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6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7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8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9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0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1.xml" ContentType="application/vnd.openxmlformats-officedocument.presentationml.notesSlide+xml"/>
  <Override PartName="/ppt/embeddings/oleObject26.bin" ContentType="application/vnd.openxmlformats-officedocument.oleObject"/>
  <Override PartName="/ppt/notesSlides/notesSlide12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3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46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22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82" r:id="rId10"/>
    <p:sldId id="263" r:id="rId11"/>
    <p:sldId id="264" r:id="rId12"/>
    <p:sldId id="265" r:id="rId13"/>
    <p:sldId id="266" r:id="rId14"/>
    <p:sldId id="269" r:id="rId15"/>
    <p:sldId id="272" r:id="rId16"/>
    <p:sldId id="273" r:id="rId17"/>
    <p:sldId id="274" r:id="rId18"/>
    <p:sldId id="281" r:id="rId19"/>
    <p:sldId id="283" r:id="rId20"/>
    <p:sldId id="28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5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Relationship Id="rId3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22.wmf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13831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FA6C-872A-BF4F-BEF8-AE458C6EF2BE}" type="datetimeFigureOut">
              <a:rPr lang="en-US"/>
              <a:pPr>
                <a:defRPr/>
              </a:pPr>
              <a:t>23.05.14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42D8-8B88-4A4F-A32B-6EBA897F9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7F51A-EAE4-BD4D-B532-9B740E67742F}" type="datetimeFigureOut">
              <a:rPr lang="en-US"/>
              <a:pPr>
                <a:defRPr/>
              </a:pPr>
              <a:t>23.05.14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0C09-B2EC-1F42-BA8A-4F783EC2C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2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9954-9444-C943-9846-87CB6A6BDF01}" type="datetimeFigureOut">
              <a:rPr lang="en-US"/>
              <a:pPr>
                <a:defRPr/>
              </a:pPr>
              <a:t>23.05.14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3FB2-335E-E840-BD65-3808B2707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7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0EEFB-16EF-1243-BF31-23F14F98AD15}" type="datetimeFigureOut">
              <a:rPr lang="en-US"/>
              <a:pPr>
                <a:defRPr/>
              </a:pPr>
              <a:t>23.05.14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54BF-8FDC-EF4C-95A2-478C8E71B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9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CD67-D54A-8A47-98CD-2573A4CC7A16}" type="datetimeFigureOut">
              <a:rPr lang="en-US"/>
              <a:pPr>
                <a:defRPr/>
              </a:pPr>
              <a:t>23.05.14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228EE-CDB4-914A-89B6-262E9FE19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27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9550F-26B7-C846-9379-1F5648A58276}" type="datetimeFigureOut">
              <a:rPr lang="en-US"/>
              <a:pPr>
                <a:defRPr/>
              </a:pPr>
              <a:t>23.05.14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001D-1F8F-F144-AAE3-67C58A01B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A619-616D-F34A-9267-C9B908759709}" type="datetimeFigureOut">
              <a:rPr lang="en-US"/>
              <a:pPr>
                <a:defRPr/>
              </a:pPr>
              <a:t>23.05.14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7D90-9D6A-784E-BE6B-89B3EE4E5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67222-C7E1-7646-AA09-45AAB12C0128}" type="datetimeFigureOut">
              <a:rPr lang="en-US"/>
              <a:pPr>
                <a:defRPr/>
              </a:pPr>
              <a:t>23.05.14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2059-7656-2C4E-8456-DDB89B392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0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BE67-E0D9-694A-B3F8-C6DB59E8B675}" type="datetimeFigureOut">
              <a:rPr lang="en-US"/>
              <a:pPr>
                <a:defRPr/>
              </a:pPr>
              <a:t>23.05.14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59CBB-A028-FB48-B328-DA1FDEF76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4582-8B79-5D4C-9269-90CD21E17D31}" type="datetimeFigureOut">
              <a:rPr lang="en-US"/>
              <a:pPr>
                <a:defRPr/>
              </a:pPr>
              <a:t>23.05.14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68406-DBBE-2D44-BB1C-D6A51151D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4D43-C767-2E46-B91D-176D6AB6A8E5}" type="datetimeFigureOut">
              <a:rPr lang="en-US"/>
              <a:pPr>
                <a:defRPr/>
              </a:pPr>
              <a:t>23.05.14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1BC6E-B878-AD4D-80D8-B1A1D7C62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5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Droid Sans Fallback" charset="0"/>
              </a:defRPr>
            </a:lvl1pPr>
          </a:lstStyle>
          <a:p>
            <a:pPr>
              <a:defRPr/>
            </a:pPr>
            <a:fld id="{42A1AB8B-3729-A141-8AE8-2FEB3F90A14B}" type="datetimeFigureOut">
              <a:rPr lang="en-US"/>
              <a:pPr>
                <a:defRPr/>
              </a:pPr>
              <a:t>23.05.14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Droid Sans Fallback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Droid Sans Fallback" charset="0"/>
              </a:defRPr>
            </a:lvl1pPr>
          </a:lstStyle>
          <a:p>
            <a:pPr>
              <a:defRPr/>
            </a:pPr>
            <a:fld id="{2CC6A273-1373-EF48-9DA9-AEAD1AAD4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1.wmf"/><Relationship Id="rId10" Type="http://schemas.openxmlformats.org/officeDocument/2006/relationships/oleObject" Target="../embeddings/oleObject22.bin"/><Relationship Id="rId11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4.wmf"/><Relationship Id="rId8" Type="http://schemas.openxmlformats.org/officeDocument/2006/relationships/image" Target="../media/image26.w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22.w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32.wmf"/><Relationship Id="rId16" Type="http://schemas.openxmlformats.org/officeDocument/2006/relationships/oleObject" Target="../embeddings/oleObject33.bin"/><Relationship Id="rId17" Type="http://schemas.openxmlformats.org/officeDocument/2006/relationships/image" Target="../media/image3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0.wmf"/><Relationship Id="rId10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20" Type="http://schemas.openxmlformats.org/officeDocument/2006/relationships/oleObject" Target="../embeddings/oleObject44.bin"/><Relationship Id="rId21" Type="http://schemas.openxmlformats.org/officeDocument/2006/relationships/image" Target="../media/image40.wmf"/><Relationship Id="rId22" Type="http://schemas.openxmlformats.org/officeDocument/2006/relationships/oleObject" Target="../embeddings/oleObject45.bin"/><Relationship Id="rId23" Type="http://schemas.openxmlformats.org/officeDocument/2006/relationships/image" Target="../media/image41.wmf"/><Relationship Id="rId10" Type="http://schemas.openxmlformats.org/officeDocument/2006/relationships/oleObject" Target="../embeddings/oleObject37.bin"/><Relationship Id="rId11" Type="http://schemas.openxmlformats.org/officeDocument/2006/relationships/image" Target="../media/image37.wmf"/><Relationship Id="rId12" Type="http://schemas.openxmlformats.org/officeDocument/2006/relationships/oleObject" Target="../embeddings/oleObject38.bin"/><Relationship Id="rId13" Type="http://schemas.openxmlformats.org/officeDocument/2006/relationships/oleObject" Target="../embeddings/oleObject39.bin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38.wmf"/><Relationship Id="rId16" Type="http://schemas.openxmlformats.org/officeDocument/2006/relationships/oleObject" Target="../embeddings/oleObject41.bin"/><Relationship Id="rId17" Type="http://schemas.openxmlformats.org/officeDocument/2006/relationships/oleObject" Target="../embeddings/oleObject42.bin"/><Relationship Id="rId18" Type="http://schemas.openxmlformats.org/officeDocument/2006/relationships/oleObject" Target="../embeddings/oleObject43.bin"/><Relationship Id="rId19" Type="http://schemas.openxmlformats.org/officeDocument/2006/relationships/image" Target="../media/image3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35.wmf"/><Relationship Id="rId8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wmf"/><Relationship Id="rId12" Type="http://schemas.openxmlformats.org/officeDocument/2006/relationships/oleObject" Target="../embeddings/oleObject51.bin"/><Relationship Id="rId13" Type="http://schemas.openxmlformats.org/officeDocument/2006/relationships/image" Target="../media/image54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50.w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51.wmf"/><Relationship Id="rId8" Type="http://schemas.openxmlformats.org/officeDocument/2006/relationships/oleObject" Target="../embeddings/oleObject49.bin"/><Relationship Id="rId9" Type="http://schemas.openxmlformats.org/officeDocument/2006/relationships/image" Target="../media/image52.wmf"/><Relationship Id="rId10" Type="http://schemas.openxmlformats.org/officeDocument/2006/relationships/oleObject" Target="../embeddings/oleObject5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55.w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56.wmf"/><Relationship Id="rId8" Type="http://schemas.openxmlformats.org/officeDocument/2006/relationships/oleObject" Target="../embeddings/oleObject54.bin"/><Relationship Id="rId9" Type="http://schemas.openxmlformats.org/officeDocument/2006/relationships/image" Target="../media/image57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wmf"/><Relationship Id="rId10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331913" y="404813"/>
            <a:ext cx="74072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3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Reflective scattering at the LHC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0825" y="1268413"/>
            <a:ext cx="8208963" cy="535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 smtClean="0"/>
              <a:t>                        Sergey </a:t>
            </a:r>
            <a:r>
              <a:rPr lang="en-US" dirty="0" err="1" smtClean="0"/>
              <a:t>Troshin</a:t>
            </a:r>
            <a:r>
              <a:rPr lang="en-US" dirty="0" smtClean="0"/>
              <a:t>, IHEP, </a:t>
            </a:r>
            <a:r>
              <a:rPr lang="en-US" dirty="0" err="1" smtClean="0"/>
              <a:t>Protvino</a:t>
            </a:r>
            <a:r>
              <a:rPr lang="en-US" dirty="0" smtClean="0"/>
              <a:t>, Russia.</a:t>
            </a:r>
          </a:p>
          <a:p>
            <a:pPr>
              <a:buClrTx/>
              <a:buFontTx/>
              <a:buNone/>
              <a:defRPr/>
            </a:pPr>
            <a:endParaRPr lang="en-US" dirty="0" smtClean="0"/>
          </a:p>
          <a:p>
            <a:pPr>
              <a:buClrTx/>
              <a:buFontTx/>
              <a:buNone/>
              <a:defRPr/>
            </a:pPr>
            <a:r>
              <a:rPr lang="en-US" dirty="0" smtClean="0"/>
              <a:t>                           Based on the below recent papers:</a:t>
            </a:r>
          </a:p>
          <a:p>
            <a:pPr>
              <a:buClrTx/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     Is elastic scattering at the LHC absorptive or geometric? </a:t>
            </a:r>
          </a:p>
          <a:p>
            <a:pPr>
              <a:defRPr/>
            </a:pPr>
            <a:r>
              <a:rPr lang="en-US" dirty="0" smtClean="0"/>
              <a:t>                            S.M. Troshin, N.E. </a:t>
            </a:r>
            <a:r>
              <a:rPr lang="en-US" dirty="0" err="1" smtClean="0"/>
              <a:t>Tyurin</a:t>
            </a:r>
            <a:r>
              <a:rPr lang="en-US" dirty="0" smtClean="0"/>
              <a:t>,</a:t>
            </a:r>
          </a:p>
          <a:p>
            <a:pPr>
              <a:defRPr/>
            </a:pPr>
            <a:r>
              <a:rPr lang="en-US" b="1" dirty="0" smtClean="0"/>
              <a:t>                      </a:t>
            </a:r>
            <a:r>
              <a:rPr lang="en-US" b="1" dirty="0" err="1" smtClean="0"/>
              <a:t>Phys.Rev</a:t>
            </a:r>
            <a:r>
              <a:rPr lang="en-US" b="1" dirty="0" smtClean="0"/>
              <a:t>. D88 (2013) 077502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dirty="0" smtClean="0"/>
              <a:t>    </a:t>
            </a:r>
            <a:r>
              <a:rPr lang="en-US" b="1" dirty="0" smtClean="0"/>
              <a:t>Impact-parameter analysis of TOTEM data at the LHC:</a:t>
            </a:r>
          </a:p>
          <a:p>
            <a:pPr>
              <a:defRPr/>
            </a:pPr>
            <a:r>
              <a:rPr lang="en-US" b="1" dirty="0"/>
              <a:t> </a:t>
            </a:r>
            <a:r>
              <a:rPr lang="en-US" b="1" dirty="0" smtClean="0"/>
              <a:t>                        Black disk limit exceeded             </a:t>
            </a:r>
          </a:p>
          <a:p>
            <a:pPr>
              <a:defRPr/>
            </a:pPr>
            <a:r>
              <a:rPr lang="en-US" dirty="0" smtClean="0"/>
              <a:t>               A. Alkin, E. Martynov, O. Kovalenko, S.M. </a:t>
            </a:r>
            <a:r>
              <a:rPr lang="en-US" dirty="0" err="1" smtClean="0"/>
              <a:t>Troshin</a:t>
            </a:r>
            <a:r>
              <a:rPr lang="en-US" dirty="0" smtClean="0"/>
              <a:t>,</a:t>
            </a:r>
          </a:p>
          <a:p>
            <a:pPr>
              <a:defRPr/>
            </a:pPr>
            <a:r>
              <a:rPr lang="en-US" b="1" u="sng" dirty="0"/>
              <a:t> </a:t>
            </a:r>
            <a:r>
              <a:rPr lang="en-US" b="1" u="sng" dirty="0" smtClean="0"/>
              <a:t>                 </a:t>
            </a:r>
            <a:r>
              <a:rPr lang="en-US" b="1" u="sng" dirty="0" err="1" smtClean="0"/>
              <a:t>Phys.Rev</a:t>
            </a:r>
            <a:r>
              <a:rPr lang="en-US" b="1" u="sng" dirty="0" smtClean="0"/>
              <a:t>. D89 (2014) 091501(R)</a:t>
            </a:r>
          </a:p>
          <a:p>
            <a:pPr>
              <a:defRPr/>
            </a:pPr>
            <a:endParaRPr lang="en-US" b="1" u="sng" dirty="0" smtClean="0"/>
          </a:p>
          <a:p>
            <a:pPr>
              <a:defRPr/>
            </a:pPr>
            <a:r>
              <a:rPr lang="en-US" b="1" dirty="0" smtClean="0"/>
              <a:t>        Slow down of the mean multiplicity growth at the LHC </a:t>
            </a:r>
          </a:p>
          <a:p>
            <a:pPr>
              <a:defRPr/>
            </a:pPr>
            <a:r>
              <a:rPr lang="en-US" dirty="0" smtClean="0"/>
              <a:t>                          S.M. Troshin, N.E. </a:t>
            </a:r>
            <a:r>
              <a:rPr lang="en-US" dirty="0" err="1" smtClean="0"/>
              <a:t>Tyurin</a:t>
            </a:r>
            <a:r>
              <a:rPr lang="en-US" dirty="0" smtClean="0"/>
              <a:t>,</a:t>
            </a:r>
          </a:p>
          <a:p>
            <a:pPr>
              <a:defRPr/>
            </a:pPr>
            <a:r>
              <a:rPr lang="en-US" b="1" dirty="0" smtClean="0"/>
              <a:t>                         </a:t>
            </a:r>
            <a:r>
              <a:rPr lang="en-US" b="1" dirty="0" err="1" smtClean="0"/>
              <a:t>Phys.Lett</a:t>
            </a:r>
            <a:r>
              <a:rPr lang="en-US" b="1" dirty="0" smtClean="0"/>
              <a:t>. B732 (2014) 95</a:t>
            </a:r>
            <a:r>
              <a:rPr lang="en-US" dirty="0" smtClean="0"/>
              <a:t>.</a:t>
            </a:r>
            <a:endParaRPr lang="en-US" b="1" u="sng" dirty="0" smtClean="0"/>
          </a:p>
          <a:p>
            <a:pPr>
              <a:defRPr/>
            </a:pPr>
            <a:endParaRPr lang="en-US" b="1" u="sng" dirty="0" smtClean="0"/>
          </a:p>
          <a:p>
            <a:pPr>
              <a:defRPr/>
            </a:pPr>
            <a:r>
              <a:rPr lang="en-US" dirty="0" smtClean="0"/>
              <a:t>	</a:t>
            </a:r>
          </a:p>
          <a:p>
            <a:pPr>
              <a:buClrTx/>
              <a:buFontTx/>
              <a:buNone/>
              <a:defRPr/>
            </a:pPr>
            <a:r>
              <a:rPr lang="en-US" dirty="0" smtClean="0"/>
              <a:t>  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3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S-matrix representation (S is an elastic scattering element of the S-matrix.)</a:t>
            </a: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838200" y="2590800"/>
            <a:ext cx="3275013" cy="1079500"/>
            <a:chOff x="528" y="1632"/>
            <a:chExt cx="2063" cy="680"/>
          </a:xfrm>
        </p:grpSpPr>
        <p:graphicFrame>
          <p:nvGraphicFramePr>
            <p:cNvPr id="28695" name="Object 3"/>
            <p:cNvGraphicFramePr>
              <a:graphicFrameLocks noChangeAspect="1"/>
            </p:cNvGraphicFramePr>
            <p:nvPr/>
          </p:nvGraphicFramePr>
          <p:xfrm>
            <a:off x="528" y="1632"/>
            <a:ext cx="2063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4" r:id="rId4" imgW="1403445" imgH="463132" progId="">
                    <p:embed/>
                  </p:oleObj>
                </mc:Choice>
                <mc:Fallback>
                  <p:oleObj r:id="rId4" imgW="1403445" imgH="463132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632"/>
                          <a:ext cx="2063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528" y="1632"/>
              <a:ext cx="2063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5562600" y="3886200"/>
            <a:ext cx="1674813" cy="615950"/>
            <a:chOff x="3504" y="2448"/>
            <a:chExt cx="1055" cy="388"/>
          </a:xfrm>
        </p:grpSpPr>
        <p:graphicFrame>
          <p:nvGraphicFramePr>
            <p:cNvPr id="28693" name="Object 6"/>
            <p:cNvGraphicFramePr>
              <a:graphicFrameLocks noChangeAspect="1"/>
            </p:cNvGraphicFramePr>
            <p:nvPr/>
          </p:nvGraphicFramePr>
          <p:xfrm>
            <a:off x="3504" y="2448"/>
            <a:ext cx="1055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5" r:id="rId6" imgW="481166" imgH="177269" progId="">
                    <p:embed/>
                  </p:oleObj>
                </mc:Choice>
                <mc:Fallback>
                  <p:oleObj r:id="rId6" imgW="481166" imgH="177269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448"/>
                          <a:ext cx="1055" cy="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3504" y="2448"/>
              <a:ext cx="105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grpSp>
        <p:nvGrpSpPr>
          <p:cNvPr id="28676" name="Group 8"/>
          <p:cNvGrpSpPr>
            <a:grpSpLocks/>
          </p:cNvGrpSpPr>
          <p:nvPr/>
        </p:nvGrpSpPr>
        <p:grpSpPr bwMode="auto">
          <a:xfrm>
            <a:off x="914400" y="4038600"/>
            <a:ext cx="3427413" cy="1000125"/>
            <a:chOff x="576" y="2544"/>
            <a:chExt cx="2159" cy="630"/>
          </a:xfrm>
        </p:grpSpPr>
        <p:graphicFrame>
          <p:nvGraphicFramePr>
            <p:cNvPr id="28691" name="Object 9"/>
            <p:cNvGraphicFramePr>
              <a:graphicFrameLocks noChangeAspect="1"/>
            </p:cNvGraphicFramePr>
            <p:nvPr/>
          </p:nvGraphicFramePr>
          <p:xfrm>
            <a:off x="576" y="2544"/>
            <a:ext cx="2159" cy="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6" r:id="rId8" imgW="1550595" imgH="452823" progId="">
                    <p:embed/>
                  </p:oleObj>
                </mc:Choice>
                <mc:Fallback>
                  <p:oleObj r:id="rId8" imgW="1550595" imgH="452823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544"/>
                          <a:ext cx="2159" cy="6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576" y="2544"/>
              <a:ext cx="215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105400" y="2971800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smtClean="0"/>
              <a:t>One-to-one transform</a:t>
            </a: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4419600" y="3124200"/>
            <a:ext cx="685800" cy="76200"/>
          </a:xfrm>
          <a:prstGeom prst="leftArrow">
            <a:avLst>
              <a:gd name="adj1" fmla="val 50000"/>
              <a:gd name="adj2" fmla="val 225000"/>
            </a:avLst>
          </a:prstGeom>
          <a:solidFill>
            <a:srgbClr val="3891A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5486400" y="4495800"/>
            <a:ext cx="1588" cy="1600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495800" y="5638800"/>
            <a:ext cx="1981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5105400" y="5257800"/>
            <a:ext cx="762000" cy="762000"/>
          </a:xfrm>
          <a:prstGeom prst="ellipse">
            <a:avLst/>
          </a:prstGeom>
          <a:solidFill>
            <a:srgbClr val="3891A7">
              <a:alpha val="42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629400" y="4648200"/>
            <a:ext cx="1600200" cy="990600"/>
          </a:xfrm>
          <a:prstGeom prst="rect">
            <a:avLst/>
          </a:prstGeom>
          <a:solidFill>
            <a:srgbClr val="3891A7">
              <a:alpha val="4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7391400" y="4648200"/>
            <a:ext cx="1588" cy="1371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6629400" y="5638800"/>
            <a:ext cx="1600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graphicFrame>
        <p:nvGraphicFramePr>
          <p:cNvPr id="28685" name="Object 19"/>
          <p:cNvGraphicFramePr>
            <a:graphicFrameLocks noChangeAspect="1"/>
          </p:cNvGraphicFramePr>
          <p:nvPr/>
        </p:nvGraphicFramePr>
        <p:xfrm>
          <a:off x="7239000" y="43434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7" r:id="rId10" imgW="205197" imgH="171004" progId="">
                  <p:embed/>
                </p:oleObj>
              </mc:Choice>
              <mc:Fallback>
                <p:oleObj r:id="rId10" imgW="205197" imgH="171004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3434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7315200" y="5562600"/>
            <a:ext cx="304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mtClean="0"/>
              <a:t>0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791200" y="5410200"/>
            <a:ext cx="228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mtClean="0"/>
              <a:t>1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724400" y="5410200"/>
            <a:ext cx="609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mtClean="0"/>
              <a:t>-1</a:t>
            </a:r>
          </a:p>
        </p:txBody>
      </p:sp>
      <p:cxnSp>
        <p:nvCxnSpPr>
          <p:cNvPr id="16407" name="AutoShape 23"/>
          <p:cNvCxnSpPr>
            <a:cxnSpLocks noChangeShapeType="1"/>
          </p:cNvCxnSpPr>
          <p:nvPr/>
        </p:nvCxnSpPr>
        <p:spPr bwMode="auto">
          <a:xfrm flipH="1">
            <a:off x="5180013" y="4648200"/>
            <a:ext cx="2095500" cy="933450"/>
          </a:xfrm>
          <a:prstGeom prst="straightConnector1">
            <a:avLst/>
          </a:prstGeom>
          <a:noFill/>
          <a:ln w="9360">
            <a:solidFill>
              <a:srgbClr val="FEB80A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408" name="AutoShape 24"/>
          <p:cNvCxnSpPr>
            <a:cxnSpLocks noChangeShapeType="1"/>
          </p:cNvCxnSpPr>
          <p:nvPr/>
        </p:nvCxnSpPr>
        <p:spPr bwMode="auto">
          <a:xfrm flipH="1">
            <a:off x="5868144" y="5589240"/>
            <a:ext cx="1409700" cy="31750"/>
          </a:xfrm>
          <a:prstGeom prst="curvedConnector3">
            <a:avLst>
              <a:gd name="adj1" fmla="val -1802"/>
            </a:avLst>
          </a:prstGeom>
          <a:noFill/>
          <a:ln w="9360">
            <a:solidFill>
              <a:srgbClr val="FEB80A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3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Pure imaginary U-matrix</a:t>
            </a:r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1295400" y="2133600"/>
            <a:ext cx="1368425" cy="458788"/>
            <a:chOff x="816" y="1344"/>
            <a:chExt cx="862" cy="289"/>
          </a:xfrm>
        </p:grpSpPr>
        <p:graphicFrame>
          <p:nvGraphicFramePr>
            <p:cNvPr id="30738" name="Object 3"/>
            <p:cNvGraphicFramePr>
              <a:graphicFrameLocks noChangeAspect="1"/>
            </p:cNvGraphicFramePr>
            <p:nvPr/>
          </p:nvGraphicFramePr>
          <p:xfrm>
            <a:off x="816" y="1344"/>
            <a:ext cx="862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3" r:id="rId4" imgW="534742" imgH="174097" progId="">
                    <p:embed/>
                  </p:oleObj>
                </mc:Choice>
                <mc:Fallback>
                  <p:oleObj r:id="rId4" imgW="534742" imgH="174097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344"/>
                          <a:ext cx="862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816" y="1344"/>
              <a:ext cx="86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grpSp>
        <p:nvGrpSpPr>
          <p:cNvPr id="30723" name="Group 5"/>
          <p:cNvGrpSpPr>
            <a:grpSpLocks/>
          </p:cNvGrpSpPr>
          <p:nvPr/>
        </p:nvGrpSpPr>
        <p:grpSpPr bwMode="auto">
          <a:xfrm>
            <a:off x="1066800" y="3810000"/>
            <a:ext cx="2284413" cy="784225"/>
            <a:chOff x="672" y="2400"/>
            <a:chExt cx="1439" cy="494"/>
          </a:xfrm>
        </p:grpSpPr>
        <p:graphicFrame>
          <p:nvGraphicFramePr>
            <p:cNvPr id="30736" name="Object 6"/>
            <p:cNvGraphicFramePr>
              <a:graphicFrameLocks noChangeAspect="1"/>
            </p:cNvGraphicFramePr>
            <p:nvPr/>
          </p:nvGraphicFramePr>
          <p:xfrm>
            <a:off x="672" y="2400"/>
            <a:ext cx="1439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4" r:id="rId6" imgW="1356121" imgH="466181" progId="">
                    <p:embed/>
                  </p:oleObj>
                </mc:Choice>
                <mc:Fallback>
                  <p:oleObj r:id="rId6" imgW="1356121" imgH="46618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400"/>
                          <a:ext cx="1439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672" y="2400"/>
              <a:ext cx="1439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grpSp>
        <p:nvGrpSpPr>
          <p:cNvPr id="30724" name="Group 8"/>
          <p:cNvGrpSpPr>
            <a:grpSpLocks/>
          </p:cNvGrpSpPr>
          <p:nvPr/>
        </p:nvGrpSpPr>
        <p:grpSpPr bwMode="auto">
          <a:xfrm>
            <a:off x="4419600" y="2590800"/>
            <a:ext cx="3503613" cy="2962275"/>
            <a:chOff x="2784" y="1632"/>
            <a:chExt cx="2207" cy="1866"/>
          </a:xfrm>
        </p:grpSpPr>
        <p:pic>
          <p:nvPicPr>
            <p:cNvPr id="1741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2207" cy="1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2784" y="1632"/>
              <a:ext cx="2207" cy="1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grpSp>
        <p:nvGrpSpPr>
          <p:cNvPr id="30725" name="Group 11"/>
          <p:cNvGrpSpPr>
            <a:grpSpLocks/>
          </p:cNvGrpSpPr>
          <p:nvPr/>
        </p:nvGrpSpPr>
        <p:grpSpPr bwMode="auto">
          <a:xfrm>
            <a:off x="992188" y="4876800"/>
            <a:ext cx="833437" cy="458788"/>
            <a:chOff x="625" y="3072"/>
            <a:chExt cx="525" cy="289"/>
          </a:xfrm>
        </p:grpSpPr>
        <p:graphicFrame>
          <p:nvGraphicFramePr>
            <p:cNvPr id="30732" name="Object 12"/>
            <p:cNvGraphicFramePr>
              <a:graphicFrameLocks noChangeAspect="1"/>
            </p:cNvGraphicFramePr>
            <p:nvPr/>
          </p:nvGraphicFramePr>
          <p:xfrm>
            <a:off x="625" y="3072"/>
            <a:ext cx="525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5" r:id="rId9" imgW="367343" imgH="177335" progId="">
                    <p:embed/>
                  </p:oleObj>
                </mc:Choice>
                <mc:Fallback>
                  <p:oleObj r:id="rId9" imgW="367343" imgH="177335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" y="3072"/>
                          <a:ext cx="525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625" y="3072"/>
              <a:ext cx="52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1828800" y="26670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3891A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3657600" y="3962400"/>
            <a:ext cx="533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3375 w 21600"/>
              <a:gd name="T9" fmla="*/ 5400 h 21600"/>
              <a:gd name="T10" fmla="*/ 189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891A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362200" y="4724400"/>
            <a:ext cx="22098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mtClean="0"/>
              <a:t>Reflective scattering</a:t>
            </a: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1828800" y="5029200"/>
            <a:ext cx="457200" cy="76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3375 w 21600"/>
              <a:gd name="T9" fmla="*/ 5400 h 21600"/>
              <a:gd name="T10" fmla="*/ 189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891A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cxnSp>
        <p:nvCxnSpPr>
          <p:cNvPr id="17426" name="AutoShape 18"/>
          <p:cNvCxnSpPr>
            <a:cxnSpLocks noChangeShapeType="1"/>
          </p:cNvCxnSpPr>
          <p:nvPr/>
        </p:nvCxnSpPr>
        <p:spPr bwMode="auto">
          <a:xfrm flipV="1">
            <a:off x="4644008" y="4437112"/>
            <a:ext cx="320675" cy="1104900"/>
          </a:xfrm>
          <a:prstGeom prst="curvedConnector3">
            <a:avLst>
              <a:gd name="adj1" fmla="val 54951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2362200" y="4724400"/>
            <a:ext cx="1524000" cy="685800"/>
          </a:xfrm>
          <a:prstGeom prst="rect">
            <a:avLst/>
          </a:prstGeom>
          <a:solidFill>
            <a:srgbClr val="3891A7">
              <a:alpha val="2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3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Optical analogy</a:t>
            </a:r>
          </a:p>
        </p:txBody>
      </p:sp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524000" y="4038600"/>
            <a:ext cx="5942013" cy="989013"/>
            <a:chOff x="960" y="2544"/>
            <a:chExt cx="3743" cy="623"/>
          </a:xfrm>
        </p:grpSpPr>
        <p:graphicFrame>
          <p:nvGraphicFramePr>
            <p:cNvPr id="32772" name="Object 3"/>
            <p:cNvGraphicFramePr>
              <a:graphicFrameLocks noChangeAspect="1"/>
            </p:cNvGraphicFramePr>
            <p:nvPr/>
          </p:nvGraphicFramePr>
          <p:xfrm>
            <a:off x="960" y="2544"/>
            <a:ext cx="3743" cy="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9" r:id="rId4" imgW="1521230" imgH="253531" progId="">
                    <p:embed/>
                  </p:oleObj>
                </mc:Choice>
                <mc:Fallback>
                  <p:oleObj r:id="rId4" imgW="1521230" imgH="253531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2544"/>
                          <a:ext cx="3743" cy="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960" y="2544"/>
              <a:ext cx="3743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5800" y="2362200"/>
            <a:ext cx="8153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cs typeface="Droid Sans Fallback" charset="0"/>
              </a:rPr>
              <a:t>Analogy  with the light reflection off a dense medium, the phase of the reflected light is changed by 180</a:t>
            </a:r>
            <a:r>
              <a:rPr lang="en-US" baseline="30000">
                <a:solidFill>
                  <a:srgbClr val="000000"/>
                </a:solidFill>
                <a:cs typeface="Droid Sans Fallback" charset="0"/>
              </a:rPr>
              <a:t>o</a:t>
            </a:r>
            <a:r>
              <a:rPr lang="en-US">
                <a:solidFill>
                  <a:srgbClr val="000000"/>
                </a:solidFill>
                <a:cs typeface="Droid Sans Fallback" charset="0"/>
              </a:rPr>
              <a:t>. With this optical concept, the above behavior of S(s,b) should be interpreted as appearance of a reflecting ability of scatterer due to increase of  its density beyond some critical value.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3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Exponential form</a:t>
            </a:r>
          </a:p>
        </p:txBody>
      </p:sp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534988" y="1828800"/>
            <a:ext cx="4032250" cy="574675"/>
            <a:chOff x="337" y="1152"/>
            <a:chExt cx="2540" cy="362"/>
          </a:xfrm>
        </p:grpSpPr>
        <p:graphicFrame>
          <p:nvGraphicFramePr>
            <p:cNvPr id="34846" name="Object 3"/>
            <p:cNvGraphicFramePr>
              <a:graphicFrameLocks noChangeAspect="1"/>
            </p:cNvGraphicFramePr>
            <p:nvPr/>
          </p:nvGraphicFramePr>
          <p:xfrm>
            <a:off x="337" y="1152"/>
            <a:ext cx="2540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7" r:id="rId4" imgW="1577536" imgH="225362" progId="">
                    <p:embed/>
                  </p:oleObj>
                </mc:Choice>
                <mc:Fallback>
                  <p:oleObj r:id="rId4" imgW="1577536" imgH="225362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" y="1152"/>
                          <a:ext cx="2540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337" y="1152"/>
              <a:ext cx="2540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grpSp>
        <p:nvGrpSpPr>
          <p:cNvPr id="34819" name="Group 5"/>
          <p:cNvGrpSpPr>
            <a:grpSpLocks/>
          </p:cNvGrpSpPr>
          <p:nvPr/>
        </p:nvGrpSpPr>
        <p:grpSpPr bwMode="auto">
          <a:xfrm>
            <a:off x="3886200" y="2743200"/>
            <a:ext cx="2208213" cy="630238"/>
            <a:chOff x="2448" y="1728"/>
            <a:chExt cx="1391" cy="397"/>
          </a:xfrm>
        </p:grpSpPr>
        <p:graphicFrame>
          <p:nvGraphicFramePr>
            <p:cNvPr id="34844" name="Object 6"/>
            <p:cNvGraphicFramePr>
              <a:graphicFrameLocks noChangeAspect="1"/>
            </p:cNvGraphicFramePr>
            <p:nvPr/>
          </p:nvGraphicFramePr>
          <p:xfrm>
            <a:off x="2448" y="1728"/>
            <a:ext cx="1391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8" r:id="rId6" imgW="814809" imgH="232802" progId="">
                    <p:embed/>
                  </p:oleObj>
                </mc:Choice>
                <mc:Fallback>
                  <p:oleObj r:id="rId6" imgW="814809" imgH="232802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1728"/>
                          <a:ext cx="1391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2448" y="1728"/>
              <a:ext cx="1391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grpSp>
        <p:nvGrpSpPr>
          <p:cNvPr id="34820" name="Group 8"/>
          <p:cNvGrpSpPr>
            <a:grpSpLocks/>
          </p:cNvGrpSpPr>
          <p:nvPr/>
        </p:nvGrpSpPr>
        <p:grpSpPr bwMode="auto">
          <a:xfrm>
            <a:off x="5791200" y="3733800"/>
            <a:ext cx="1446213" cy="577850"/>
            <a:chOff x="3648" y="2352"/>
            <a:chExt cx="911" cy="364"/>
          </a:xfrm>
        </p:grpSpPr>
        <p:graphicFrame>
          <p:nvGraphicFramePr>
            <p:cNvPr id="34842" name="Object 9"/>
            <p:cNvGraphicFramePr>
              <a:graphicFrameLocks noChangeAspect="1"/>
            </p:cNvGraphicFramePr>
            <p:nvPr/>
          </p:nvGraphicFramePr>
          <p:xfrm>
            <a:off x="3648" y="2352"/>
            <a:ext cx="911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9" r:id="rId8" imgW="424802" imgH="169918" progId="">
                    <p:embed/>
                  </p:oleObj>
                </mc:Choice>
                <mc:Fallback>
                  <p:oleObj r:id="rId8" imgW="424802" imgH="169918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352"/>
                          <a:ext cx="911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3648" y="2352"/>
              <a:ext cx="911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grpSp>
        <p:nvGrpSpPr>
          <p:cNvPr id="34821" name="Group 11"/>
          <p:cNvGrpSpPr>
            <a:grpSpLocks/>
          </p:cNvGrpSpPr>
          <p:nvPr/>
        </p:nvGrpSpPr>
        <p:grpSpPr bwMode="auto">
          <a:xfrm>
            <a:off x="304800" y="4114800"/>
            <a:ext cx="1293813" cy="603250"/>
            <a:chOff x="192" y="2592"/>
            <a:chExt cx="815" cy="380"/>
          </a:xfrm>
        </p:grpSpPr>
        <p:graphicFrame>
          <p:nvGraphicFramePr>
            <p:cNvPr id="34840" name="Object 12"/>
            <p:cNvGraphicFramePr>
              <a:graphicFrameLocks noChangeAspect="1"/>
            </p:cNvGraphicFramePr>
            <p:nvPr/>
          </p:nvGraphicFramePr>
          <p:xfrm>
            <a:off x="192" y="2592"/>
            <a:ext cx="815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30" r:id="rId10" imgW="387328" imgH="180748" progId="">
                    <p:embed/>
                  </p:oleObj>
                </mc:Choice>
                <mc:Fallback>
                  <p:oleObj r:id="rId10" imgW="387328" imgH="180748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592"/>
                          <a:ext cx="815" cy="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192" y="2592"/>
              <a:ext cx="815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486400" y="4495800"/>
            <a:ext cx="1588" cy="1600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5105400" y="5257800"/>
            <a:ext cx="762000" cy="762000"/>
          </a:xfrm>
          <a:prstGeom prst="ellipse">
            <a:avLst/>
          </a:prstGeom>
          <a:solidFill>
            <a:srgbClr val="3891A7">
              <a:alpha val="42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629400" y="4648200"/>
            <a:ext cx="1600200" cy="990600"/>
          </a:xfrm>
          <a:prstGeom prst="rect">
            <a:avLst/>
          </a:prstGeom>
          <a:solidFill>
            <a:srgbClr val="3891A7">
              <a:alpha val="4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7391400" y="4648200"/>
            <a:ext cx="1588" cy="1371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6629400" y="5638800"/>
            <a:ext cx="1600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graphicFrame>
        <p:nvGraphicFramePr>
          <p:cNvPr id="34827" name="Object 19"/>
          <p:cNvGraphicFramePr>
            <a:graphicFrameLocks noChangeAspect="1"/>
          </p:cNvGraphicFramePr>
          <p:nvPr/>
        </p:nvGraphicFramePr>
        <p:xfrm>
          <a:off x="7239000" y="43434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1" r:id="rId12" imgW="205197" imgH="171004" progId="">
                  <p:embed/>
                </p:oleObj>
              </mc:Choice>
              <mc:Fallback>
                <p:oleObj r:id="rId12" imgW="205197" imgH="171004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3434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7315200" y="5562600"/>
            <a:ext cx="304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mtClean="0"/>
              <a:t>0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791200" y="5410200"/>
            <a:ext cx="228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mtClean="0"/>
              <a:t>1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724400" y="5410200"/>
            <a:ext cx="609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mtClean="0"/>
              <a:t>-1</a:t>
            </a: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4495800" y="5638800"/>
            <a:ext cx="1905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H="1">
            <a:off x="5561013" y="4572000"/>
            <a:ext cx="1679575" cy="990600"/>
          </a:xfrm>
          <a:prstGeom prst="line">
            <a:avLst/>
          </a:prstGeom>
          <a:noFill/>
          <a:ln w="9360">
            <a:solidFill>
              <a:srgbClr val="FEB80A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533400" y="2590800"/>
            <a:ext cx="3505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mtClean="0"/>
              <a:t>Exponential and rational forms provide</a:t>
            </a:r>
          </a:p>
        </p:txBody>
      </p:sp>
      <p:graphicFrame>
        <p:nvGraphicFramePr>
          <p:cNvPr id="34834" name="Object 26"/>
          <p:cNvGraphicFramePr>
            <a:graphicFrameLocks noChangeAspect="1"/>
          </p:cNvGraphicFramePr>
          <p:nvPr/>
        </p:nvGraphicFramePr>
        <p:xfrm>
          <a:off x="4343400" y="4114800"/>
          <a:ext cx="41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2" r:id="rId14" imgW="150161" imgH="191116" progId="">
                  <p:embed/>
                </p:oleObj>
              </mc:Choice>
              <mc:Fallback>
                <p:oleObj r:id="rId14" imgW="150161" imgH="191116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14800"/>
                        <a:ext cx="419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600200" y="4267200"/>
            <a:ext cx="2667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mtClean="0"/>
              <a:t>for any finite value of</a:t>
            </a:r>
          </a:p>
        </p:txBody>
      </p: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2667000" y="3048000"/>
            <a:ext cx="1219200" cy="76200"/>
          </a:xfrm>
          <a:prstGeom prst="rightArrow">
            <a:avLst>
              <a:gd name="adj1" fmla="val 50000"/>
              <a:gd name="adj2" fmla="val 400000"/>
            </a:avLst>
          </a:prstGeom>
          <a:solidFill>
            <a:srgbClr val="3891A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9485" name="AutoShape 29"/>
          <p:cNvSpPr>
            <a:spLocks noChangeArrowheads="1"/>
          </p:cNvSpPr>
          <p:nvPr/>
        </p:nvSpPr>
        <p:spPr bwMode="auto">
          <a:xfrm>
            <a:off x="152400" y="1981200"/>
            <a:ext cx="228600" cy="2667000"/>
          </a:xfrm>
          <a:prstGeom prst="curvedRightArrow">
            <a:avLst>
              <a:gd name="adj1" fmla="val 233333"/>
              <a:gd name="adj2" fmla="val 466667"/>
              <a:gd name="adj3" fmla="val 33333"/>
            </a:avLst>
          </a:prstGeom>
          <a:solidFill>
            <a:srgbClr val="3891A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cxnSp>
        <p:nvCxnSpPr>
          <p:cNvPr id="19486" name="AutoShape 30"/>
          <p:cNvCxnSpPr>
            <a:cxnSpLocks noChangeShapeType="1"/>
            <a:stCxn id="19476" idx="1"/>
            <a:endCxn id="19477" idx="2"/>
          </p:cNvCxnSpPr>
          <p:nvPr/>
        </p:nvCxnSpPr>
        <p:spPr bwMode="auto">
          <a:xfrm flipH="1">
            <a:off x="4495800" y="5716588"/>
            <a:ext cx="1409700" cy="3175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FEB80A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aphicFrame>
        <p:nvGraphicFramePr>
          <p:cNvPr id="34839" name="Object 31"/>
          <p:cNvGraphicFramePr>
            <a:graphicFrameLocks noChangeAspect="1"/>
          </p:cNvGraphicFramePr>
          <p:nvPr/>
        </p:nvGraphicFramePr>
        <p:xfrm>
          <a:off x="5257800" y="1905000"/>
          <a:ext cx="30480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3" r:id="rId16" imgW="1837605" imgH="236662" progId="">
                  <p:embed/>
                </p:oleObj>
              </mc:Choice>
              <mc:Fallback>
                <p:oleObj r:id="rId16" imgW="1837605" imgH="236662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05000"/>
                        <a:ext cx="30480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5867400" y="3429000"/>
            <a:ext cx="1524000" cy="460375"/>
          </a:xfrm>
          <a:prstGeom prst="rect">
            <a:avLst/>
          </a:prstGeom>
          <a:solidFill>
            <a:srgbClr val="E7DEC9"/>
          </a:solidFill>
          <a:ln w="9360">
            <a:solidFill>
              <a:srgbClr val="4F27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Black disk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85800" y="838200"/>
          <a:ext cx="35496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5" r:id="rId4" imgW="1411910" imgH="245523" progId="">
                  <p:embed/>
                </p:oleObj>
              </mc:Choice>
              <mc:Fallback>
                <p:oleObj r:id="rId4" imgW="1411910" imgH="24552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35496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876800" y="838200"/>
          <a:ext cx="22860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6" r:id="rId6" imgW="874552" imgH="234952" progId="">
                  <p:embed/>
                </p:oleObj>
              </mc:Choice>
              <mc:Fallback>
                <p:oleObj r:id="rId6" imgW="874552" imgH="23495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838200"/>
                        <a:ext cx="22860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31850" y="228600"/>
            <a:ext cx="5778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Various models (Regge-type, geometrical…):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133600" y="2286000"/>
          <a:ext cx="274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7" r:id="rId8" imgW="1246034" imgH="415332" progId="">
                  <p:embed/>
                </p:oleObj>
              </mc:Choice>
              <mc:Fallback>
                <p:oleObj r:id="rId8" imgW="1246034" imgH="41533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86000"/>
                        <a:ext cx="2743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533400" y="3962400"/>
            <a:ext cx="1588" cy="1752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533400" y="5715000"/>
            <a:ext cx="1676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2743200" y="5715000"/>
            <a:ext cx="1676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743200" y="3962400"/>
            <a:ext cx="1588" cy="1752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5105400" y="3962400"/>
            <a:ext cx="1588" cy="1752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3400" y="4495800"/>
            <a:ext cx="1600200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2743200" y="4495800"/>
            <a:ext cx="1600200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105400" y="4495800"/>
            <a:ext cx="1600200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228600" y="4267200"/>
          <a:ext cx="266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8" r:id="rId10" imgW="291170" imgH="194108" progId="">
                  <p:embed/>
                </p:oleObj>
              </mc:Choice>
              <mc:Fallback>
                <p:oleObj r:id="rId10" imgW="291170" imgH="194108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267200"/>
                        <a:ext cx="2667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2362200" y="4267200"/>
          <a:ext cx="266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9" r:id="rId12" imgW="291170" imgH="194108" progId="">
                  <p:embed/>
                </p:oleObj>
              </mc:Choice>
              <mc:Fallback>
                <p:oleObj r:id="rId12" imgW="291170" imgH="194108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267200"/>
                        <a:ext cx="2667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0" name="Object 16"/>
          <p:cNvGraphicFramePr>
            <a:graphicFrameLocks noChangeAspect="1"/>
          </p:cNvGraphicFramePr>
          <p:nvPr/>
        </p:nvGraphicFramePr>
        <p:xfrm>
          <a:off x="4724400" y="4191000"/>
          <a:ext cx="266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0" r:id="rId13" imgW="291170" imgH="194108" progId="">
                  <p:embed/>
                </p:oleObj>
              </mc:Choice>
              <mc:Fallback>
                <p:oleObj r:id="rId13" imgW="291170" imgH="194108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91000"/>
                        <a:ext cx="2667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533400" y="4648200"/>
            <a:ext cx="1600200" cy="990600"/>
          </a:xfrm>
          <a:custGeom>
            <a:avLst/>
            <a:gdLst>
              <a:gd name="T0" fmla="*/ 0 w 1008"/>
              <a:gd name="T1" fmla="*/ 0 h 624"/>
              <a:gd name="T2" fmla="*/ 2147483647 w 1008"/>
              <a:gd name="T3" fmla="*/ 2147483647 h 624"/>
              <a:gd name="T4" fmla="*/ 2147483647 w 1008"/>
              <a:gd name="T5" fmla="*/ 2147483647 h 624"/>
              <a:gd name="T6" fmla="*/ 2147483647 w 1008"/>
              <a:gd name="T7" fmla="*/ 2147483647 h 624"/>
              <a:gd name="T8" fmla="*/ 2147483647 w 1008"/>
              <a:gd name="T9" fmla="*/ 2147483647 h 624"/>
              <a:gd name="T10" fmla="*/ 0 w 1008"/>
              <a:gd name="T11" fmla="*/ 0 h 624"/>
              <a:gd name="T12" fmla="*/ 1008 w 1008"/>
              <a:gd name="T13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008" h="624">
                <a:moveTo>
                  <a:pt x="0" y="0"/>
                </a:moveTo>
                <a:cubicBezTo>
                  <a:pt x="64" y="0"/>
                  <a:pt x="128" y="0"/>
                  <a:pt x="192" y="48"/>
                </a:cubicBezTo>
                <a:cubicBezTo>
                  <a:pt x="256" y="96"/>
                  <a:pt x="320" y="224"/>
                  <a:pt x="384" y="288"/>
                </a:cubicBezTo>
                <a:cubicBezTo>
                  <a:pt x="448" y="352"/>
                  <a:pt x="472" y="376"/>
                  <a:pt x="576" y="432"/>
                </a:cubicBezTo>
                <a:cubicBezTo>
                  <a:pt x="680" y="488"/>
                  <a:pt x="936" y="592"/>
                  <a:pt x="1008" y="624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2743200" y="4495800"/>
            <a:ext cx="1676400" cy="1092200"/>
          </a:xfrm>
          <a:custGeom>
            <a:avLst/>
            <a:gdLst>
              <a:gd name="T0" fmla="*/ 0 w 1056"/>
              <a:gd name="T1" fmla="*/ 2147483647 h 688"/>
              <a:gd name="T2" fmla="*/ 2147483647 w 1056"/>
              <a:gd name="T3" fmla="*/ 2147483647 h 688"/>
              <a:gd name="T4" fmla="*/ 2147483647 w 1056"/>
              <a:gd name="T5" fmla="*/ 2147483647 h 688"/>
              <a:gd name="T6" fmla="*/ 2147483647 w 1056"/>
              <a:gd name="T7" fmla="*/ 2147483647 h 688"/>
              <a:gd name="T8" fmla="*/ 2147483647 w 1056"/>
              <a:gd name="T9" fmla="*/ 2147483647 h 688"/>
              <a:gd name="T10" fmla="*/ 2147483647 w 1056"/>
              <a:gd name="T11" fmla="*/ 2147483647 h 688"/>
              <a:gd name="T12" fmla="*/ 0 w 1056"/>
              <a:gd name="T13" fmla="*/ 0 h 688"/>
              <a:gd name="T14" fmla="*/ 1056 w 1056"/>
              <a:gd name="T15" fmla="*/ 68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056" h="688">
                <a:moveTo>
                  <a:pt x="0" y="16"/>
                </a:moveTo>
                <a:cubicBezTo>
                  <a:pt x="104" y="8"/>
                  <a:pt x="208" y="0"/>
                  <a:pt x="288" y="16"/>
                </a:cubicBezTo>
                <a:cubicBezTo>
                  <a:pt x="368" y="32"/>
                  <a:pt x="408" y="40"/>
                  <a:pt x="480" y="112"/>
                </a:cubicBezTo>
                <a:cubicBezTo>
                  <a:pt x="552" y="184"/>
                  <a:pt x="640" y="360"/>
                  <a:pt x="720" y="448"/>
                </a:cubicBezTo>
                <a:cubicBezTo>
                  <a:pt x="800" y="536"/>
                  <a:pt x="904" y="600"/>
                  <a:pt x="960" y="640"/>
                </a:cubicBezTo>
                <a:cubicBezTo>
                  <a:pt x="1016" y="680"/>
                  <a:pt x="1040" y="680"/>
                  <a:pt x="1056" y="688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5105400" y="4483100"/>
            <a:ext cx="1905000" cy="850900"/>
          </a:xfrm>
          <a:custGeom>
            <a:avLst/>
            <a:gdLst>
              <a:gd name="T0" fmla="*/ 0 w 1200"/>
              <a:gd name="T1" fmla="*/ 2147483647 h 536"/>
              <a:gd name="T2" fmla="*/ 2147483647 w 1200"/>
              <a:gd name="T3" fmla="*/ 2147483647 h 536"/>
              <a:gd name="T4" fmla="*/ 2147483647 w 1200"/>
              <a:gd name="T5" fmla="*/ 2147483647 h 536"/>
              <a:gd name="T6" fmla="*/ 2147483647 w 1200"/>
              <a:gd name="T7" fmla="*/ 2147483647 h 536"/>
              <a:gd name="T8" fmla="*/ 2147483647 w 1200"/>
              <a:gd name="T9" fmla="*/ 2147483647 h 536"/>
              <a:gd name="T10" fmla="*/ 2147483647 w 1200"/>
              <a:gd name="T11" fmla="*/ 2147483647 h 536"/>
              <a:gd name="T12" fmla="*/ 2147483647 w 1200"/>
              <a:gd name="T13" fmla="*/ 2147483647 h 536"/>
              <a:gd name="T14" fmla="*/ 2147483647 w 1200"/>
              <a:gd name="T15" fmla="*/ 2147483647 h 536"/>
              <a:gd name="T16" fmla="*/ 0 w 1200"/>
              <a:gd name="T17" fmla="*/ 0 h 536"/>
              <a:gd name="T18" fmla="*/ 1200 w 1200"/>
              <a:gd name="T19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1200" h="536">
                <a:moveTo>
                  <a:pt x="0" y="344"/>
                </a:moveTo>
                <a:cubicBezTo>
                  <a:pt x="44" y="336"/>
                  <a:pt x="88" y="328"/>
                  <a:pt x="144" y="296"/>
                </a:cubicBezTo>
                <a:cubicBezTo>
                  <a:pt x="200" y="264"/>
                  <a:pt x="280" y="192"/>
                  <a:pt x="336" y="152"/>
                </a:cubicBezTo>
                <a:cubicBezTo>
                  <a:pt x="392" y="112"/>
                  <a:pt x="432" y="80"/>
                  <a:pt x="480" y="56"/>
                </a:cubicBezTo>
                <a:cubicBezTo>
                  <a:pt x="528" y="32"/>
                  <a:pt x="576" y="8"/>
                  <a:pt x="624" y="8"/>
                </a:cubicBezTo>
                <a:cubicBezTo>
                  <a:pt x="672" y="8"/>
                  <a:pt x="704" y="0"/>
                  <a:pt x="768" y="56"/>
                </a:cubicBezTo>
                <a:cubicBezTo>
                  <a:pt x="832" y="112"/>
                  <a:pt x="936" y="264"/>
                  <a:pt x="1008" y="344"/>
                </a:cubicBezTo>
                <a:cubicBezTo>
                  <a:pt x="1080" y="424"/>
                  <a:pt x="1168" y="504"/>
                  <a:pt x="1200" y="536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5105400" y="5715000"/>
            <a:ext cx="2209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graphicFrame>
        <p:nvGraphicFramePr>
          <p:cNvPr id="36885" name="Object 21"/>
          <p:cNvGraphicFramePr>
            <a:graphicFrameLocks noChangeAspect="1"/>
          </p:cNvGraphicFramePr>
          <p:nvPr/>
        </p:nvGraphicFramePr>
        <p:xfrm>
          <a:off x="2209800" y="5715000"/>
          <a:ext cx="2714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1" r:id="rId14" imgW="142205" imgH="199074" progId="">
                  <p:embed/>
                </p:oleObj>
              </mc:Choice>
              <mc:Fallback>
                <p:oleObj r:id="rId14" imgW="142205" imgH="199074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715000"/>
                        <a:ext cx="2714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495800" y="5638800"/>
          <a:ext cx="2714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2" r:id="rId16" imgW="142205" imgH="199074" progId="">
                  <p:embed/>
                </p:oleObj>
              </mc:Choice>
              <mc:Fallback>
                <p:oleObj r:id="rId16" imgW="142205" imgH="199074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638800"/>
                        <a:ext cx="2714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7239000" y="5638800"/>
          <a:ext cx="2714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3" r:id="rId17" imgW="142205" imgH="199074" progId="">
                  <p:embed/>
                </p:oleObj>
              </mc:Choice>
              <mc:Fallback>
                <p:oleObj r:id="rId17" imgW="142205" imgH="199074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638800"/>
                        <a:ext cx="2714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8" name="Object 24"/>
          <p:cNvGraphicFramePr>
            <a:graphicFrameLocks noChangeAspect="1"/>
          </p:cNvGraphicFramePr>
          <p:nvPr/>
        </p:nvGraphicFramePr>
        <p:xfrm>
          <a:off x="623888" y="5638800"/>
          <a:ext cx="103981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4" r:id="rId18" imgW="418825" imgH="228450" progId="">
                  <p:embed/>
                </p:oleObj>
              </mc:Choice>
              <mc:Fallback>
                <p:oleObj r:id="rId18" imgW="418825" imgH="228450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5638800"/>
                        <a:ext cx="1039812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9" name="Object 25"/>
          <p:cNvGraphicFramePr>
            <a:graphicFrameLocks noChangeAspect="1"/>
          </p:cNvGraphicFramePr>
          <p:nvPr/>
        </p:nvGraphicFramePr>
        <p:xfrm>
          <a:off x="3048000" y="5638800"/>
          <a:ext cx="9445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5" r:id="rId20" imgW="387678" imgH="232607" progId="">
                  <p:embed/>
                </p:oleObj>
              </mc:Choice>
              <mc:Fallback>
                <p:oleObj r:id="rId20" imgW="387678" imgH="232607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638800"/>
                        <a:ext cx="94456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0" name="Object 26"/>
          <p:cNvGraphicFramePr>
            <a:graphicFrameLocks noChangeAspect="1"/>
          </p:cNvGraphicFramePr>
          <p:nvPr/>
        </p:nvGraphicFramePr>
        <p:xfrm>
          <a:off x="5576888" y="5715000"/>
          <a:ext cx="107156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6" r:id="rId22" imgW="426986" imgH="226049" progId="">
                  <p:embed/>
                </p:oleObj>
              </mc:Choice>
              <mc:Fallback>
                <p:oleObj r:id="rId22" imgW="426986" imgH="226049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5715000"/>
                        <a:ext cx="1071562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6096000" y="4495800"/>
            <a:ext cx="1588" cy="121920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 flipH="1">
            <a:off x="1141413" y="2971800"/>
            <a:ext cx="1298575" cy="1981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2438400" y="2971800"/>
            <a:ext cx="609600" cy="1447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2438400" y="2971800"/>
            <a:ext cx="2971800" cy="1752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22559" name="AutoShape 31"/>
          <p:cNvSpPr>
            <a:spLocks noChangeArrowheads="1"/>
          </p:cNvSpPr>
          <p:nvPr/>
        </p:nvSpPr>
        <p:spPr bwMode="auto">
          <a:xfrm>
            <a:off x="6477000" y="38862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3891A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3400" y="2133600"/>
            <a:ext cx="7391400" cy="1524000"/>
          </a:xfrm>
          <a:prstGeom prst="rect">
            <a:avLst/>
          </a:prstGeom>
          <a:solidFill>
            <a:srgbClr val="3891A7">
              <a:alpha val="43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7086600" y="3962400"/>
            <a:ext cx="2055813" cy="2132013"/>
            <a:chOff x="4464" y="2496"/>
            <a:chExt cx="1295" cy="1343"/>
          </a:xfrm>
        </p:grpSpPr>
        <p:sp>
          <p:nvSpPr>
            <p:cNvPr id="25603" name="Oval 3"/>
            <p:cNvSpPr>
              <a:spLocks noChangeArrowheads="1"/>
            </p:cNvSpPr>
            <p:nvPr/>
          </p:nvSpPr>
          <p:spPr bwMode="auto">
            <a:xfrm>
              <a:off x="4464" y="2496"/>
              <a:ext cx="1295" cy="1343"/>
            </a:xfrm>
            <a:prstGeom prst="ellipse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1818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25604" name="Oval 4"/>
            <p:cNvSpPr>
              <a:spLocks noChangeArrowheads="1"/>
            </p:cNvSpPr>
            <p:nvPr/>
          </p:nvSpPr>
          <p:spPr bwMode="auto">
            <a:xfrm>
              <a:off x="4944" y="2976"/>
              <a:ext cx="344" cy="3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3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Geometric picture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33400" y="2209800"/>
            <a:ext cx="75438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cs typeface="Droid Sans Fallback" charset="0"/>
              </a:rPr>
              <a:t>The generic geometric picture at fixed energy beyond the black disc limit can be described as a scattering off the partially reflective and partially absorptive disk surrounded by the black ring which becomes grey at larger values of the impact parameter.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>
              <a:solidFill>
                <a:srgbClr val="000000"/>
              </a:solidFill>
              <a:cs typeface="Droid Sans Fallback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cs typeface="Droid Sans Fallback" charset="0"/>
              </a:rPr>
              <a:t>The evolution with energy  is characterized by increasing albedo due to the  interrelated  increase of reflection  and decrease of absorption at small impact parameters.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8077200" y="2971800"/>
            <a:ext cx="76200" cy="1447800"/>
          </a:xfrm>
          <a:prstGeom prst="downArrow">
            <a:avLst>
              <a:gd name="adj1" fmla="val 50000"/>
              <a:gd name="adj2" fmla="val 475000"/>
            </a:avLst>
          </a:prstGeom>
          <a:solidFill>
            <a:srgbClr val="E7DEC9"/>
          </a:solidFill>
          <a:ln w="9360">
            <a:solidFill>
              <a:srgbClr val="FEB8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7924800" y="2895600"/>
            <a:ext cx="152400" cy="76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3375 w 21600"/>
              <a:gd name="T9" fmla="*/ 5400 h 21600"/>
              <a:gd name="T10" fmla="*/ 189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7DEC9"/>
          </a:solidFill>
          <a:ln w="9360">
            <a:solidFill>
              <a:srgbClr val="FEB8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03350" y="188913"/>
            <a:ext cx="74993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3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Phenomenology</a:t>
            </a:r>
          </a:p>
        </p:txBody>
      </p:sp>
      <p:pic>
        <p:nvPicPr>
          <p:cNvPr id="2" name="Picture 1" descr="fig4a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95" y="0"/>
            <a:ext cx="4846211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4b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171400"/>
            <a:ext cx="4846211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5-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963488"/>
            <a:ext cx="4846211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9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134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6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3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Motivation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288" y="2276475"/>
            <a:ext cx="8539162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defRPr/>
            </a:pPr>
            <a:r>
              <a:rPr lang="en-US" sz="3200" dirty="0" smtClean="0">
                <a:latin typeface="Gill Sans MT" charset="0"/>
              </a:rPr>
              <a:t>To search (at the LHC and cosmic rays) for a new reflective scattering mode based on the saturation of the </a:t>
            </a:r>
            <a:r>
              <a:rPr lang="en-US" sz="3200" dirty="0" err="1" smtClean="0">
                <a:latin typeface="Gill Sans MT" charset="0"/>
              </a:rPr>
              <a:t>unitarity</a:t>
            </a:r>
            <a:r>
              <a:rPr lang="en-US" sz="3200" dirty="0" smtClean="0">
                <a:latin typeface="Gill Sans MT" charset="0"/>
              </a:rPr>
              <a:t> relation, when elastic scattering not only survives, but prevails at super high energies in hadron collisions at small impact parameter values.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3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Effects for </a:t>
            </a:r>
            <a:r>
              <a:rPr lang="en-US" sz="4300" dirty="0" err="1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multiparticle</a:t>
            </a:r>
            <a:r>
              <a:rPr lang="en-US" sz="43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production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defRPr/>
            </a:pPr>
            <a:r>
              <a:rPr lang="en-US" sz="2600" dirty="0" smtClean="0">
                <a:latin typeface="Gill Sans MT" charset="0"/>
              </a:rPr>
              <a:t>Slowing down  the mean multiplicity growth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933297"/>
              </p:ext>
            </p:extLst>
          </p:nvPr>
        </p:nvGraphicFramePr>
        <p:xfrm>
          <a:off x="1979712" y="2852936"/>
          <a:ext cx="4864370" cy="151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Equation" r:id="rId4" imgW="1917700" imgH="596900" progId="Equation.3">
                  <p:embed/>
                </p:oleObj>
              </mc:Choice>
              <mc:Fallback>
                <p:oleObj name="Equation" r:id="rId4" imgW="19177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712" y="2852936"/>
                        <a:ext cx="4864370" cy="1514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5736" y="414908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320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3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Conclusion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defRPr/>
            </a:pPr>
            <a:r>
              <a:rPr lang="en-US" sz="2600" dirty="0" smtClean="0">
                <a:latin typeface="Gill Sans MT" charset="0"/>
              </a:rPr>
              <a:t>Various underlying microscopic  mechanisms  related to  the collective quark-gluon dynamics in head-on collisions can be envisaged as the origin of the reflection phenomenon.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defRPr/>
            </a:pPr>
            <a:r>
              <a:rPr lang="en-US" sz="2600" dirty="0" smtClean="0">
                <a:latin typeface="Gill Sans MT" charset="0"/>
              </a:rPr>
              <a:t>Appearance of the reflection, however,  at very high energies is not directly dictated by any specific dynamics, it is a result  of S-matrix  </a:t>
            </a:r>
            <a:r>
              <a:rPr lang="en-US" sz="2600" dirty="0" err="1" smtClean="0">
                <a:latin typeface="Gill Sans MT" charset="0"/>
              </a:rPr>
              <a:t>unitarity</a:t>
            </a:r>
            <a:r>
              <a:rPr lang="en-US" sz="2600" dirty="0" smtClean="0">
                <a:latin typeface="Gill Sans MT" charset="0"/>
              </a:rPr>
              <a:t> saturation related to the total cross section growth.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defRPr/>
            </a:pPr>
            <a:r>
              <a:rPr lang="en-US" sz="2600" dirty="0" smtClean="0">
                <a:latin typeface="Gill Sans MT" charset="0"/>
              </a:rPr>
              <a:t>First indication of the reflective mode has been found in the TOTEM data at 7 </a:t>
            </a:r>
            <a:r>
              <a:rPr lang="en-US" sz="2600" dirty="0" err="1" smtClean="0">
                <a:latin typeface="Gill Sans MT" charset="0"/>
              </a:rPr>
              <a:t>TeV</a:t>
            </a:r>
            <a:endParaRPr lang="en-US" sz="2600" dirty="0" smtClean="0">
              <a:latin typeface="Gill Sans MT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defRPr/>
            </a:pPr>
            <a:r>
              <a:rPr lang="en-US" sz="2600" dirty="0" smtClean="0">
                <a:latin typeface="Gill Sans MT" charset="0"/>
              </a:rPr>
              <a:t>New measurements at higher energies would be decisive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435100" y="204788"/>
            <a:ext cx="749935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39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Backup slides:</a:t>
            </a:r>
            <a:br>
              <a:rPr lang="en-US" sz="39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</a:br>
            <a:r>
              <a:rPr lang="en-US" sz="39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Classical examples</a:t>
            </a:r>
          </a:p>
        </p:txBody>
      </p:sp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4114800" y="2133600"/>
            <a:ext cx="3922713" cy="3043238"/>
            <a:chOff x="2592" y="1344"/>
            <a:chExt cx="2471" cy="1917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344"/>
              <a:ext cx="2471" cy="1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2592" y="1344"/>
              <a:ext cx="2471" cy="1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grpSp>
        <p:nvGrpSpPr>
          <p:cNvPr id="49155" name="Group 5"/>
          <p:cNvGrpSpPr>
            <a:grpSpLocks/>
          </p:cNvGrpSpPr>
          <p:nvPr/>
        </p:nvGrpSpPr>
        <p:grpSpPr bwMode="auto">
          <a:xfrm>
            <a:off x="762000" y="2133600"/>
            <a:ext cx="2825750" cy="3732213"/>
            <a:chOff x="480" y="1344"/>
            <a:chExt cx="1780" cy="2351"/>
          </a:xfrm>
        </p:grpSpPr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44"/>
              <a:ext cx="1780" cy="2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480" y="1344"/>
              <a:ext cx="1780" cy="2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2700338" y="1168400"/>
            <a:ext cx="6443662" cy="2044700"/>
          </a:xfrm>
          <a:prstGeom prst="rect">
            <a:avLst/>
          </a:prstGeom>
          <a:solidFill>
            <a:srgbClr val="E7DE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GB" sz="390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charset="0"/>
              </a:rPr>
              <a:t/>
            </a:r>
            <a:br>
              <a:rPr lang="en-GB" sz="390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charset="0"/>
              </a:rPr>
            </a:br>
            <a:r>
              <a:rPr lang="en-GB" sz="2100" smtClean="0">
                <a:solidFill>
                  <a:srgbClr val="AA8A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charset="0"/>
              </a:rPr>
              <a:t>Geometric phase and</a:t>
            </a:r>
            <a:br>
              <a:rPr lang="en-GB" sz="2100" smtClean="0">
                <a:solidFill>
                  <a:srgbClr val="AA8A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charset="0"/>
              </a:rPr>
            </a:br>
            <a:r>
              <a:rPr lang="en-GB" sz="2100" smtClean="0">
                <a:solidFill>
                  <a:srgbClr val="AA8A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charset="0"/>
              </a:rPr>
              <a:t>Geometric Quantum Computation.</a:t>
            </a:r>
            <a:r>
              <a:rPr lang="en-GB" sz="2900" b="1" smtClean="0">
                <a:solidFill>
                  <a:srgbClr val="AA8A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charset="0"/>
              </a:rPr>
              <a:t> </a:t>
            </a:r>
            <a:r>
              <a:rPr lang="en-GB" sz="3900" b="1" smtClean="0">
                <a:solidFill>
                  <a:srgbClr val="AA8A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charset="0"/>
              </a:rPr>
              <a:t/>
            </a:r>
            <a:br>
              <a:rPr lang="en-GB" sz="3900" b="1" smtClean="0">
                <a:solidFill>
                  <a:srgbClr val="AA8A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charset="0"/>
              </a:rPr>
            </a:br>
            <a:endParaRPr lang="en-GB" sz="3900" b="1" smtClean="0">
              <a:solidFill>
                <a:srgbClr val="AA8A1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619250" y="3284538"/>
            <a:ext cx="3384550" cy="1081087"/>
          </a:xfrm>
          <a:prstGeom prst="rect">
            <a:avLst/>
          </a:prstGeom>
          <a:gradFill rotWithShape="0">
            <a:gsLst>
              <a:gs pos="0">
                <a:srgbClr val="ECECF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tIns="0"/>
          <a:lstStyle>
            <a:lvl1pPr marL="26988"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600"/>
              </a:spcBef>
              <a:buClrTx/>
              <a:buSzPct val="80000"/>
              <a:buFontTx/>
              <a:buNone/>
              <a:defRPr/>
            </a:pPr>
            <a:r>
              <a:rPr lang="en-US" sz="2400" u="sng" smtClean="0">
                <a:solidFill>
                  <a:srgbClr val="AA8A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</a:rPr>
              <a:t>Angelo Carollo</a:t>
            </a:r>
          </a:p>
          <a:p>
            <a:pPr>
              <a:spcBef>
                <a:spcPts val="600"/>
              </a:spcBef>
              <a:buClrTx/>
              <a:buSzPct val="80000"/>
              <a:buFontTx/>
              <a:buNone/>
              <a:defRPr/>
            </a:pPr>
            <a:r>
              <a:rPr lang="en-GB" u="sng" smtClean="0">
                <a:solidFill>
                  <a:srgbClr val="AA8A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</a:rPr>
              <a:t>a.carollo@imperial.ac.uk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300663"/>
            <a:ext cx="3529012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4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85800" y="3886200"/>
            <a:ext cx="7772400" cy="838200"/>
          </a:xfrm>
          <a:prstGeom prst="rect">
            <a:avLst/>
          </a:prstGeom>
          <a:solidFill>
            <a:srgbClr val="3891A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GB" sz="30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Physical meaning?</a:t>
            </a:r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947738" y="3167063"/>
            <a:ext cx="2703512" cy="460375"/>
            <a:chOff x="597" y="1995"/>
            <a:chExt cx="1703" cy="290"/>
          </a:xfrm>
        </p:grpSpPr>
        <p:graphicFrame>
          <p:nvGraphicFramePr>
            <p:cNvPr id="53261" name="Object 4"/>
            <p:cNvGraphicFramePr>
              <a:graphicFrameLocks noChangeAspect="1"/>
            </p:cNvGraphicFramePr>
            <p:nvPr/>
          </p:nvGraphicFramePr>
          <p:xfrm>
            <a:off x="597" y="1995"/>
            <a:ext cx="1703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4" r:id="rId4" imgW="1655916" imgH="283053" progId="">
                    <p:embed/>
                  </p:oleObj>
                </mc:Choice>
                <mc:Fallback>
                  <p:oleObj r:id="rId4" imgW="1655916" imgH="283053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" y="1995"/>
                          <a:ext cx="1703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597" y="1995"/>
              <a:ext cx="170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14338" y="1893888"/>
            <a:ext cx="8229600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468313" indent="-468313">
              <a:spcBef>
                <a:spcPts val="475"/>
              </a:spcBef>
              <a:buClr>
                <a:srgbClr val="FEB80A"/>
              </a:buClr>
              <a:buFont typeface="Wingdings" charset="0"/>
              <a:buChar char=""/>
              <a:tabLst>
                <a:tab pos="468313" algn="l"/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  <a:defRPr/>
            </a:pPr>
            <a:r>
              <a:rPr lang="en-GB" sz="1900">
                <a:solidFill>
                  <a:srgbClr val="000000"/>
                </a:solidFill>
                <a:cs typeface="Droid Sans Fallback" charset="0"/>
              </a:rPr>
              <a:t>Suppose that an Hamiltonian H(r) depends on a set of  parameters </a:t>
            </a:r>
          </a:p>
        </p:txBody>
      </p:sp>
      <p:graphicFrame>
        <p:nvGraphicFramePr>
          <p:cNvPr id="53253" name="Object 7"/>
          <p:cNvGraphicFramePr>
            <a:graphicFrameLocks noChangeAspect="1"/>
          </p:cNvGraphicFramePr>
          <p:nvPr/>
        </p:nvGraphicFramePr>
        <p:xfrm>
          <a:off x="2438400" y="2286000"/>
          <a:ext cx="12715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5" r:id="rId6" imgW="606411" imgH="266238" progId="">
                  <p:embed/>
                </p:oleObj>
              </mc:Choice>
              <mc:Fallback>
                <p:oleObj r:id="rId6" imgW="606411" imgH="266238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86000"/>
                        <a:ext cx="12715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14338" y="2822575"/>
            <a:ext cx="82296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468313" indent="-468313">
              <a:spcBef>
                <a:spcPts val="475"/>
              </a:spcBef>
              <a:buClr>
                <a:srgbClr val="FEB80A"/>
              </a:buClr>
              <a:buFont typeface="Wingdings" charset="0"/>
              <a:buChar char=""/>
              <a:tabLst>
                <a:tab pos="468313" algn="l"/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  <a:defRPr/>
            </a:pPr>
            <a:r>
              <a:rPr lang="en-GB" sz="1900">
                <a:solidFill>
                  <a:srgbClr val="000000"/>
                </a:solidFill>
                <a:cs typeface="Droid Sans Fallback" charset="0"/>
              </a:rPr>
              <a:t>For each value of r, the following eigenvalue equation is valid: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55638" y="3849688"/>
            <a:ext cx="82296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GB" sz="2000" smtClean="0">
                <a:solidFill>
                  <a:srgbClr val="E7DEC9"/>
                </a:solidFill>
                <a:latin typeface="Arial" charset="0"/>
              </a:rPr>
              <a:t>If the parameters r change </a:t>
            </a:r>
            <a:r>
              <a:rPr lang="en-GB" sz="2000" smtClean="0">
                <a:solidFill>
                  <a:srgbClr val="990000"/>
                </a:solidFill>
                <a:latin typeface="Arial" charset="0"/>
              </a:rPr>
              <a:t>slowly in time</a:t>
            </a:r>
            <a:r>
              <a:rPr lang="en-GB" sz="2000" smtClean="0">
                <a:solidFill>
                  <a:srgbClr val="E7DEC9"/>
                </a:solidFill>
                <a:latin typeface="Arial" charset="0"/>
              </a:rPr>
              <a:t>, </a:t>
            </a:r>
            <a:r>
              <a:rPr lang="en-GB" sz="2000" smtClean="0">
                <a:solidFill>
                  <a:srgbClr val="990000"/>
                </a:solidFill>
                <a:latin typeface="Arial" charset="0"/>
              </a:rPr>
              <a:t>the adiabatic theorem</a:t>
            </a:r>
            <a:r>
              <a:rPr lang="en-GB" sz="2000" smtClean="0">
                <a:solidFill>
                  <a:srgbClr val="E7DEC9"/>
                </a:solidFill>
                <a:latin typeface="Arial" charset="0"/>
              </a:rPr>
              <a:t> assures that the system remains in the eigenstate of the Hamiltonian, i.e.</a:t>
            </a:r>
          </a:p>
        </p:txBody>
      </p:sp>
      <p:graphicFrame>
        <p:nvGraphicFramePr>
          <p:cNvPr id="53256" name="Object 10"/>
          <p:cNvGraphicFramePr>
            <a:graphicFrameLocks noChangeAspect="1"/>
          </p:cNvGraphicFramePr>
          <p:nvPr/>
        </p:nvGraphicFramePr>
        <p:xfrm>
          <a:off x="1336675" y="4708525"/>
          <a:ext cx="27384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6" r:id="rId8" imgW="1214714" imgH="276070" progId="">
                  <p:embed/>
                </p:oleObj>
              </mc:Choice>
              <mc:Fallback>
                <p:oleObj r:id="rId8" imgW="1214714" imgH="27607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4708525"/>
                        <a:ext cx="273843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11"/>
          <p:cNvGraphicFramePr>
            <a:graphicFrameLocks noChangeAspect="1"/>
          </p:cNvGraphicFramePr>
          <p:nvPr/>
        </p:nvGraphicFramePr>
        <p:xfrm>
          <a:off x="5553075" y="4708525"/>
          <a:ext cx="2552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7" r:id="rId10" imgW="1159885" imgH="276175" progId="">
                  <p:embed/>
                </p:oleObj>
              </mc:Choice>
              <mc:Fallback>
                <p:oleObj r:id="rId10" imgW="1159885" imgH="276175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4708525"/>
                        <a:ext cx="25527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4384675" y="4818063"/>
            <a:ext cx="711200" cy="319087"/>
          </a:xfrm>
          <a:prstGeom prst="rightArrow">
            <a:avLst>
              <a:gd name="adj1" fmla="val 50000"/>
              <a:gd name="adj2" fmla="val 55721"/>
            </a:avLst>
          </a:prstGeom>
          <a:solidFill>
            <a:srgbClr val="E1E1F1"/>
          </a:solidFill>
          <a:ln w="9360">
            <a:solidFill>
              <a:srgbClr val="4F27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44513" y="5321300"/>
            <a:ext cx="8229600" cy="1285875"/>
          </a:xfrm>
          <a:prstGeom prst="rect">
            <a:avLst/>
          </a:prstGeom>
          <a:solidFill>
            <a:srgbClr val="E1E1F1"/>
          </a:solidFill>
          <a:ln w="9360">
            <a:solidFill>
              <a:srgbClr val="E7DEC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468313" indent="-468313">
              <a:spcBef>
                <a:spcPts val="475"/>
              </a:spcBef>
              <a:buClr>
                <a:srgbClr val="FEB80A"/>
              </a:buClr>
              <a:buFont typeface="Wingdings" charset="0"/>
              <a:buChar char=""/>
              <a:tabLst>
                <a:tab pos="468313" algn="l"/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  <a:defRPr/>
            </a:pPr>
            <a:r>
              <a:rPr lang="en-GB" sz="1900">
                <a:solidFill>
                  <a:srgbClr val="000000"/>
                </a:solidFill>
                <a:cs typeface="Droid Sans Fallback" charset="0"/>
              </a:rPr>
              <a:t>What if for some value of t=T:      r(T)=r(0)?       (Cyclic evolution)</a:t>
            </a:r>
          </a:p>
          <a:p>
            <a:pPr marL="468313" indent="-468313">
              <a:spcBef>
                <a:spcPts val="475"/>
              </a:spcBef>
              <a:buClrTx/>
              <a:buFontTx/>
              <a:buNone/>
              <a:tabLst>
                <a:tab pos="468313" algn="l"/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  <a:defRPr/>
            </a:pPr>
            <a:r>
              <a:rPr lang="en-GB" sz="1900">
                <a:solidFill>
                  <a:srgbClr val="000000"/>
                </a:solidFill>
                <a:cs typeface="Droid Sans Fallback" charset="0"/>
              </a:rPr>
              <a:t>Certainly: </a:t>
            </a:r>
          </a:p>
        </p:txBody>
      </p:sp>
      <p:graphicFrame>
        <p:nvGraphicFramePr>
          <p:cNvPr id="53260" name="Object 14"/>
          <p:cNvGraphicFramePr>
            <a:graphicFrameLocks noChangeAspect="1"/>
          </p:cNvGraphicFramePr>
          <p:nvPr/>
        </p:nvGraphicFramePr>
        <p:xfrm>
          <a:off x="3146425" y="5888038"/>
          <a:ext cx="24590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8" r:id="rId12" imgW="1057463" imgH="267698" progId="">
                  <p:embed/>
                </p:oleObj>
              </mc:Choice>
              <mc:Fallback>
                <p:oleObj r:id="rId12" imgW="1057463" imgH="267698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5888038"/>
                        <a:ext cx="245903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2057400"/>
            <a:ext cx="8458200" cy="990600"/>
          </a:xfrm>
          <a:prstGeom prst="rect">
            <a:avLst/>
          </a:prstGeom>
          <a:solidFill>
            <a:srgbClr val="3891A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GB" sz="39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Berry phase</a:t>
            </a:r>
            <a:br>
              <a:rPr lang="en-GB" sz="39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</a:br>
            <a:r>
              <a:rPr lang="en-US" sz="14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M. Berry, Proc. Roy. Soc. A </a:t>
            </a:r>
            <a:r>
              <a:rPr lang="en-US" sz="1400" b="1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392</a:t>
            </a:r>
            <a:r>
              <a:rPr lang="en-US" sz="14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, 45 (1984)</a:t>
            </a:r>
            <a:br>
              <a:rPr lang="en-US" sz="14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</a:br>
            <a:endParaRPr lang="en-US" sz="1400" smtClean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</a:endParaRP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974725" y="3500438"/>
          <a:ext cx="35909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2" r:id="rId4" imgW="1766219" imgH="280346" progId="">
                  <p:embed/>
                </p:oleObj>
              </mc:Choice>
              <mc:Fallback>
                <p:oleObj r:id="rId4" imgW="1766219" imgH="28034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3500438"/>
                        <a:ext cx="35909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743200" y="3200400"/>
            <a:ext cx="452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84582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GB" sz="2000" smtClean="0">
                <a:solidFill>
                  <a:srgbClr val="E7DEC9"/>
                </a:solidFill>
                <a:latin typeface="Arial" charset="0"/>
              </a:rPr>
              <a:t>Then the state returns to its initial form but since eigenstates are defined up to a phase factor, the state could acquire a phase due to the</a:t>
            </a:r>
            <a:r>
              <a:rPr lang="en-GB" sz="2000" smtClean="0">
                <a:solidFill>
                  <a:srgbClr val="8DC765"/>
                </a:solidFill>
                <a:latin typeface="Arial" charset="0"/>
              </a:rPr>
              <a:t> </a:t>
            </a:r>
            <a:r>
              <a:rPr lang="en-GB" sz="2000" b="1" smtClean="0">
                <a:latin typeface="Arial" charset="0"/>
              </a:rPr>
              <a:t>adiabatic</a:t>
            </a:r>
            <a:r>
              <a:rPr lang="en-GB" sz="2000" smtClean="0">
                <a:latin typeface="Arial" charset="0"/>
              </a:rPr>
              <a:t> </a:t>
            </a:r>
            <a:r>
              <a:rPr lang="en-GB" sz="2000" smtClean="0">
                <a:solidFill>
                  <a:srgbClr val="E7DEC9"/>
                </a:solidFill>
                <a:latin typeface="Arial" charset="0"/>
              </a:rPr>
              <a:t>and </a:t>
            </a:r>
            <a:r>
              <a:rPr lang="en-GB" sz="2000" b="1" smtClean="0">
                <a:latin typeface="Arial" charset="0"/>
              </a:rPr>
              <a:t>cyclic</a:t>
            </a:r>
            <a:r>
              <a:rPr lang="en-GB" sz="2000" smtClean="0">
                <a:solidFill>
                  <a:srgbClr val="8DC765"/>
                </a:solidFill>
                <a:latin typeface="Arial" charset="0"/>
              </a:rPr>
              <a:t> </a:t>
            </a:r>
            <a:r>
              <a:rPr lang="en-GB" sz="2000" smtClean="0">
                <a:solidFill>
                  <a:srgbClr val="E7DEC9"/>
                </a:solidFill>
                <a:latin typeface="Arial" charset="0"/>
              </a:rPr>
              <a:t>evolution that took place.</a:t>
            </a:r>
          </a:p>
        </p:txBody>
      </p:sp>
      <p:grpSp>
        <p:nvGrpSpPr>
          <p:cNvPr id="55302" name="Group 6"/>
          <p:cNvGrpSpPr>
            <a:grpSpLocks/>
          </p:cNvGrpSpPr>
          <p:nvPr/>
        </p:nvGrpSpPr>
        <p:grpSpPr bwMode="auto">
          <a:xfrm>
            <a:off x="5029200" y="3352800"/>
            <a:ext cx="3122613" cy="1446213"/>
            <a:chOff x="3168" y="2112"/>
            <a:chExt cx="1967" cy="911"/>
          </a:xfrm>
        </p:grpSpPr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3168" y="2112"/>
              <a:ext cx="1967" cy="911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graphicFrame>
          <p:nvGraphicFramePr>
            <p:cNvPr id="55307" name="Object 8"/>
            <p:cNvGraphicFramePr>
              <a:graphicFrameLocks noChangeAspect="1"/>
            </p:cNvGraphicFramePr>
            <p:nvPr/>
          </p:nvGraphicFramePr>
          <p:xfrm>
            <a:off x="3264" y="2160"/>
            <a:ext cx="156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93" r:id="rId6" imgW="1310279" imgH="529678" progId="">
                    <p:embed/>
                  </p:oleObj>
                </mc:Choice>
                <mc:Fallback>
                  <p:oleObj r:id="rId6" imgW="1310279" imgH="529678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160"/>
                          <a:ext cx="156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3216" y="2688"/>
              <a:ext cx="18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ＭＳ Ｐゴシック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ＭＳ Ｐゴシック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ＭＳ Ｐゴシック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ＭＳ Ｐゴシック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ＭＳ Ｐゴシック" charset="0"/>
                  <a:cs typeface="Droid Sans Fallback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ＭＳ Ｐゴシック" charset="0"/>
                  <a:cs typeface="Droid Sans Fallback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ＭＳ Ｐゴシック" charset="0"/>
                  <a:cs typeface="Droid Sans Fallback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ＭＳ Ｐゴシック" charset="0"/>
                  <a:cs typeface="Droid Sans Fallback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ＭＳ Ｐゴシック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en-GB" sz="2000" smtClean="0">
                  <a:solidFill>
                    <a:srgbClr val="4F271C"/>
                  </a:solidFill>
                  <a:latin typeface="Arial Unicode MS" charset="0"/>
                </a:rPr>
                <a:t>dynamical phase</a:t>
              </a:r>
            </a:p>
          </p:txBody>
        </p:sp>
      </p:grp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04800" y="4953000"/>
            <a:ext cx="8686800" cy="1600200"/>
          </a:xfrm>
          <a:prstGeom prst="rect">
            <a:avLst/>
          </a:prstGeom>
          <a:solidFill>
            <a:srgbClr val="E7DEC9"/>
          </a:solidFill>
          <a:ln w="9360">
            <a:solidFill>
              <a:srgbClr val="4F27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graphicFrame>
        <p:nvGraphicFramePr>
          <p:cNvPr id="55304" name="Object 11"/>
          <p:cNvGraphicFramePr>
            <a:graphicFrameLocks noChangeAspect="1"/>
          </p:cNvGraphicFramePr>
          <p:nvPr/>
        </p:nvGraphicFramePr>
        <p:xfrm>
          <a:off x="630238" y="5349875"/>
          <a:ext cx="40386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4" name="Equation" r:id="rId8" imgW="1938168" imgH="441791" progId="Equation.3">
                  <p:embed/>
                </p:oleObj>
              </mc:Choice>
              <mc:Fallback>
                <p:oleObj name="Equation" r:id="rId8" imgW="1938168" imgH="44179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5349875"/>
                        <a:ext cx="40386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029200" y="5286375"/>
            <a:ext cx="41148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GB" sz="2000" smtClean="0">
                <a:solidFill>
                  <a:srgbClr val="AA8A14"/>
                </a:solidFill>
                <a:latin typeface="Arial Unicode MS" charset="0"/>
              </a:rPr>
              <a:t>Geometrical phase: It is the same expression derived before for a general curve.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3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Prehistory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575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defRPr/>
            </a:pPr>
            <a:r>
              <a:rPr lang="en-US" sz="3200" smtClean="0">
                <a:latin typeface="Gill Sans MT" charset="0"/>
              </a:rPr>
              <a:t>Self-damping of inelastic channels: M.Baker, R. Blankenbecler, 1962</a:t>
            </a:r>
          </a:p>
          <a:p>
            <a:pPr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defRPr/>
            </a:pPr>
            <a:r>
              <a:rPr lang="en-US" sz="3200" smtClean="0">
                <a:latin typeface="Gill Sans MT" charset="0"/>
              </a:rPr>
              <a:t>Absorption does not result from unitarity: C.T. Sachrajda, R. Blankenbecler, 1975</a:t>
            </a:r>
          </a:p>
          <a:p>
            <a:pPr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defRPr/>
            </a:pPr>
            <a:r>
              <a:rPr lang="en-US" sz="3200" smtClean="0">
                <a:latin typeface="Gill Sans MT" charset="0"/>
              </a:rPr>
              <a:t>Antishadowing in the context of rising cross-sections: S.T., N.E. Tyurin, 1993</a:t>
            </a:r>
          </a:p>
          <a:p>
            <a:pPr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defRPr/>
            </a:pPr>
            <a:r>
              <a:rPr lang="en-US" sz="3200" smtClean="0">
                <a:latin typeface="Gill Sans MT" charset="0"/>
              </a:rPr>
              <a:t>Antishadowing as reflective scattering: S.T., N.E. Tyurin, 2007</a:t>
            </a:r>
          </a:p>
          <a:p>
            <a:pPr>
              <a:spcBef>
                <a:spcPts val="600"/>
              </a:spcBef>
              <a:buClrTx/>
              <a:buSzPct val="80000"/>
              <a:buFontTx/>
              <a:buNone/>
              <a:defRPr/>
            </a:pPr>
            <a:endParaRPr lang="en-US" sz="3200" smtClean="0">
              <a:latin typeface="Gill Sans MT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3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Unitarity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447800" y="1828800"/>
            <a:ext cx="1446213" cy="592138"/>
            <a:chOff x="912" y="1152"/>
            <a:chExt cx="911" cy="373"/>
          </a:xfrm>
        </p:grpSpPr>
        <p:graphicFrame>
          <p:nvGraphicFramePr>
            <p:cNvPr id="20494" name="Object 3"/>
            <p:cNvGraphicFramePr>
              <a:graphicFrameLocks noChangeAspect="1"/>
            </p:cNvGraphicFramePr>
            <p:nvPr/>
          </p:nvGraphicFramePr>
          <p:xfrm>
            <a:off x="912" y="1152"/>
            <a:ext cx="911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7" r:id="rId4" imgW="514372" imgH="211026" progId="">
                    <p:embed/>
                  </p:oleObj>
                </mc:Choice>
                <mc:Fallback>
                  <p:oleObj r:id="rId4" imgW="514372" imgH="211026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152"/>
                          <a:ext cx="911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912" y="1152"/>
              <a:ext cx="911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4343400" y="1905000"/>
            <a:ext cx="2970213" cy="627063"/>
            <a:chOff x="2736" y="1200"/>
            <a:chExt cx="1871" cy="395"/>
          </a:xfrm>
        </p:grpSpPr>
        <p:graphicFrame>
          <p:nvGraphicFramePr>
            <p:cNvPr id="20492" name="Object 6"/>
            <p:cNvGraphicFramePr>
              <a:graphicFrameLocks noChangeAspect="1"/>
            </p:cNvGraphicFramePr>
            <p:nvPr/>
          </p:nvGraphicFramePr>
          <p:xfrm>
            <a:off x="2736" y="1200"/>
            <a:ext cx="1871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8" r:id="rId6" imgW="1177063" imgH="249264" progId="">
                    <p:embed/>
                  </p:oleObj>
                </mc:Choice>
                <mc:Fallback>
                  <p:oleObj r:id="rId6" imgW="1177063" imgH="249264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200"/>
                          <a:ext cx="1871" cy="3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736" y="1200"/>
              <a:ext cx="1871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2058988" y="2971800"/>
            <a:ext cx="4184650" cy="666750"/>
            <a:chOff x="1297" y="1872"/>
            <a:chExt cx="2636" cy="420"/>
          </a:xfrm>
        </p:grpSpPr>
        <p:graphicFrame>
          <p:nvGraphicFramePr>
            <p:cNvPr id="20490" name="Object 9"/>
            <p:cNvGraphicFramePr>
              <a:graphicFrameLocks noChangeAspect="1"/>
            </p:cNvGraphicFramePr>
            <p:nvPr/>
          </p:nvGraphicFramePr>
          <p:xfrm>
            <a:off x="1297" y="1872"/>
            <a:ext cx="2636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9" r:id="rId8" imgW="1674143" imgH="267315" progId="">
                    <p:embed/>
                  </p:oleObj>
                </mc:Choice>
                <mc:Fallback>
                  <p:oleObj r:id="rId8" imgW="1674143" imgH="267315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7" y="1872"/>
                          <a:ext cx="2636" cy="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1297" y="1872"/>
              <a:ext cx="2636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grpSp>
        <p:nvGrpSpPr>
          <p:cNvPr id="20485" name="Group 11"/>
          <p:cNvGrpSpPr>
            <a:grpSpLocks/>
          </p:cNvGrpSpPr>
          <p:nvPr/>
        </p:nvGrpSpPr>
        <p:grpSpPr bwMode="auto">
          <a:xfrm>
            <a:off x="2057400" y="4419600"/>
            <a:ext cx="5103813" cy="839788"/>
            <a:chOff x="1296" y="2784"/>
            <a:chExt cx="3215" cy="529"/>
          </a:xfrm>
        </p:grpSpPr>
        <p:graphicFrame>
          <p:nvGraphicFramePr>
            <p:cNvPr id="20488" name="Object 12"/>
            <p:cNvGraphicFramePr>
              <a:graphicFrameLocks noChangeAspect="1"/>
            </p:cNvGraphicFramePr>
            <p:nvPr/>
          </p:nvGraphicFramePr>
          <p:xfrm>
            <a:off x="1296" y="2784"/>
            <a:ext cx="3215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0" r:id="rId10" imgW="3764561" imgH="620744" progId="">
                    <p:embed/>
                  </p:oleObj>
                </mc:Choice>
                <mc:Fallback>
                  <p:oleObj r:id="rId10" imgW="3764561" imgH="620744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784"/>
                          <a:ext cx="3215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1296" y="2784"/>
              <a:ext cx="3215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914400" y="3886200"/>
            <a:ext cx="6096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mtClean="0"/>
              <a:t>Two solutions for the pure imaginary amplitude</a:t>
            </a:r>
          </a:p>
        </p:txBody>
      </p:sp>
      <p:graphicFrame>
        <p:nvGraphicFramePr>
          <p:cNvPr id="20487" name="Object 15"/>
          <p:cNvGraphicFramePr>
            <a:graphicFrameLocks noChangeAspect="1"/>
          </p:cNvGraphicFramePr>
          <p:nvPr/>
        </p:nvGraphicFramePr>
        <p:xfrm>
          <a:off x="2057400" y="5257800"/>
          <a:ext cx="5181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" r:id="rId12" imgW="3995485" imgH="616266" progId="">
                  <p:embed/>
                </p:oleObj>
              </mc:Choice>
              <mc:Fallback>
                <p:oleObj r:id="rId12" imgW="3995485" imgH="616266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257800"/>
                        <a:ext cx="5181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30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Selection of one solution</a:t>
            </a:r>
          </a:p>
        </p:txBody>
      </p: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2514600" y="3048000"/>
            <a:ext cx="2436813" cy="654050"/>
            <a:chOff x="1584" y="1920"/>
            <a:chExt cx="1535" cy="412"/>
          </a:xfrm>
        </p:grpSpPr>
        <p:graphicFrame>
          <p:nvGraphicFramePr>
            <p:cNvPr id="22546" name="Object 3"/>
            <p:cNvGraphicFramePr>
              <a:graphicFrameLocks noChangeAspect="1"/>
            </p:cNvGraphicFramePr>
            <p:nvPr/>
          </p:nvGraphicFramePr>
          <p:xfrm>
            <a:off x="1584" y="1920"/>
            <a:ext cx="1535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5" r:id="rId4" imgW="915154" imgH="245860" progId="">
                    <p:embed/>
                  </p:oleObj>
                </mc:Choice>
                <mc:Fallback>
                  <p:oleObj r:id="rId4" imgW="915154" imgH="24586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920"/>
                          <a:ext cx="1535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1584" y="1920"/>
              <a:ext cx="1535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grpSp>
        <p:nvGrpSpPr>
          <p:cNvPr id="22531" name="Group 5"/>
          <p:cNvGrpSpPr>
            <a:grpSpLocks/>
          </p:cNvGrpSpPr>
          <p:nvPr/>
        </p:nvGrpSpPr>
        <p:grpSpPr bwMode="auto">
          <a:xfrm>
            <a:off x="1600200" y="1828800"/>
            <a:ext cx="354013" cy="531813"/>
            <a:chOff x="1008" y="1152"/>
            <a:chExt cx="223" cy="335"/>
          </a:xfrm>
        </p:grpSpPr>
        <p:graphicFrame>
          <p:nvGraphicFramePr>
            <p:cNvPr id="22544" name="Object 6"/>
            <p:cNvGraphicFramePr>
              <a:graphicFrameLocks noChangeAspect="1"/>
            </p:cNvGraphicFramePr>
            <p:nvPr/>
          </p:nvGraphicFramePr>
          <p:xfrm>
            <a:off x="1008" y="1152"/>
            <a:ext cx="223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6" r:id="rId6" imgW="164160" imgH="246240" progId="">
                    <p:embed/>
                  </p:oleObj>
                </mc:Choice>
                <mc:Fallback>
                  <p:oleObj r:id="rId6" imgW="164160" imgH="24624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152"/>
                          <a:ext cx="223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1008" y="1152"/>
              <a:ext cx="223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grpSp>
        <p:nvGrpSpPr>
          <p:cNvPr id="22532" name="Group 8"/>
          <p:cNvGrpSpPr>
            <a:grpSpLocks/>
          </p:cNvGrpSpPr>
          <p:nvPr/>
        </p:nvGrpSpPr>
        <p:grpSpPr bwMode="auto">
          <a:xfrm>
            <a:off x="2133600" y="3886200"/>
            <a:ext cx="3349625" cy="676275"/>
            <a:chOff x="1344" y="2448"/>
            <a:chExt cx="2110" cy="426"/>
          </a:xfrm>
        </p:grpSpPr>
        <p:graphicFrame>
          <p:nvGraphicFramePr>
            <p:cNvPr id="22542" name="Object 9"/>
            <p:cNvGraphicFramePr>
              <a:graphicFrameLocks noChangeAspect="1"/>
            </p:cNvGraphicFramePr>
            <p:nvPr/>
          </p:nvGraphicFramePr>
          <p:xfrm>
            <a:off x="1344" y="2448"/>
            <a:ext cx="2110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7" r:id="rId8" imgW="1261830" imgH="255200" progId="">
                    <p:embed/>
                  </p:oleObj>
                </mc:Choice>
                <mc:Fallback>
                  <p:oleObj r:id="rId8" imgW="1261830" imgH="25520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448"/>
                          <a:ext cx="2110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1344" y="2448"/>
              <a:ext cx="2110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grpSp>
        <p:nvGrpSpPr>
          <p:cNvPr id="22533" name="Group 11"/>
          <p:cNvGrpSpPr>
            <a:grpSpLocks/>
          </p:cNvGrpSpPr>
          <p:nvPr/>
        </p:nvGrpSpPr>
        <p:grpSpPr bwMode="auto">
          <a:xfrm>
            <a:off x="3048000" y="2286000"/>
            <a:ext cx="2741613" cy="458788"/>
            <a:chOff x="1920" y="1440"/>
            <a:chExt cx="1727" cy="289"/>
          </a:xfrm>
        </p:grpSpPr>
        <p:graphicFrame>
          <p:nvGraphicFramePr>
            <p:cNvPr id="22540" name="Object 12"/>
            <p:cNvGraphicFramePr>
              <a:graphicFrameLocks noChangeAspect="1"/>
            </p:cNvGraphicFramePr>
            <p:nvPr/>
          </p:nvGraphicFramePr>
          <p:xfrm>
            <a:off x="1920" y="1440"/>
            <a:ext cx="1727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8" r:id="rId10" imgW="1632548" imgH="267150" progId="">
                    <p:embed/>
                  </p:oleObj>
                </mc:Choice>
                <mc:Fallback>
                  <p:oleObj r:id="rId10" imgW="1632548" imgH="26715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440"/>
                          <a:ext cx="1727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1920" y="1440"/>
              <a:ext cx="172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057400" y="1905000"/>
            <a:ext cx="1828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  <a:defRPr/>
            </a:pPr>
            <a:r>
              <a:rPr lang="en-US" sz="2400" smtClean="0"/>
              <a:t>be small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85800" y="1905000"/>
            <a:ext cx="990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  <a:defRPr/>
            </a:pPr>
            <a:r>
              <a:rPr lang="en-US" sz="2400" smtClean="0"/>
              <a:t>Let</a:t>
            </a: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6019800" y="2286000"/>
            <a:ext cx="990600" cy="2438400"/>
          </a:xfrm>
          <a:prstGeom prst="curvedLeftArrow">
            <a:avLst>
              <a:gd name="adj1" fmla="val 49231"/>
              <a:gd name="adj2" fmla="val 98462"/>
              <a:gd name="adj3" fmla="val 33333"/>
            </a:avLst>
          </a:prstGeom>
          <a:solidFill>
            <a:srgbClr val="E7DEC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3962400" y="46482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E7DEC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514600" y="5486400"/>
            <a:ext cx="35052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mtClean="0"/>
              <a:t>The apparent reason to neglect solution of unitarity with “+”</a:t>
            </a: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1447800" y="2362200"/>
            <a:ext cx="609600" cy="1524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E7DEC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"/>
          <p:cNvGrpSpPr>
            <a:grpSpLocks/>
          </p:cNvGrpSpPr>
          <p:nvPr/>
        </p:nvGrpSpPr>
        <p:grpSpPr bwMode="auto">
          <a:xfrm>
            <a:off x="762000" y="1752600"/>
            <a:ext cx="7421563" cy="3517900"/>
            <a:chOff x="480" y="1104"/>
            <a:chExt cx="4675" cy="2216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480" y="1104"/>
              <a:ext cx="4675" cy="2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480" y="1104"/>
              <a:ext cx="4675" cy="22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>
              <a:off x="753" y="1182"/>
              <a:ext cx="0" cy="147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766" y="2655"/>
              <a:ext cx="1944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3102" y="1182"/>
              <a:ext cx="0" cy="149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3102" y="2682"/>
              <a:ext cx="186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 flipV="1">
              <a:off x="2908" y="3214"/>
              <a:ext cx="0" cy="1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842" y="1227"/>
              <a:ext cx="9" cy="7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46" name="AutoShape 10"/>
            <p:cNvSpPr>
              <a:spLocks noChangeArrowheads="1"/>
            </p:cNvSpPr>
            <p:nvPr/>
          </p:nvSpPr>
          <p:spPr bwMode="auto">
            <a:xfrm>
              <a:off x="869" y="1247"/>
              <a:ext cx="75" cy="57"/>
            </a:xfrm>
            <a:custGeom>
              <a:avLst/>
              <a:gdLst>
                <a:gd name="T0" fmla="*/ 0 w 72"/>
                <a:gd name="T1" fmla="*/ 55 h 55"/>
                <a:gd name="T2" fmla="*/ 0 w 72"/>
                <a:gd name="T3" fmla="*/ 2 h 55"/>
                <a:gd name="T4" fmla="*/ 8 w 72"/>
                <a:gd name="T5" fmla="*/ 2 h 55"/>
                <a:gd name="T6" fmla="*/ 8 w 72"/>
                <a:gd name="T7" fmla="*/ 10 h 55"/>
                <a:gd name="T8" fmla="*/ 13 w 72"/>
                <a:gd name="T9" fmla="*/ 6 h 55"/>
                <a:gd name="T10" fmla="*/ 15 w 72"/>
                <a:gd name="T11" fmla="*/ 4 h 55"/>
                <a:gd name="T12" fmla="*/ 19 w 72"/>
                <a:gd name="T13" fmla="*/ 2 h 55"/>
                <a:gd name="T14" fmla="*/ 25 w 72"/>
                <a:gd name="T15" fmla="*/ 0 h 55"/>
                <a:gd name="T16" fmla="*/ 29 w 72"/>
                <a:gd name="T17" fmla="*/ 2 h 55"/>
                <a:gd name="T18" fmla="*/ 34 w 72"/>
                <a:gd name="T19" fmla="*/ 4 h 55"/>
                <a:gd name="T20" fmla="*/ 38 w 72"/>
                <a:gd name="T21" fmla="*/ 6 h 55"/>
                <a:gd name="T22" fmla="*/ 40 w 72"/>
                <a:gd name="T23" fmla="*/ 10 h 55"/>
                <a:gd name="T24" fmla="*/ 44 w 72"/>
                <a:gd name="T25" fmla="*/ 6 h 55"/>
                <a:gd name="T26" fmla="*/ 49 w 72"/>
                <a:gd name="T27" fmla="*/ 2 h 55"/>
                <a:gd name="T28" fmla="*/ 55 w 72"/>
                <a:gd name="T29" fmla="*/ 0 h 55"/>
                <a:gd name="T30" fmla="*/ 63 w 72"/>
                <a:gd name="T31" fmla="*/ 2 h 55"/>
                <a:gd name="T32" fmla="*/ 68 w 72"/>
                <a:gd name="T33" fmla="*/ 6 h 55"/>
                <a:gd name="T34" fmla="*/ 70 w 72"/>
                <a:gd name="T35" fmla="*/ 8 h 55"/>
                <a:gd name="T36" fmla="*/ 72 w 72"/>
                <a:gd name="T37" fmla="*/ 12 h 55"/>
                <a:gd name="T38" fmla="*/ 72 w 72"/>
                <a:gd name="T39" fmla="*/ 19 h 55"/>
                <a:gd name="T40" fmla="*/ 72 w 72"/>
                <a:gd name="T41" fmla="*/ 55 h 55"/>
                <a:gd name="T42" fmla="*/ 63 w 72"/>
                <a:gd name="T43" fmla="*/ 55 h 55"/>
                <a:gd name="T44" fmla="*/ 63 w 72"/>
                <a:gd name="T45" fmla="*/ 23 h 55"/>
                <a:gd name="T46" fmla="*/ 63 w 72"/>
                <a:gd name="T47" fmla="*/ 17 h 55"/>
                <a:gd name="T48" fmla="*/ 61 w 72"/>
                <a:gd name="T49" fmla="*/ 14 h 55"/>
                <a:gd name="T50" fmla="*/ 61 w 72"/>
                <a:gd name="T51" fmla="*/ 12 h 55"/>
                <a:gd name="T52" fmla="*/ 59 w 72"/>
                <a:gd name="T53" fmla="*/ 10 h 55"/>
                <a:gd name="T54" fmla="*/ 57 w 72"/>
                <a:gd name="T55" fmla="*/ 10 h 55"/>
                <a:gd name="T56" fmla="*/ 53 w 72"/>
                <a:gd name="T57" fmla="*/ 8 h 55"/>
                <a:gd name="T58" fmla="*/ 49 w 72"/>
                <a:gd name="T59" fmla="*/ 10 h 55"/>
                <a:gd name="T60" fmla="*/ 44 w 72"/>
                <a:gd name="T61" fmla="*/ 12 h 55"/>
                <a:gd name="T62" fmla="*/ 42 w 72"/>
                <a:gd name="T63" fmla="*/ 17 h 55"/>
                <a:gd name="T64" fmla="*/ 40 w 72"/>
                <a:gd name="T65" fmla="*/ 25 h 55"/>
                <a:gd name="T66" fmla="*/ 40 w 72"/>
                <a:gd name="T67" fmla="*/ 55 h 55"/>
                <a:gd name="T68" fmla="*/ 32 w 72"/>
                <a:gd name="T69" fmla="*/ 55 h 55"/>
                <a:gd name="T70" fmla="*/ 32 w 72"/>
                <a:gd name="T71" fmla="*/ 21 h 55"/>
                <a:gd name="T72" fmla="*/ 32 w 72"/>
                <a:gd name="T73" fmla="*/ 17 h 55"/>
                <a:gd name="T74" fmla="*/ 29 w 72"/>
                <a:gd name="T75" fmla="*/ 12 h 55"/>
                <a:gd name="T76" fmla="*/ 25 w 72"/>
                <a:gd name="T77" fmla="*/ 10 h 55"/>
                <a:gd name="T78" fmla="*/ 21 w 72"/>
                <a:gd name="T79" fmla="*/ 8 h 55"/>
                <a:gd name="T80" fmla="*/ 19 w 72"/>
                <a:gd name="T81" fmla="*/ 10 h 55"/>
                <a:gd name="T82" fmla="*/ 15 w 72"/>
                <a:gd name="T83" fmla="*/ 10 h 55"/>
                <a:gd name="T84" fmla="*/ 13 w 72"/>
                <a:gd name="T85" fmla="*/ 14 h 55"/>
                <a:gd name="T86" fmla="*/ 10 w 72"/>
                <a:gd name="T87" fmla="*/ 17 h 55"/>
                <a:gd name="T88" fmla="*/ 8 w 72"/>
                <a:gd name="T89" fmla="*/ 21 h 55"/>
                <a:gd name="T90" fmla="*/ 8 w 72"/>
                <a:gd name="T91" fmla="*/ 27 h 55"/>
                <a:gd name="T92" fmla="*/ 8 w 72"/>
                <a:gd name="T93" fmla="*/ 55 h 55"/>
                <a:gd name="T94" fmla="*/ 0 w 72"/>
                <a:gd name="T95" fmla="*/ 55 h 55"/>
                <a:gd name="T96" fmla="*/ 0 w 72"/>
                <a:gd name="T97" fmla="*/ 0 h 55"/>
                <a:gd name="T98" fmla="*/ 72 w 72"/>
                <a:gd name="T9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72" h="55">
                  <a:moveTo>
                    <a:pt x="0" y="55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4" y="6"/>
                  </a:lnTo>
                  <a:lnTo>
                    <a:pt x="49" y="2"/>
                  </a:lnTo>
                  <a:lnTo>
                    <a:pt x="55" y="0"/>
                  </a:lnTo>
                  <a:lnTo>
                    <a:pt x="63" y="2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72" y="12"/>
                  </a:lnTo>
                  <a:lnTo>
                    <a:pt x="72" y="19"/>
                  </a:lnTo>
                  <a:lnTo>
                    <a:pt x="72" y="55"/>
                  </a:lnTo>
                  <a:lnTo>
                    <a:pt x="63" y="55"/>
                  </a:lnTo>
                  <a:lnTo>
                    <a:pt x="63" y="23"/>
                  </a:lnTo>
                  <a:lnTo>
                    <a:pt x="63" y="17"/>
                  </a:lnTo>
                  <a:lnTo>
                    <a:pt x="61" y="14"/>
                  </a:lnTo>
                  <a:lnTo>
                    <a:pt x="61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3" y="8"/>
                  </a:lnTo>
                  <a:lnTo>
                    <a:pt x="49" y="10"/>
                  </a:lnTo>
                  <a:lnTo>
                    <a:pt x="44" y="12"/>
                  </a:lnTo>
                  <a:lnTo>
                    <a:pt x="42" y="17"/>
                  </a:lnTo>
                  <a:lnTo>
                    <a:pt x="40" y="25"/>
                  </a:lnTo>
                  <a:lnTo>
                    <a:pt x="40" y="55"/>
                  </a:lnTo>
                  <a:lnTo>
                    <a:pt x="32" y="55"/>
                  </a:lnTo>
                  <a:lnTo>
                    <a:pt x="32" y="21"/>
                  </a:lnTo>
                  <a:lnTo>
                    <a:pt x="32" y="17"/>
                  </a:lnTo>
                  <a:lnTo>
                    <a:pt x="29" y="12"/>
                  </a:lnTo>
                  <a:lnTo>
                    <a:pt x="25" y="10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1"/>
                  </a:lnTo>
                  <a:lnTo>
                    <a:pt x="8" y="27"/>
                  </a:lnTo>
                  <a:lnTo>
                    <a:pt x="8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47" name="AutoShape 11"/>
            <p:cNvSpPr>
              <a:spLocks noChangeArrowheads="1"/>
            </p:cNvSpPr>
            <p:nvPr/>
          </p:nvSpPr>
          <p:spPr bwMode="auto">
            <a:xfrm>
              <a:off x="956" y="1227"/>
              <a:ext cx="31" cy="77"/>
            </a:xfrm>
            <a:custGeom>
              <a:avLst/>
              <a:gdLst>
                <a:gd name="T0" fmla="*/ 7 w 30"/>
                <a:gd name="T1" fmla="*/ 74 h 74"/>
                <a:gd name="T2" fmla="*/ 7 w 30"/>
                <a:gd name="T3" fmla="*/ 29 h 74"/>
                <a:gd name="T4" fmla="*/ 0 w 30"/>
                <a:gd name="T5" fmla="*/ 29 h 74"/>
                <a:gd name="T6" fmla="*/ 0 w 30"/>
                <a:gd name="T7" fmla="*/ 21 h 74"/>
                <a:gd name="T8" fmla="*/ 7 w 30"/>
                <a:gd name="T9" fmla="*/ 21 h 74"/>
                <a:gd name="T10" fmla="*/ 7 w 30"/>
                <a:gd name="T11" fmla="*/ 14 h 74"/>
                <a:gd name="T12" fmla="*/ 7 w 30"/>
                <a:gd name="T13" fmla="*/ 10 h 74"/>
                <a:gd name="T14" fmla="*/ 9 w 30"/>
                <a:gd name="T15" fmla="*/ 8 h 74"/>
                <a:gd name="T16" fmla="*/ 11 w 30"/>
                <a:gd name="T17" fmla="*/ 4 h 74"/>
                <a:gd name="T18" fmla="*/ 13 w 30"/>
                <a:gd name="T19" fmla="*/ 2 h 74"/>
                <a:gd name="T20" fmla="*/ 17 w 30"/>
                <a:gd name="T21" fmla="*/ 0 h 74"/>
                <a:gd name="T22" fmla="*/ 22 w 30"/>
                <a:gd name="T23" fmla="*/ 0 h 74"/>
                <a:gd name="T24" fmla="*/ 26 w 30"/>
                <a:gd name="T25" fmla="*/ 0 h 74"/>
                <a:gd name="T26" fmla="*/ 30 w 30"/>
                <a:gd name="T27" fmla="*/ 0 h 74"/>
                <a:gd name="T28" fmla="*/ 30 w 30"/>
                <a:gd name="T29" fmla="*/ 8 h 74"/>
                <a:gd name="T30" fmla="*/ 28 w 30"/>
                <a:gd name="T31" fmla="*/ 8 h 74"/>
                <a:gd name="T32" fmla="*/ 24 w 30"/>
                <a:gd name="T33" fmla="*/ 8 h 74"/>
                <a:gd name="T34" fmla="*/ 22 w 30"/>
                <a:gd name="T35" fmla="*/ 8 h 74"/>
                <a:gd name="T36" fmla="*/ 20 w 30"/>
                <a:gd name="T37" fmla="*/ 10 h 74"/>
                <a:gd name="T38" fmla="*/ 17 w 30"/>
                <a:gd name="T39" fmla="*/ 12 h 74"/>
                <a:gd name="T40" fmla="*/ 17 w 30"/>
                <a:gd name="T41" fmla="*/ 16 h 74"/>
                <a:gd name="T42" fmla="*/ 17 w 30"/>
                <a:gd name="T43" fmla="*/ 21 h 74"/>
                <a:gd name="T44" fmla="*/ 26 w 30"/>
                <a:gd name="T45" fmla="*/ 21 h 74"/>
                <a:gd name="T46" fmla="*/ 26 w 30"/>
                <a:gd name="T47" fmla="*/ 29 h 74"/>
                <a:gd name="T48" fmla="*/ 17 w 30"/>
                <a:gd name="T49" fmla="*/ 29 h 74"/>
                <a:gd name="T50" fmla="*/ 17 w 30"/>
                <a:gd name="T51" fmla="*/ 74 h 74"/>
                <a:gd name="T52" fmla="*/ 7 w 30"/>
                <a:gd name="T53" fmla="*/ 74 h 74"/>
                <a:gd name="T54" fmla="*/ 0 w 30"/>
                <a:gd name="T55" fmla="*/ 0 h 74"/>
                <a:gd name="T56" fmla="*/ 30 w 30"/>
                <a:gd name="T5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30" h="74">
                  <a:moveTo>
                    <a:pt x="7" y="74"/>
                  </a:moveTo>
                  <a:lnTo>
                    <a:pt x="7" y="29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7" y="21"/>
                  </a:lnTo>
                  <a:lnTo>
                    <a:pt x="26" y="21"/>
                  </a:lnTo>
                  <a:lnTo>
                    <a:pt x="26" y="29"/>
                  </a:lnTo>
                  <a:lnTo>
                    <a:pt x="17" y="29"/>
                  </a:lnTo>
                  <a:lnTo>
                    <a:pt x="17" y="74"/>
                  </a:lnTo>
                  <a:lnTo>
                    <a:pt x="7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48" name="AutoShape 12"/>
            <p:cNvSpPr>
              <a:spLocks noChangeArrowheads="1"/>
            </p:cNvSpPr>
            <p:nvPr/>
          </p:nvSpPr>
          <p:spPr bwMode="auto">
            <a:xfrm>
              <a:off x="991" y="1227"/>
              <a:ext cx="24" cy="97"/>
            </a:xfrm>
            <a:custGeom>
              <a:avLst/>
              <a:gdLst>
                <a:gd name="T0" fmla="*/ 17 w 24"/>
                <a:gd name="T1" fmla="*/ 93 h 93"/>
                <a:gd name="T2" fmla="*/ 11 w 24"/>
                <a:gd name="T3" fmla="*/ 84 h 93"/>
                <a:gd name="T4" fmla="*/ 5 w 24"/>
                <a:gd name="T5" fmla="*/ 72 h 93"/>
                <a:gd name="T6" fmla="*/ 0 w 24"/>
                <a:gd name="T7" fmla="*/ 61 h 93"/>
                <a:gd name="T8" fmla="*/ 0 w 24"/>
                <a:gd name="T9" fmla="*/ 46 h 93"/>
                <a:gd name="T10" fmla="*/ 0 w 24"/>
                <a:gd name="T11" fmla="*/ 36 h 93"/>
                <a:gd name="T12" fmla="*/ 5 w 24"/>
                <a:gd name="T13" fmla="*/ 25 h 93"/>
                <a:gd name="T14" fmla="*/ 9 w 24"/>
                <a:gd name="T15" fmla="*/ 12 h 93"/>
                <a:gd name="T16" fmla="*/ 17 w 24"/>
                <a:gd name="T17" fmla="*/ 0 h 93"/>
                <a:gd name="T18" fmla="*/ 24 w 24"/>
                <a:gd name="T19" fmla="*/ 0 h 93"/>
                <a:gd name="T20" fmla="*/ 22 w 24"/>
                <a:gd name="T21" fmla="*/ 6 h 93"/>
                <a:gd name="T22" fmla="*/ 17 w 24"/>
                <a:gd name="T23" fmla="*/ 12 h 93"/>
                <a:gd name="T24" fmla="*/ 17 w 24"/>
                <a:gd name="T25" fmla="*/ 14 h 93"/>
                <a:gd name="T26" fmla="*/ 13 w 24"/>
                <a:gd name="T27" fmla="*/ 23 h 93"/>
                <a:gd name="T28" fmla="*/ 11 w 24"/>
                <a:gd name="T29" fmla="*/ 29 h 93"/>
                <a:gd name="T30" fmla="*/ 11 w 24"/>
                <a:gd name="T31" fmla="*/ 38 h 93"/>
                <a:gd name="T32" fmla="*/ 9 w 24"/>
                <a:gd name="T33" fmla="*/ 46 h 93"/>
                <a:gd name="T34" fmla="*/ 13 w 24"/>
                <a:gd name="T35" fmla="*/ 72 h 93"/>
                <a:gd name="T36" fmla="*/ 24 w 24"/>
                <a:gd name="T37" fmla="*/ 93 h 93"/>
                <a:gd name="T38" fmla="*/ 17 w 24"/>
                <a:gd name="T39" fmla="*/ 93 h 93"/>
                <a:gd name="T40" fmla="*/ 0 w 24"/>
                <a:gd name="T41" fmla="*/ 0 h 93"/>
                <a:gd name="T42" fmla="*/ 24 w 24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24" h="93">
                  <a:moveTo>
                    <a:pt x="17" y="93"/>
                  </a:moveTo>
                  <a:lnTo>
                    <a:pt x="11" y="84"/>
                  </a:lnTo>
                  <a:lnTo>
                    <a:pt x="5" y="72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5" y="25"/>
                  </a:lnTo>
                  <a:lnTo>
                    <a:pt x="9" y="12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11" y="38"/>
                  </a:lnTo>
                  <a:lnTo>
                    <a:pt x="9" y="46"/>
                  </a:lnTo>
                  <a:lnTo>
                    <a:pt x="13" y="72"/>
                  </a:lnTo>
                  <a:lnTo>
                    <a:pt x="24" y="93"/>
                  </a:lnTo>
                  <a:lnTo>
                    <a:pt x="17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49" name="AutoShape 13"/>
            <p:cNvSpPr>
              <a:spLocks noChangeArrowheads="1"/>
            </p:cNvSpPr>
            <p:nvPr/>
          </p:nvSpPr>
          <p:spPr bwMode="auto">
            <a:xfrm>
              <a:off x="1023" y="1247"/>
              <a:ext cx="46" cy="57"/>
            </a:xfrm>
            <a:custGeom>
              <a:avLst/>
              <a:gdLst>
                <a:gd name="T0" fmla="*/ 11 w 45"/>
                <a:gd name="T1" fmla="*/ 38 h 55"/>
                <a:gd name="T2" fmla="*/ 15 w 45"/>
                <a:gd name="T3" fmla="*/ 44 h 55"/>
                <a:gd name="T4" fmla="*/ 23 w 45"/>
                <a:gd name="T5" fmla="*/ 46 h 55"/>
                <a:gd name="T6" fmla="*/ 32 w 45"/>
                <a:gd name="T7" fmla="*/ 44 h 55"/>
                <a:gd name="T8" fmla="*/ 34 w 45"/>
                <a:gd name="T9" fmla="*/ 40 h 55"/>
                <a:gd name="T10" fmla="*/ 32 w 45"/>
                <a:gd name="T11" fmla="*/ 36 h 55"/>
                <a:gd name="T12" fmla="*/ 23 w 45"/>
                <a:gd name="T13" fmla="*/ 34 h 55"/>
                <a:gd name="T14" fmla="*/ 11 w 45"/>
                <a:gd name="T15" fmla="*/ 29 h 55"/>
                <a:gd name="T16" fmla="*/ 4 w 45"/>
                <a:gd name="T17" fmla="*/ 23 h 55"/>
                <a:gd name="T18" fmla="*/ 2 w 45"/>
                <a:gd name="T19" fmla="*/ 17 h 55"/>
                <a:gd name="T20" fmla="*/ 4 w 45"/>
                <a:gd name="T21" fmla="*/ 10 h 55"/>
                <a:gd name="T22" fmla="*/ 9 w 45"/>
                <a:gd name="T23" fmla="*/ 4 h 55"/>
                <a:gd name="T24" fmla="*/ 13 w 45"/>
                <a:gd name="T25" fmla="*/ 2 h 55"/>
                <a:gd name="T26" fmla="*/ 21 w 45"/>
                <a:gd name="T27" fmla="*/ 0 h 55"/>
                <a:gd name="T28" fmla="*/ 32 w 45"/>
                <a:gd name="T29" fmla="*/ 2 h 55"/>
                <a:gd name="T30" fmla="*/ 38 w 45"/>
                <a:gd name="T31" fmla="*/ 8 h 55"/>
                <a:gd name="T32" fmla="*/ 40 w 45"/>
                <a:gd name="T33" fmla="*/ 14 h 55"/>
                <a:gd name="T34" fmla="*/ 30 w 45"/>
                <a:gd name="T35" fmla="*/ 14 h 55"/>
                <a:gd name="T36" fmla="*/ 25 w 45"/>
                <a:gd name="T37" fmla="*/ 10 h 55"/>
                <a:gd name="T38" fmla="*/ 17 w 45"/>
                <a:gd name="T39" fmla="*/ 10 h 55"/>
                <a:gd name="T40" fmla="*/ 13 w 45"/>
                <a:gd name="T41" fmla="*/ 12 h 55"/>
                <a:gd name="T42" fmla="*/ 11 w 45"/>
                <a:gd name="T43" fmla="*/ 17 h 55"/>
                <a:gd name="T44" fmla="*/ 13 w 45"/>
                <a:gd name="T45" fmla="*/ 19 h 55"/>
                <a:gd name="T46" fmla="*/ 17 w 45"/>
                <a:gd name="T47" fmla="*/ 21 h 55"/>
                <a:gd name="T48" fmla="*/ 30 w 45"/>
                <a:gd name="T49" fmla="*/ 25 h 55"/>
                <a:gd name="T50" fmla="*/ 38 w 45"/>
                <a:gd name="T51" fmla="*/ 29 h 55"/>
                <a:gd name="T52" fmla="*/ 42 w 45"/>
                <a:gd name="T53" fmla="*/ 34 h 55"/>
                <a:gd name="T54" fmla="*/ 42 w 45"/>
                <a:gd name="T55" fmla="*/ 44 h 55"/>
                <a:gd name="T56" fmla="*/ 38 w 45"/>
                <a:gd name="T57" fmla="*/ 50 h 55"/>
                <a:gd name="T58" fmla="*/ 30 w 45"/>
                <a:gd name="T59" fmla="*/ 55 h 55"/>
                <a:gd name="T60" fmla="*/ 17 w 45"/>
                <a:gd name="T61" fmla="*/ 55 h 55"/>
                <a:gd name="T62" fmla="*/ 6 w 45"/>
                <a:gd name="T63" fmla="*/ 50 h 55"/>
                <a:gd name="T64" fmla="*/ 0 w 45"/>
                <a:gd name="T65" fmla="*/ 38 h 55"/>
                <a:gd name="T66" fmla="*/ 0 w 45"/>
                <a:gd name="T67" fmla="*/ 0 h 55"/>
                <a:gd name="T68" fmla="*/ 45 w 45"/>
                <a:gd name="T6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45" h="55">
                  <a:moveTo>
                    <a:pt x="0" y="38"/>
                  </a:moveTo>
                  <a:lnTo>
                    <a:pt x="11" y="38"/>
                  </a:lnTo>
                  <a:lnTo>
                    <a:pt x="11" y="42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2" y="36"/>
                  </a:lnTo>
                  <a:lnTo>
                    <a:pt x="28" y="34"/>
                  </a:lnTo>
                  <a:lnTo>
                    <a:pt x="23" y="34"/>
                  </a:lnTo>
                  <a:lnTo>
                    <a:pt x="15" y="31"/>
                  </a:lnTo>
                  <a:lnTo>
                    <a:pt x="11" y="29"/>
                  </a:lnTo>
                  <a:lnTo>
                    <a:pt x="6" y="27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32" y="17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3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21" y="23"/>
                  </a:lnTo>
                  <a:lnTo>
                    <a:pt x="30" y="25"/>
                  </a:lnTo>
                  <a:lnTo>
                    <a:pt x="34" y="27"/>
                  </a:lnTo>
                  <a:lnTo>
                    <a:pt x="38" y="29"/>
                  </a:lnTo>
                  <a:lnTo>
                    <a:pt x="42" y="31"/>
                  </a:lnTo>
                  <a:lnTo>
                    <a:pt x="42" y="34"/>
                  </a:lnTo>
                  <a:lnTo>
                    <a:pt x="45" y="40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38" y="50"/>
                  </a:lnTo>
                  <a:lnTo>
                    <a:pt x="34" y="53"/>
                  </a:lnTo>
                  <a:lnTo>
                    <a:pt x="30" y="55"/>
                  </a:lnTo>
                  <a:lnTo>
                    <a:pt x="23" y="55"/>
                  </a:lnTo>
                  <a:lnTo>
                    <a:pt x="17" y="55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2" y="4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50" name="AutoShape 14"/>
            <p:cNvSpPr>
              <a:spLocks noChangeArrowheads="1"/>
            </p:cNvSpPr>
            <p:nvPr/>
          </p:nvSpPr>
          <p:spPr bwMode="auto">
            <a:xfrm>
              <a:off x="1083" y="1294"/>
              <a:ext cx="10" cy="26"/>
            </a:xfrm>
            <a:custGeom>
              <a:avLst/>
              <a:gdLst>
                <a:gd name="T0" fmla="*/ 0 w 11"/>
                <a:gd name="T1" fmla="*/ 11 h 26"/>
                <a:gd name="T2" fmla="*/ 0 w 11"/>
                <a:gd name="T3" fmla="*/ 0 h 26"/>
                <a:gd name="T4" fmla="*/ 11 w 11"/>
                <a:gd name="T5" fmla="*/ 0 h 26"/>
                <a:gd name="T6" fmla="*/ 11 w 11"/>
                <a:gd name="T7" fmla="*/ 11 h 26"/>
                <a:gd name="T8" fmla="*/ 11 w 11"/>
                <a:gd name="T9" fmla="*/ 15 h 26"/>
                <a:gd name="T10" fmla="*/ 9 w 11"/>
                <a:gd name="T11" fmla="*/ 19 h 26"/>
                <a:gd name="T12" fmla="*/ 7 w 11"/>
                <a:gd name="T13" fmla="*/ 23 h 26"/>
                <a:gd name="T14" fmla="*/ 2 w 11"/>
                <a:gd name="T15" fmla="*/ 26 h 26"/>
                <a:gd name="T16" fmla="*/ 0 w 11"/>
                <a:gd name="T17" fmla="*/ 21 h 26"/>
                <a:gd name="T18" fmla="*/ 2 w 11"/>
                <a:gd name="T19" fmla="*/ 21 h 26"/>
                <a:gd name="T20" fmla="*/ 5 w 11"/>
                <a:gd name="T21" fmla="*/ 19 h 26"/>
                <a:gd name="T22" fmla="*/ 5 w 11"/>
                <a:gd name="T23" fmla="*/ 15 h 26"/>
                <a:gd name="T24" fmla="*/ 7 w 11"/>
                <a:gd name="T25" fmla="*/ 11 h 26"/>
                <a:gd name="T26" fmla="*/ 0 w 11"/>
                <a:gd name="T27" fmla="*/ 11 h 26"/>
                <a:gd name="T28" fmla="*/ 0 w 11"/>
                <a:gd name="T29" fmla="*/ 0 h 26"/>
                <a:gd name="T30" fmla="*/ 11 w 11"/>
                <a:gd name="T3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11" h="26">
                  <a:moveTo>
                    <a:pt x="0" y="1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9" y="19"/>
                  </a:lnTo>
                  <a:lnTo>
                    <a:pt x="7" y="23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7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>
              <a:off x="1111" y="1227"/>
              <a:ext cx="48" cy="77"/>
            </a:xfrm>
            <a:custGeom>
              <a:avLst/>
              <a:gdLst>
                <a:gd name="T0" fmla="*/ 10 w 46"/>
                <a:gd name="T1" fmla="*/ 74 h 74"/>
                <a:gd name="T2" fmla="*/ 0 w 46"/>
                <a:gd name="T3" fmla="*/ 74 h 74"/>
                <a:gd name="T4" fmla="*/ 0 w 46"/>
                <a:gd name="T5" fmla="*/ 0 h 74"/>
                <a:gd name="T6" fmla="*/ 10 w 46"/>
                <a:gd name="T7" fmla="*/ 0 h 74"/>
                <a:gd name="T8" fmla="*/ 10 w 46"/>
                <a:gd name="T9" fmla="*/ 27 h 74"/>
                <a:gd name="T10" fmla="*/ 15 w 46"/>
                <a:gd name="T11" fmla="*/ 23 h 74"/>
                <a:gd name="T12" fmla="*/ 19 w 46"/>
                <a:gd name="T13" fmla="*/ 21 h 74"/>
                <a:gd name="T14" fmla="*/ 23 w 46"/>
                <a:gd name="T15" fmla="*/ 19 h 74"/>
                <a:gd name="T16" fmla="*/ 29 w 46"/>
                <a:gd name="T17" fmla="*/ 21 h 74"/>
                <a:gd name="T18" fmla="*/ 34 w 46"/>
                <a:gd name="T19" fmla="*/ 21 h 74"/>
                <a:gd name="T20" fmla="*/ 38 w 46"/>
                <a:gd name="T21" fmla="*/ 25 h 74"/>
                <a:gd name="T22" fmla="*/ 40 w 46"/>
                <a:gd name="T23" fmla="*/ 27 h 74"/>
                <a:gd name="T24" fmla="*/ 42 w 46"/>
                <a:gd name="T25" fmla="*/ 31 h 74"/>
                <a:gd name="T26" fmla="*/ 44 w 46"/>
                <a:gd name="T27" fmla="*/ 36 h 74"/>
                <a:gd name="T28" fmla="*/ 46 w 46"/>
                <a:gd name="T29" fmla="*/ 42 h 74"/>
                <a:gd name="T30" fmla="*/ 46 w 46"/>
                <a:gd name="T31" fmla="*/ 46 h 74"/>
                <a:gd name="T32" fmla="*/ 44 w 46"/>
                <a:gd name="T33" fmla="*/ 55 h 74"/>
                <a:gd name="T34" fmla="*/ 42 w 46"/>
                <a:gd name="T35" fmla="*/ 61 h 74"/>
                <a:gd name="T36" fmla="*/ 40 w 46"/>
                <a:gd name="T37" fmla="*/ 67 h 74"/>
                <a:gd name="T38" fmla="*/ 36 w 46"/>
                <a:gd name="T39" fmla="*/ 72 h 74"/>
                <a:gd name="T40" fmla="*/ 29 w 46"/>
                <a:gd name="T41" fmla="*/ 74 h 74"/>
                <a:gd name="T42" fmla="*/ 23 w 46"/>
                <a:gd name="T43" fmla="*/ 74 h 74"/>
                <a:gd name="T44" fmla="*/ 19 w 46"/>
                <a:gd name="T45" fmla="*/ 74 h 74"/>
                <a:gd name="T46" fmla="*/ 15 w 46"/>
                <a:gd name="T47" fmla="*/ 72 h 74"/>
                <a:gd name="T48" fmla="*/ 10 w 46"/>
                <a:gd name="T49" fmla="*/ 65 h 74"/>
                <a:gd name="T50" fmla="*/ 10 w 46"/>
                <a:gd name="T51" fmla="*/ 74 h 74"/>
                <a:gd name="T52" fmla="*/ 10 w 46"/>
                <a:gd name="T53" fmla="*/ 46 h 74"/>
                <a:gd name="T54" fmla="*/ 10 w 46"/>
                <a:gd name="T55" fmla="*/ 55 h 74"/>
                <a:gd name="T56" fmla="*/ 12 w 46"/>
                <a:gd name="T57" fmla="*/ 59 h 74"/>
                <a:gd name="T58" fmla="*/ 15 w 46"/>
                <a:gd name="T59" fmla="*/ 63 h 74"/>
                <a:gd name="T60" fmla="*/ 19 w 46"/>
                <a:gd name="T61" fmla="*/ 65 h 74"/>
                <a:gd name="T62" fmla="*/ 23 w 46"/>
                <a:gd name="T63" fmla="*/ 65 h 74"/>
                <a:gd name="T64" fmla="*/ 27 w 46"/>
                <a:gd name="T65" fmla="*/ 65 h 74"/>
                <a:gd name="T66" fmla="*/ 31 w 46"/>
                <a:gd name="T67" fmla="*/ 61 h 74"/>
                <a:gd name="T68" fmla="*/ 34 w 46"/>
                <a:gd name="T69" fmla="*/ 57 h 74"/>
                <a:gd name="T70" fmla="*/ 36 w 46"/>
                <a:gd name="T71" fmla="*/ 53 h 74"/>
                <a:gd name="T72" fmla="*/ 36 w 46"/>
                <a:gd name="T73" fmla="*/ 46 h 74"/>
                <a:gd name="T74" fmla="*/ 36 w 46"/>
                <a:gd name="T75" fmla="*/ 42 h 74"/>
                <a:gd name="T76" fmla="*/ 34 w 46"/>
                <a:gd name="T77" fmla="*/ 36 h 74"/>
                <a:gd name="T78" fmla="*/ 31 w 46"/>
                <a:gd name="T79" fmla="*/ 33 h 74"/>
                <a:gd name="T80" fmla="*/ 27 w 46"/>
                <a:gd name="T81" fmla="*/ 29 h 74"/>
                <a:gd name="T82" fmla="*/ 23 w 46"/>
                <a:gd name="T83" fmla="*/ 27 h 74"/>
                <a:gd name="T84" fmla="*/ 19 w 46"/>
                <a:gd name="T85" fmla="*/ 29 h 74"/>
                <a:gd name="T86" fmla="*/ 15 w 46"/>
                <a:gd name="T87" fmla="*/ 33 h 74"/>
                <a:gd name="T88" fmla="*/ 10 w 46"/>
                <a:gd name="T89" fmla="*/ 40 h 74"/>
                <a:gd name="T90" fmla="*/ 10 w 46"/>
                <a:gd name="T91" fmla="*/ 46 h 74"/>
                <a:gd name="T92" fmla="*/ 0 w 46"/>
                <a:gd name="T93" fmla="*/ 0 h 74"/>
                <a:gd name="T94" fmla="*/ 46 w 46"/>
                <a:gd name="T9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46" h="74">
                  <a:moveTo>
                    <a:pt x="10" y="74"/>
                  </a:moveTo>
                  <a:lnTo>
                    <a:pt x="0" y="7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3" y="19"/>
                  </a:lnTo>
                  <a:lnTo>
                    <a:pt x="29" y="21"/>
                  </a:lnTo>
                  <a:lnTo>
                    <a:pt x="34" y="21"/>
                  </a:lnTo>
                  <a:lnTo>
                    <a:pt x="38" y="25"/>
                  </a:lnTo>
                  <a:lnTo>
                    <a:pt x="40" y="27"/>
                  </a:lnTo>
                  <a:lnTo>
                    <a:pt x="42" y="31"/>
                  </a:lnTo>
                  <a:lnTo>
                    <a:pt x="44" y="36"/>
                  </a:lnTo>
                  <a:lnTo>
                    <a:pt x="46" y="42"/>
                  </a:lnTo>
                  <a:lnTo>
                    <a:pt x="46" y="46"/>
                  </a:lnTo>
                  <a:lnTo>
                    <a:pt x="44" y="55"/>
                  </a:lnTo>
                  <a:lnTo>
                    <a:pt x="42" y="61"/>
                  </a:lnTo>
                  <a:lnTo>
                    <a:pt x="40" y="67"/>
                  </a:lnTo>
                  <a:lnTo>
                    <a:pt x="36" y="72"/>
                  </a:lnTo>
                  <a:lnTo>
                    <a:pt x="29" y="74"/>
                  </a:lnTo>
                  <a:lnTo>
                    <a:pt x="23" y="74"/>
                  </a:lnTo>
                  <a:lnTo>
                    <a:pt x="19" y="74"/>
                  </a:lnTo>
                  <a:lnTo>
                    <a:pt x="15" y="72"/>
                  </a:lnTo>
                  <a:lnTo>
                    <a:pt x="10" y="65"/>
                  </a:lnTo>
                  <a:lnTo>
                    <a:pt x="10" y="74"/>
                  </a:lnTo>
                  <a:close/>
                  <a:moveTo>
                    <a:pt x="10" y="46"/>
                  </a:moveTo>
                  <a:lnTo>
                    <a:pt x="10" y="55"/>
                  </a:lnTo>
                  <a:lnTo>
                    <a:pt x="12" y="59"/>
                  </a:lnTo>
                  <a:lnTo>
                    <a:pt x="15" y="63"/>
                  </a:lnTo>
                  <a:lnTo>
                    <a:pt x="19" y="65"/>
                  </a:lnTo>
                  <a:lnTo>
                    <a:pt x="23" y="65"/>
                  </a:lnTo>
                  <a:lnTo>
                    <a:pt x="27" y="65"/>
                  </a:lnTo>
                  <a:lnTo>
                    <a:pt x="31" y="61"/>
                  </a:lnTo>
                  <a:lnTo>
                    <a:pt x="34" y="57"/>
                  </a:lnTo>
                  <a:lnTo>
                    <a:pt x="36" y="53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4" y="36"/>
                  </a:lnTo>
                  <a:lnTo>
                    <a:pt x="31" y="33"/>
                  </a:lnTo>
                  <a:lnTo>
                    <a:pt x="27" y="29"/>
                  </a:lnTo>
                  <a:lnTo>
                    <a:pt x="23" y="27"/>
                  </a:lnTo>
                  <a:lnTo>
                    <a:pt x="19" y="29"/>
                  </a:lnTo>
                  <a:lnTo>
                    <a:pt x="15" y="33"/>
                  </a:lnTo>
                  <a:lnTo>
                    <a:pt x="10" y="40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>
              <a:off x="1167" y="1227"/>
              <a:ext cx="25" cy="97"/>
            </a:xfrm>
            <a:custGeom>
              <a:avLst/>
              <a:gdLst>
                <a:gd name="T0" fmla="*/ 6 w 25"/>
                <a:gd name="T1" fmla="*/ 93 h 93"/>
                <a:gd name="T2" fmla="*/ 0 w 25"/>
                <a:gd name="T3" fmla="*/ 93 h 93"/>
                <a:gd name="T4" fmla="*/ 12 w 25"/>
                <a:gd name="T5" fmla="*/ 72 h 93"/>
                <a:gd name="T6" fmla="*/ 15 w 25"/>
                <a:gd name="T7" fmla="*/ 46 h 93"/>
                <a:gd name="T8" fmla="*/ 15 w 25"/>
                <a:gd name="T9" fmla="*/ 38 h 93"/>
                <a:gd name="T10" fmla="*/ 12 w 25"/>
                <a:gd name="T11" fmla="*/ 29 h 93"/>
                <a:gd name="T12" fmla="*/ 10 w 25"/>
                <a:gd name="T13" fmla="*/ 23 h 93"/>
                <a:gd name="T14" fmla="*/ 8 w 25"/>
                <a:gd name="T15" fmla="*/ 14 h 93"/>
                <a:gd name="T16" fmla="*/ 6 w 25"/>
                <a:gd name="T17" fmla="*/ 12 h 93"/>
                <a:gd name="T18" fmla="*/ 4 w 25"/>
                <a:gd name="T19" fmla="*/ 6 h 93"/>
                <a:gd name="T20" fmla="*/ 0 w 25"/>
                <a:gd name="T21" fmla="*/ 0 h 93"/>
                <a:gd name="T22" fmla="*/ 6 w 25"/>
                <a:gd name="T23" fmla="*/ 0 h 93"/>
                <a:gd name="T24" fmla="*/ 15 w 25"/>
                <a:gd name="T25" fmla="*/ 12 h 93"/>
                <a:gd name="T26" fmla="*/ 21 w 25"/>
                <a:gd name="T27" fmla="*/ 25 h 93"/>
                <a:gd name="T28" fmla="*/ 23 w 25"/>
                <a:gd name="T29" fmla="*/ 36 h 93"/>
                <a:gd name="T30" fmla="*/ 25 w 25"/>
                <a:gd name="T31" fmla="*/ 46 h 93"/>
                <a:gd name="T32" fmla="*/ 23 w 25"/>
                <a:gd name="T33" fmla="*/ 61 h 93"/>
                <a:gd name="T34" fmla="*/ 19 w 25"/>
                <a:gd name="T35" fmla="*/ 72 h 93"/>
                <a:gd name="T36" fmla="*/ 15 w 25"/>
                <a:gd name="T37" fmla="*/ 84 h 93"/>
                <a:gd name="T38" fmla="*/ 6 w 25"/>
                <a:gd name="T39" fmla="*/ 93 h 93"/>
                <a:gd name="T40" fmla="*/ 0 w 25"/>
                <a:gd name="T41" fmla="*/ 0 h 93"/>
                <a:gd name="T42" fmla="*/ 25 w 25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25" h="93">
                  <a:moveTo>
                    <a:pt x="6" y="93"/>
                  </a:moveTo>
                  <a:lnTo>
                    <a:pt x="0" y="93"/>
                  </a:lnTo>
                  <a:lnTo>
                    <a:pt x="12" y="72"/>
                  </a:lnTo>
                  <a:lnTo>
                    <a:pt x="15" y="46"/>
                  </a:lnTo>
                  <a:lnTo>
                    <a:pt x="15" y="38"/>
                  </a:lnTo>
                  <a:lnTo>
                    <a:pt x="12" y="29"/>
                  </a:lnTo>
                  <a:lnTo>
                    <a:pt x="10" y="23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4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5" y="12"/>
                  </a:lnTo>
                  <a:lnTo>
                    <a:pt x="21" y="25"/>
                  </a:lnTo>
                  <a:lnTo>
                    <a:pt x="23" y="36"/>
                  </a:lnTo>
                  <a:lnTo>
                    <a:pt x="25" y="46"/>
                  </a:lnTo>
                  <a:lnTo>
                    <a:pt x="23" y="61"/>
                  </a:lnTo>
                  <a:lnTo>
                    <a:pt x="19" y="72"/>
                  </a:lnTo>
                  <a:lnTo>
                    <a:pt x="15" y="84"/>
                  </a:lnTo>
                  <a:lnTo>
                    <a:pt x="6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766" y="1417"/>
              <a:ext cx="1903" cy="0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54" name="AutoShape 18"/>
            <p:cNvSpPr>
              <a:spLocks noChangeArrowheads="1"/>
            </p:cNvSpPr>
            <p:nvPr/>
          </p:nvSpPr>
          <p:spPr bwMode="auto">
            <a:xfrm>
              <a:off x="2642" y="2716"/>
              <a:ext cx="48" cy="77"/>
            </a:xfrm>
            <a:custGeom>
              <a:avLst/>
              <a:gdLst>
                <a:gd name="T0" fmla="*/ 10 w 46"/>
                <a:gd name="T1" fmla="*/ 72 h 74"/>
                <a:gd name="T2" fmla="*/ 0 w 46"/>
                <a:gd name="T3" fmla="*/ 72 h 74"/>
                <a:gd name="T4" fmla="*/ 0 w 46"/>
                <a:gd name="T5" fmla="*/ 0 h 74"/>
                <a:gd name="T6" fmla="*/ 10 w 46"/>
                <a:gd name="T7" fmla="*/ 0 h 74"/>
                <a:gd name="T8" fmla="*/ 10 w 46"/>
                <a:gd name="T9" fmla="*/ 27 h 74"/>
                <a:gd name="T10" fmla="*/ 14 w 46"/>
                <a:gd name="T11" fmla="*/ 21 h 74"/>
                <a:gd name="T12" fmla="*/ 19 w 46"/>
                <a:gd name="T13" fmla="*/ 19 h 74"/>
                <a:gd name="T14" fmla="*/ 25 w 46"/>
                <a:gd name="T15" fmla="*/ 19 h 74"/>
                <a:gd name="T16" fmla="*/ 29 w 46"/>
                <a:gd name="T17" fmla="*/ 19 h 74"/>
                <a:gd name="T18" fmla="*/ 33 w 46"/>
                <a:gd name="T19" fmla="*/ 21 h 74"/>
                <a:gd name="T20" fmla="*/ 38 w 46"/>
                <a:gd name="T21" fmla="*/ 23 h 74"/>
                <a:gd name="T22" fmla="*/ 40 w 46"/>
                <a:gd name="T23" fmla="*/ 25 h 74"/>
                <a:gd name="T24" fmla="*/ 42 w 46"/>
                <a:gd name="T25" fmla="*/ 29 h 74"/>
                <a:gd name="T26" fmla="*/ 44 w 46"/>
                <a:gd name="T27" fmla="*/ 34 h 74"/>
                <a:gd name="T28" fmla="*/ 46 w 46"/>
                <a:gd name="T29" fmla="*/ 40 h 74"/>
                <a:gd name="T30" fmla="*/ 46 w 46"/>
                <a:gd name="T31" fmla="*/ 44 h 74"/>
                <a:gd name="T32" fmla="*/ 46 w 46"/>
                <a:gd name="T33" fmla="*/ 53 h 74"/>
                <a:gd name="T34" fmla="*/ 44 w 46"/>
                <a:gd name="T35" fmla="*/ 61 h 74"/>
                <a:gd name="T36" fmla="*/ 40 w 46"/>
                <a:gd name="T37" fmla="*/ 65 h 74"/>
                <a:gd name="T38" fmla="*/ 36 w 46"/>
                <a:gd name="T39" fmla="*/ 70 h 74"/>
                <a:gd name="T40" fmla="*/ 29 w 46"/>
                <a:gd name="T41" fmla="*/ 72 h 74"/>
                <a:gd name="T42" fmla="*/ 25 w 46"/>
                <a:gd name="T43" fmla="*/ 74 h 74"/>
                <a:gd name="T44" fmla="*/ 19 w 46"/>
                <a:gd name="T45" fmla="*/ 72 h 74"/>
                <a:gd name="T46" fmla="*/ 14 w 46"/>
                <a:gd name="T47" fmla="*/ 70 h 74"/>
                <a:gd name="T48" fmla="*/ 10 w 46"/>
                <a:gd name="T49" fmla="*/ 63 h 74"/>
                <a:gd name="T50" fmla="*/ 10 w 46"/>
                <a:gd name="T51" fmla="*/ 72 h 74"/>
                <a:gd name="T52" fmla="*/ 10 w 46"/>
                <a:gd name="T53" fmla="*/ 46 h 74"/>
                <a:gd name="T54" fmla="*/ 10 w 46"/>
                <a:gd name="T55" fmla="*/ 53 h 74"/>
                <a:gd name="T56" fmla="*/ 12 w 46"/>
                <a:gd name="T57" fmla="*/ 59 h 74"/>
                <a:gd name="T58" fmla="*/ 14 w 46"/>
                <a:gd name="T59" fmla="*/ 61 h 74"/>
                <a:gd name="T60" fmla="*/ 19 w 46"/>
                <a:gd name="T61" fmla="*/ 63 h 74"/>
                <a:gd name="T62" fmla="*/ 23 w 46"/>
                <a:gd name="T63" fmla="*/ 65 h 74"/>
                <a:gd name="T64" fmla="*/ 27 w 46"/>
                <a:gd name="T65" fmla="*/ 63 h 74"/>
                <a:gd name="T66" fmla="*/ 33 w 46"/>
                <a:gd name="T67" fmla="*/ 59 h 74"/>
                <a:gd name="T68" fmla="*/ 36 w 46"/>
                <a:gd name="T69" fmla="*/ 57 h 74"/>
                <a:gd name="T70" fmla="*/ 36 w 46"/>
                <a:gd name="T71" fmla="*/ 51 h 74"/>
                <a:gd name="T72" fmla="*/ 36 w 46"/>
                <a:gd name="T73" fmla="*/ 46 h 74"/>
                <a:gd name="T74" fmla="*/ 36 w 46"/>
                <a:gd name="T75" fmla="*/ 40 h 74"/>
                <a:gd name="T76" fmla="*/ 36 w 46"/>
                <a:gd name="T77" fmla="*/ 36 h 74"/>
                <a:gd name="T78" fmla="*/ 33 w 46"/>
                <a:gd name="T79" fmla="*/ 32 h 74"/>
                <a:gd name="T80" fmla="*/ 29 w 46"/>
                <a:gd name="T81" fmla="*/ 27 h 74"/>
                <a:gd name="T82" fmla="*/ 23 w 46"/>
                <a:gd name="T83" fmla="*/ 27 h 74"/>
                <a:gd name="T84" fmla="*/ 19 w 46"/>
                <a:gd name="T85" fmla="*/ 27 h 74"/>
                <a:gd name="T86" fmla="*/ 14 w 46"/>
                <a:gd name="T87" fmla="*/ 32 h 74"/>
                <a:gd name="T88" fmla="*/ 10 w 46"/>
                <a:gd name="T89" fmla="*/ 38 h 74"/>
                <a:gd name="T90" fmla="*/ 10 w 46"/>
                <a:gd name="T91" fmla="*/ 46 h 74"/>
                <a:gd name="T92" fmla="*/ 0 w 46"/>
                <a:gd name="T93" fmla="*/ 0 h 74"/>
                <a:gd name="T94" fmla="*/ 46 w 46"/>
                <a:gd name="T9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46" h="74">
                  <a:moveTo>
                    <a:pt x="10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7"/>
                  </a:lnTo>
                  <a:lnTo>
                    <a:pt x="14" y="21"/>
                  </a:lnTo>
                  <a:lnTo>
                    <a:pt x="19" y="19"/>
                  </a:lnTo>
                  <a:lnTo>
                    <a:pt x="25" y="19"/>
                  </a:lnTo>
                  <a:lnTo>
                    <a:pt x="29" y="19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2" y="29"/>
                  </a:lnTo>
                  <a:lnTo>
                    <a:pt x="44" y="34"/>
                  </a:lnTo>
                  <a:lnTo>
                    <a:pt x="46" y="40"/>
                  </a:lnTo>
                  <a:lnTo>
                    <a:pt x="46" y="44"/>
                  </a:lnTo>
                  <a:lnTo>
                    <a:pt x="46" y="53"/>
                  </a:lnTo>
                  <a:lnTo>
                    <a:pt x="44" y="61"/>
                  </a:lnTo>
                  <a:lnTo>
                    <a:pt x="40" y="65"/>
                  </a:lnTo>
                  <a:lnTo>
                    <a:pt x="36" y="70"/>
                  </a:lnTo>
                  <a:lnTo>
                    <a:pt x="29" y="72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4" y="70"/>
                  </a:lnTo>
                  <a:lnTo>
                    <a:pt x="10" y="63"/>
                  </a:lnTo>
                  <a:lnTo>
                    <a:pt x="10" y="72"/>
                  </a:lnTo>
                  <a:close/>
                  <a:moveTo>
                    <a:pt x="10" y="46"/>
                  </a:moveTo>
                  <a:lnTo>
                    <a:pt x="10" y="53"/>
                  </a:lnTo>
                  <a:lnTo>
                    <a:pt x="12" y="59"/>
                  </a:lnTo>
                  <a:lnTo>
                    <a:pt x="14" y="61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3" y="59"/>
                  </a:lnTo>
                  <a:lnTo>
                    <a:pt x="36" y="57"/>
                  </a:lnTo>
                  <a:lnTo>
                    <a:pt x="36" y="51"/>
                  </a:lnTo>
                  <a:lnTo>
                    <a:pt x="36" y="46"/>
                  </a:lnTo>
                  <a:lnTo>
                    <a:pt x="36" y="40"/>
                  </a:lnTo>
                  <a:lnTo>
                    <a:pt x="36" y="36"/>
                  </a:lnTo>
                  <a:lnTo>
                    <a:pt x="33" y="32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4" y="32"/>
                  </a:lnTo>
                  <a:lnTo>
                    <a:pt x="10" y="38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55" name="AutoShape 19"/>
            <p:cNvSpPr>
              <a:spLocks noChangeArrowheads="1"/>
            </p:cNvSpPr>
            <p:nvPr/>
          </p:nvSpPr>
          <p:spPr bwMode="auto">
            <a:xfrm>
              <a:off x="686" y="1356"/>
              <a:ext cx="25" cy="78"/>
            </a:xfrm>
            <a:custGeom>
              <a:avLst/>
              <a:gdLst>
                <a:gd name="T0" fmla="*/ 25 w 25"/>
                <a:gd name="T1" fmla="*/ 75 h 75"/>
                <a:gd name="T2" fmla="*/ 17 w 25"/>
                <a:gd name="T3" fmla="*/ 75 h 75"/>
                <a:gd name="T4" fmla="*/ 17 w 25"/>
                <a:gd name="T5" fmla="*/ 17 h 75"/>
                <a:gd name="T6" fmla="*/ 13 w 25"/>
                <a:gd name="T7" fmla="*/ 22 h 75"/>
                <a:gd name="T8" fmla="*/ 8 w 25"/>
                <a:gd name="T9" fmla="*/ 24 h 75"/>
                <a:gd name="T10" fmla="*/ 4 w 25"/>
                <a:gd name="T11" fmla="*/ 26 h 75"/>
                <a:gd name="T12" fmla="*/ 0 w 25"/>
                <a:gd name="T13" fmla="*/ 28 h 75"/>
                <a:gd name="T14" fmla="*/ 0 w 25"/>
                <a:gd name="T15" fmla="*/ 20 h 75"/>
                <a:gd name="T16" fmla="*/ 6 w 25"/>
                <a:gd name="T17" fmla="*/ 15 h 75"/>
                <a:gd name="T18" fmla="*/ 13 w 25"/>
                <a:gd name="T19" fmla="*/ 11 h 75"/>
                <a:gd name="T20" fmla="*/ 17 w 25"/>
                <a:gd name="T21" fmla="*/ 7 h 75"/>
                <a:gd name="T22" fmla="*/ 19 w 25"/>
                <a:gd name="T23" fmla="*/ 0 h 75"/>
                <a:gd name="T24" fmla="*/ 25 w 25"/>
                <a:gd name="T25" fmla="*/ 0 h 75"/>
                <a:gd name="T26" fmla="*/ 25 w 25"/>
                <a:gd name="T27" fmla="*/ 75 h 75"/>
                <a:gd name="T28" fmla="*/ 0 w 25"/>
                <a:gd name="T29" fmla="*/ 0 h 75"/>
                <a:gd name="T30" fmla="*/ 25 w 25"/>
                <a:gd name="T3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25" h="75">
                  <a:moveTo>
                    <a:pt x="25" y="75"/>
                  </a:moveTo>
                  <a:lnTo>
                    <a:pt x="17" y="75"/>
                  </a:lnTo>
                  <a:lnTo>
                    <a:pt x="17" y="17"/>
                  </a:lnTo>
                  <a:lnTo>
                    <a:pt x="13" y="22"/>
                  </a:lnTo>
                  <a:lnTo>
                    <a:pt x="8" y="24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6" y="15"/>
                  </a:lnTo>
                  <a:lnTo>
                    <a:pt x="13" y="11"/>
                  </a:lnTo>
                  <a:lnTo>
                    <a:pt x="17" y="7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753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806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860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913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967" y="1991"/>
              <a:ext cx="2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1021" y="1991"/>
              <a:ext cx="2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>
              <a:off x="1075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>
              <a:off x="1128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1182" y="1991"/>
              <a:ext cx="2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>
              <a:off x="1235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>
              <a:off x="1289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>
              <a:off x="1342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>
              <a:off x="1396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>
              <a:off x="1450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>
              <a:off x="1504" y="1991"/>
              <a:ext cx="2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1558" y="1991"/>
              <a:ext cx="2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>
              <a:off x="1611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73" name="Line 37"/>
            <p:cNvSpPr>
              <a:spLocks noChangeShapeType="1"/>
            </p:cNvSpPr>
            <p:nvPr/>
          </p:nvSpPr>
          <p:spPr bwMode="auto">
            <a:xfrm>
              <a:off x="1664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>
              <a:off x="1718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75" name="Line 39"/>
            <p:cNvSpPr>
              <a:spLocks noChangeShapeType="1"/>
            </p:cNvSpPr>
            <p:nvPr/>
          </p:nvSpPr>
          <p:spPr bwMode="auto">
            <a:xfrm>
              <a:off x="1772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76" name="Line 40"/>
            <p:cNvSpPr>
              <a:spLocks noChangeShapeType="1"/>
            </p:cNvSpPr>
            <p:nvPr/>
          </p:nvSpPr>
          <p:spPr bwMode="auto">
            <a:xfrm>
              <a:off x="1826" y="1991"/>
              <a:ext cx="2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77" name="Line 41"/>
            <p:cNvSpPr>
              <a:spLocks noChangeShapeType="1"/>
            </p:cNvSpPr>
            <p:nvPr/>
          </p:nvSpPr>
          <p:spPr bwMode="auto">
            <a:xfrm>
              <a:off x="1879" y="1991"/>
              <a:ext cx="2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78" name="Line 42"/>
            <p:cNvSpPr>
              <a:spLocks noChangeShapeType="1"/>
            </p:cNvSpPr>
            <p:nvPr/>
          </p:nvSpPr>
          <p:spPr bwMode="auto">
            <a:xfrm>
              <a:off x="1933" y="1991"/>
              <a:ext cx="2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79" name="Line 43"/>
            <p:cNvSpPr>
              <a:spLocks noChangeShapeType="1"/>
            </p:cNvSpPr>
            <p:nvPr/>
          </p:nvSpPr>
          <p:spPr bwMode="auto">
            <a:xfrm>
              <a:off x="1987" y="1991"/>
              <a:ext cx="2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80" name="Line 44"/>
            <p:cNvSpPr>
              <a:spLocks noChangeShapeType="1"/>
            </p:cNvSpPr>
            <p:nvPr/>
          </p:nvSpPr>
          <p:spPr bwMode="auto">
            <a:xfrm>
              <a:off x="2040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81" name="Line 45"/>
            <p:cNvSpPr>
              <a:spLocks noChangeShapeType="1"/>
            </p:cNvSpPr>
            <p:nvPr/>
          </p:nvSpPr>
          <p:spPr bwMode="auto">
            <a:xfrm>
              <a:off x="2094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82" name="Line 46"/>
            <p:cNvSpPr>
              <a:spLocks noChangeShapeType="1"/>
            </p:cNvSpPr>
            <p:nvPr/>
          </p:nvSpPr>
          <p:spPr bwMode="auto">
            <a:xfrm>
              <a:off x="2147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83" name="Line 47"/>
            <p:cNvSpPr>
              <a:spLocks noChangeShapeType="1"/>
            </p:cNvSpPr>
            <p:nvPr/>
          </p:nvSpPr>
          <p:spPr bwMode="auto">
            <a:xfrm>
              <a:off x="2201" y="1991"/>
              <a:ext cx="2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84" name="Line 48"/>
            <p:cNvSpPr>
              <a:spLocks noChangeShapeType="1"/>
            </p:cNvSpPr>
            <p:nvPr/>
          </p:nvSpPr>
          <p:spPr bwMode="auto">
            <a:xfrm>
              <a:off x="2255" y="1991"/>
              <a:ext cx="2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85" name="Line 49"/>
            <p:cNvSpPr>
              <a:spLocks noChangeShapeType="1"/>
            </p:cNvSpPr>
            <p:nvPr/>
          </p:nvSpPr>
          <p:spPr bwMode="auto">
            <a:xfrm>
              <a:off x="2309" y="1991"/>
              <a:ext cx="2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>
              <a:off x="2363" y="1991"/>
              <a:ext cx="2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87" name="Line 51"/>
            <p:cNvSpPr>
              <a:spLocks noChangeShapeType="1"/>
            </p:cNvSpPr>
            <p:nvPr/>
          </p:nvSpPr>
          <p:spPr bwMode="auto">
            <a:xfrm>
              <a:off x="2415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88" name="Line 52"/>
            <p:cNvSpPr>
              <a:spLocks noChangeShapeType="1"/>
            </p:cNvSpPr>
            <p:nvPr/>
          </p:nvSpPr>
          <p:spPr bwMode="auto">
            <a:xfrm>
              <a:off x="2469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89" name="Line 53"/>
            <p:cNvSpPr>
              <a:spLocks noChangeShapeType="1"/>
            </p:cNvSpPr>
            <p:nvPr/>
          </p:nvSpPr>
          <p:spPr bwMode="auto">
            <a:xfrm>
              <a:off x="2523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>
              <a:off x="2577" y="1991"/>
              <a:ext cx="2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2630" y="1991"/>
              <a:ext cx="2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92" name="AutoShape 56"/>
            <p:cNvSpPr>
              <a:spLocks noChangeArrowheads="1"/>
            </p:cNvSpPr>
            <p:nvPr/>
          </p:nvSpPr>
          <p:spPr bwMode="auto">
            <a:xfrm>
              <a:off x="582" y="1971"/>
              <a:ext cx="26" cy="75"/>
            </a:xfrm>
            <a:custGeom>
              <a:avLst/>
              <a:gdLst>
                <a:gd name="T0" fmla="*/ 26 w 26"/>
                <a:gd name="T1" fmla="*/ 72 h 72"/>
                <a:gd name="T2" fmla="*/ 17 w 26"/>
                <a:gd name="T3" fmla="*/ 72 h 72"/>
                <a:gd name="T4" fmla="*/ 17 w 26"/>
                <a:gd name="T5" fmla="*/ 17 h 72"/>
                <a:gd name="T6" fmla="*/ 13 w 26"/>
                <a:gd name="T7" fmla="*/ 19 h 72"/>
                <a:gd name="T8" fmla="*/ 9 w 26"/>
                <a:gd name="T9" fmla="*/ 21 h 72"/>
                <a:gd name="T10" fmla="*/ 5 w 26"/>
                <a:gd name="T11" fmla="*/ 26 h 72"/>
                <a:gd name="T12" fmla="*/ 0 w 26"/>
                <a:gd name="T13" fmla="*/ 28 h 72"/>
                <a:gd name="T14" fmla="*/ 0 w 26"/>
                <a:gd name="T15" fmla="*/ 19 h 72"/>
                <a:gd name="T16" fmla="*/ 7 w 26"/>
                <a:gd name="T17" fmla="*/ 15 h 72"/>
                <a:gd name="T18" fmla="*/ 13 w 26"/>
                <a:gd name="T19" fmla="*/ 9 h 72"/>
                <a:gd name="T20" fmla="*/ 17 w 26"/>
                <a:gd name="T21" fmla="*/ 4 h 72"/>
                <a:gd name="T22" fmla="*/ 20 w 26"/>
                <a:gd name="T23" fmla="*/ 0 h 72"/>
                <a:gd name="T24" fmla="*/ 26 w 26"/>
                <a:gd name="T25" fmla="*/ 0 h 72"/>
                <a:gd name="T26" fmla="*/ 26 w 26"/>
                <a:gd name="T27" fmla="*/ 72 h 72"/>
                <a:gd name="T28" fmla="*/ 0 w 26"/>
                <a:gd name="T29" fmla="*/ 0 h 72"/>
                <a:gd name="T30" fmla="*/ 26 w 26"/>
                <a:gd name="T3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26" h="72">
                  <a:moveTo>
                    <a:pt x="26" y="72"/>
                  </a:moveTo>
                  <a:lnTo>
                    <a:pt x="17" y="72"/>
                  </a:lnTo>
                  <a:lnTo>
                    <a:pt x="17" y="17"/>
                  </a:lnTo>
                  <a:lnTo>
                    <a:pt x="13" y="19"/>
                  </a:lnTo>
                  <a:lnTo>
                    <a:pt x="9" y="21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3" y="9"/>
                  </a:lnTo>
                  <a:lnTo>
                    <a:pt x="17" y="4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93" name="AutoShape 57"/>
            <p:cNvSpPr>
              <a:spLocks noChangeArrowheads="1"/>
            </p:cNvSpPr>
            <p:nvPr/>
          </p:nvSpPr>
          <p:spPr bwMode="auto">
            <a:xfrm>
              <a:off x="630" y="1971"/>
              <a:ext cx="31" cy="75"/>
            </a:xfrm>
            <a:custGeom>
              <a:avLst/>
              <a:gdLst>
                <a:gd name="T0" fmla="*/ 0 w 30"/>
                <a:gd name="T1" fmla="*/ 72 h 72"/>
                <a:gd name="T2" fmla="*/ 21 w 30"/>
                <a:gd name="T3" fmla="*/ 0 h 72"/>
                <a:gd name="T4" fmla="*/ 30 w 30"/>
                <a:gd name="T5" fmla="*/ 0 h 72"/>
                <a:gd name="T6" fmla="*/ 8 w 30"/>
                <a:gd name="T7" fmla="*/ 72 h 72"/>
                <a:gd name="T8" fmla="*/ 0 w 30"/>
                <a:gd name="T9" fmla="*/ 72 h 72"/>
                <a:gd name="T10" fmla="*/ 0 w 30"/>
                <a:gd name="T11" fmla="*/ 0 h 72"/>
                <a:gd name="T12" fmla="*/ 30 w 30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" h="72">
                  <a:moveTo>
                    <a:pt x="0" y="72"/>
                  </a:moveTo>
                  <a:lnTo>
                    <a:pt x="21" y="0"/>
                  </a:lnTo>
                  <a:lnTo>
                    <a:pt x="30" y="0"/>
                  </a:lnTo>
                  <a:lnTo>
                    <a:pt x="8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94" name="AutoShape 58"/>
            <p:cNvSpPr>
              <a:spLocks noChangeArrowheads="1"/>
            </p:cNvSpPr>
            <p:nvPr/>
          </p:nvSpPr>
          <p:spPr bwMode="auto">
            <a:xfrm>
              <a:off x="664" y="1971"/>
              <a:ext cx="50" cy="75"/>
            </a:xfrm>
            <a:custGeom>
              <a:avLst/>
              <a:gdLst>
                <a:gd name="T0" fmla="*/ 49 w 49"/>
                <a:gd name="T1" fmla="*/ 64 h 72"/>
                <a:gd name="T2" fmla="*/ 49 w 49"/>
                <a:gd name="T3" fmla="*/ 72 h 72"/>
                <a:gd name="T4" fmla="*/ 0 w 49"/>
                <a:gd name="T5" fmla="*/ 72 h 72"/>
                <a:gd name="T6" fmla="*/ 0 w 49"/>
                <a:gd name="T7" fmla="*/ 70 h 72"/>
                <a:gd name="T8" fmla="*/ 2 w 49"/>
                <a:gd name="T9" fmla="*/ 66 h 72"/>
                <a:gd name="T10" fmla="*/ 4 w 49"/>
                <a:gd name="T11" fmla="*/ 62 h 72"/>
                <a:gd name="T12" fmla="*/ 6 w 49"/>
                <a:gd name="T13" fmla="*/ 57 h 72"/>
                <a:gd name="T14" fmla="*/ 10 w 49"/>
                <a:gd name="T15" fmla="*/ 51 h 72"/>
                <a:gd name="T16" fmla="*/ 17 w 49"/>
                <a:gd name="T17" fmla="*/ 45 h 72"/>
                <a:gd name="T18" fmla="*/ 25 w 49"/>
                <a:gd name="T19" fmla="*/ 40 h 72"/>
                <a:gd name="T20" fmla="*/ 29 w 49"/>
                <a:gd name="T21" fmla="*/ 34 h 72"/>
                <a:gd name="T22" fmla="*/ 34 w 49"/>
                <a:gd name="T23" fmla="*/ 30 h 72"/>
                <a:gd name="T24" fmla="*/ 36 w 49"/>
                <a:gd name="T25" fmla="*/ 26 h 72"/>
                <a:gd name="T26" fmla="*/ 38 w 49"/>
                <a:gd name="T27" fmla="*/ 19 h 72"/>
                <a:gd name="T28" fmla="*/ 36 w 49"/>
                <a:gd name="T29" fmla="*/ 15 h 72"/>
                <a:gd name="T30" fmla="*/ 34 w 49"/>
                <a:gd name="T31" fmla="*/ 13 h 72"/>
                <a:gd name="T32" fmla="*/ 29 w 49"/>
                <a:gd name="T33" fmla="*/ 9 h 72"/>
                <a:gd name="T34" fmla="*/ 23 w 49"/>
                <a:gd name="T35" fmla="*/ 9 h 72"/>
                <a:gd name="T36" fmla="*/ 19 w 49"/>
                <a:gd name="T37" fmla="*/ 9 h 72"/>
                <a:gd name="T38" fmla="*/ 15 w 49"/>
                <a:gd name="T39" fmla="*/ 11 h 72"/>
                <a:gd name="T40" fmla="*/ 13 w 49"/>
                <a:gd name="T41" fmla="*/ 15 h 72"/>
                <a:gd name="T42" fmla="*/ 10 w 49"/>
                <a:gd name="T43" fmla="*/ 21 h 72"/>
                <a:gd name="T44" fmla="*/ 2 w 49"/>
                <a:gd name="T45" fmla="*/ 19 h 72"/>
                <a:gd name="T46" fmla="*/ 2 w 49"/>
                <a:gd name="T47" fmla="*/ 15 h 72"/>
                <a:gd name="T48" fmla="*/ 4 w 49"/>
                <a:gd name="T49" fmla="*/ 9 h 72"/>
                <a:gd name="T50" fmla="*/ 8 w 49"/>
                <a:gd name="T51" fmla="*/ 4 h 72"/>
                <a:gd name="T52" fmla="*/ 13 w 49"/>
                <a:gd name="T53" fmla="*/ 2 h 72"/>
                <a:gd name="T54" fmla="*/ 19 w 49"/>
                <a:gd name="T55" fmla="*/ 0 h 72"/>
                <a:gd name="T56" fmla="*/ 25 w 49"/>
                <a:gd name="T57" fmla="*/ 0 h 72"/>
                <a:gd name="T58" fmla="*/ 32 w 49"/>
                <a:gd name="T59" fmla="*/ 0 h 72"/>
                <a:gd name="T60" fmla="*/ 36 w 49"/>
                <a:gd name="T61" fmla="*/ 2 h 72"/>
                <a:gd name="T62" fmla="*/ 40 w 49"/>
                <a:gd name="T63" fmla="*/ 7 h 72"/>
                <a:gd name="T64" fmla="*/ 44 w 49"/>
                <a:gd name="T65" fmla="*/ 11 h 72"/>
                <a:gd name="T66" fmla="*/ 46 w 49"/>
                <a:gd name="T67" fmla="*/ 15 h 72"/>
                <a:gd name="T68" fmla="*/ 46 w 49"/>
                <a:gd name="T69" fmla="*/ 19 h 72"/>
                <a:gd name="T70" fmla="*/ 46 w 49"/>
                <a:gd name="T71" fmla="*/ 23 h 72"/>
                <a:gd name="T72" fmla="*/ 44 w 49"/>
                <a:gd name="T73" fmla="*/ 28 h 72"/>
                <a:gd name="T74" fmla="*/ 42 w 49"/>
                <a:gd name="T75" fmla="*/ 32 h 72"/>
                <a:gd name="T76" fmla="*/ 40 w 49"/>
                <a:gd name="T77" fmla="*/ 38 h 72"/>
                <a:gd name="T78" fmla="*/ 36 w 49"/>
                <a:gd name="T79" fmla="*/ 40 h 72"/>
                <a:gd name="T80" fmla="*/ 32 w 49"/>
                <a:gd name="T81" fmla="*/ 45 h 72"/>
                <a:gd name="T82" fmla="*/ 27 w 49"/>
                <a:gd name="T83" fmla="*/ 51 h 72"/>
                <a:gd name="T84" fmla="*/ 21 w 49"/>
                <a:gd name="T85" fmla="*/ 53 h 72"/>
                <a:gd name="T86" fmla="*/ 19 w 49"/>
                <a:gd name="T87" fmla="*/ 57 h 72"/>
                <a:gd name="T88" fmla="*/ 17 w 49"/>
                <a:gd name="T89" fmla="*/ 59 h 72"/>
                <a:gd name="T90" fmla="*/ 15 w 49"/>
                <a:gd name="T91" fmla="*/ 62 h 72"/>
                <a:gd name="T92" fmla="*/ 13 w 49"/>
                <a:gd name="T93" fmla="*/ 64 h 72"/>
                <a:gd name="T94" fmla="*/ 49 w 49"/>
                <a:gd name="T95" fmla="*/ 64 h 72"/>
                <a:gd name="T96" fmla="*/ 0 w 49"/>
                <a:gd name="T97" fmla="*/ 0 h 72"/>
                <a:gd name="T98" fmla="*/ 49 w 49"/>
                <a:gd name="T9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49" h="72">
                  <a:moveTo>
                    <a:pt x="49" y="64"/>
                  </a:moveTo>
                  <a:lnTo>
                    <a:pt x="49" y="72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6" y="57"/>
                  </a:lnTo>
                  <a:lnTo>
                    <a:pt x="10" y="51"/>
                  </a:lnTo>
                  <a:lnTo>
                    <a:pt x="17" y="45"/>
                  </a:lnTo>
                  <a:lnTo>
                    <a:pt x="25" y="40"/>
                  </a:lnTo>
                  <a:lnTo>
                    <a:pt x="29" y="34"/>
                  </a:lnTo>
                  <a:lnTo>
                    <a:pt x="34" y="30"/>
                  </a:lnTo>
                  <a:lnTo>
                    <a:pt x="36" y="26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29" y="9"/>
                  </a:lnTo>
                  <a:lnTo>
                    <a:pt x="23" y="9"/>
                  </a:lnTo>
                  <a:lnTo>
                    <a:pt x="19" y="9"/>
                  </a:lnTo>
                  <a:lnTo>
                    <a:pt x="15" y="11"/>
                  </a:lnTo>
                  <a:lnTo>
                    <a:pt x="13" y="1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4" y="9"/>
                  </a:lnTo>
                  <a:lnTo>
                    <a:pt x="8" y="4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6" y="19"/>
                  </a:lnTo>
                  <a:lnTo>
                    <a:pt x="46" y="23"/>
                  </a:lnTo>
                  <a:lnTo>
                    <a:pt x="44" y="28"/>
                  </a:lnTo>
                  <a:lnTo>
                    <a:pt x="42" y="32"/>
                  </a:lnTo>
                  <a:lnTo>
                    <a:pt x="40" y="38"/>
                  </a:lnTo>
                  <a:lnTo>
                    <a:pt x="36" y="40"/>
                  </a:lnTo>
                  <a:lnTo>
                    <a:pt x="32" y="45"/>
                  </a:lnTo>
                  <a:lnTo>
                    <a:pt x="27" y="51"/>
                  </a:lnTo>
                  <a:lnTo>
                    <a:pt x="21" y="53"/>
                  </a:lnTo>
                  <a:lnTo>
                    <a:pt x="19" y="57"/>
                  </a:lnTo>
                  <a:lnTo>
                    <a:pt x="17" y="59"/>
                  </a:lnTo>
                  <a:lnTo>
                    <a:pt x="15" y="62"/>
                  </a:lnTo>
                  <a:lnTo>
                    <a:pt x="13" y="64"/>
                  </a:lnTo>
                  <a:lnTo>
                    <a:pt x="4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95" name="AutoShape 59"/>
            <p:cNvSpPr>
              <a:spLocks noChangeArrowheads="1"/>
            </p:cNvSpPr>
            <p:nvPr/>
          </p:nvSpPr>
          <p:spPr bwMode="auto">
            <a:xfrm>
              <a:off x="1269" y="2742"/>
              <a:ext cx="48" cy="77"/>
            </a:xfrm>
            <a:custGeom>
              <a:avLst/>
              <a:gdLst>
                <a:gd name="T0" fmla="*/ 11 w 47"/>
                <a:gd name="T1" fmla="*/ 72 h 74"/>
                <a:gd name="T2" fmla="*/ 0 w 47"/>
                <a:gd name="T3" fmla="*/ 72 h 74"/>
                <a:gd name="T4" fmla="*/ 0 w 47"/>
                <a:gd name="T5" fmla="*/ 0 h 74"/>
                <a:gd name="T6" fmla="*/ 11 w 47"/>
                <a:gd name="T7" fmla="*/ 0 h 74"/>
                <a:gd name="T8" fmla="*/ 11 w 47"/>
                <a:gd name="T9" fmla="*/ 28 h 74"/>
                <a:gd name="T10" fmla="*/ 13 w 47"/>
                <a:gd name="T11" fmla="*/ 21 h 74"/>
                <a:gd name="T12" fmla="*/ 19 w 47"/>
                <a:gd name="T13" fmla="*/ 19 h 74"/>
                <a:gd name="T14" fmla="*/ 23 w 47"/>
                <a:gd name="T15" fmla="*/ 19 h 74"/>
                <a:gd name="T16" fmla="*/ 28 w 47"/>
                <a:gd name="T17" fmla="*/ 19 h 74"/>
                <a:gd name="T18" fmla="*/ 32 w 47"/>
                <a:gd name="T19" fmla="*/ 21 h 74"/>
                <a:gd name="T20" fmla="*/ 36 w 47"/>
                <a:gd name="T21" fmla="*/ 24 h 74"/>
                <a:gd name="T22" fmla="*/ 40 w 47"/>
                <a:gd name="T23" fmla="*/ 26 h 74"/>
                <a:gd name="T24" fmla="*/ 43 w 47"/>
                <a:gd name="T25" fmla="*/ 30 h 74"/>
                <a:gd name="T26" fmla="*/ 45 w 47"/>
                <a:gd name="T27" fmla="*/ 34 h 74"/>
                <a:gd name="T28" fmla="*/ 45 w 47"/>
                <a:gd name="T29" fmla="*/ 40 h 74"/>
                <a:gd name="T30" fmla="*/ 47 w 47"/>
                <a:gd name="T31" fmla="*/ 45 h 74"/>
                <a:gd name="T32" fmla="*/ 45 w 47"/>
                <a:gd name="T33" fmla="*/ 53 h 74"/>
                <a:gd name="T34" fmla="*/ 43 w 47"/>
                <a:gd name="T35" fmla="*/ 62 h 74"/>
                <a:gd name="T36" fmla="*/ 38 w 47"/>
                <a:gd name="T37" fmla="*/ 66 h 74"/>
                <a:gd name="T38" fmla="*/ 34 w 47"/>
                <a:gd name="T39" fmla="*/ 70 h 74"/>
                <a:gd name="T40" fmla="*/ 30 w 47"/>
                <a:gd name="T41" fmla="*/ 72 h 74"/>
                <a:gd name="T42" fmla="*/ 23 w 47"/>
                <a:gd name="T43" fmla="*/ 74 h 74"/>
                <a:gd name="T44" fmla="*/ 19 w 47"/>
                <a:gd name="T45" fmla="*/ 72 h 74"/>
                <a:gd name="T46" fmla="*/ 13 w 47"/>
                <a:gd name="T47" fmla="*/ 70 h 74"/>
                <a:gd name="T48" fmla="*/ 11 w 47"/>
                <a:gd name="T49" fmla="*/ 64 h 74"/>
                <a:gd name="T50" fmla="*/ 11 w 47"/>
                <a:gd name="T51" fmla="*/ 72 h 74"/>
                <a:gd name="T52" fmla="*/ 11 w 47"/>
                <a:gd name="T53" fmla="*/ 47 h 74"/>
                <a:gd name="T54" fmla="*/ 11 w 47"/>
                <a:gd name="T55" fmla="*/ 53 h 74"/>
                <a:gd name="T56" fmla="*/ 13 w 47"/>
                <a:gd name="T57" fmla="*/ 60 h 74"/>
                <a:gd name="T58" fmla="*/ 15 w 47"/>
                <a:gd name="T59" fmla="*/ 62 h 74"/>
                <a:gd name="T60" fmla="*/ 19 w 47"/>
                <a:gd name="T61" fmla="*/ 64 h 74"/>
                <a:gd name="T62" fmla="*/ 23 w 47"/>
                <a:gd name="T63" fmla="*/ 66 h 74"/>
                <a:gd name="T64" fmla="*/ 28 w 47"/>
                <a:gd name="T65" fmla="*/ 64 h 74"/>
                <a:gd name="T66" fmla="*/ 32 w 47"/>
                <a:gd name="T67" fmla="*/ 60 h 74"/>
                <a:gd name="T68" fmla="*/ 34 w 47"/>
                <a:gd name="T69" fmla="*/ 57 h 74"/>
                <a:gd name="T70" fmla="*/ 36 w 47"/>
                <a:gd name="T71" fmla="*/ 51 h 74"/>
                <a:gd name="T72" fmla="*/ 36 w 47"/>
                <a:gd name="T73" fmla="*/ 47 h 74"/>
                <a:gd name="T74" fmla="*/ 36 w 47"/>
                <a:gd name="T75" fmla="*/ 40 h 74"/>
                <a:gd name="T76" fmla="*/ 34 w 47"/>
                <a:gd name="T77" fmla="*/ 36 h 74"/>
                <a:gd name="T78" fmla="*/ 32 w 47"/>
                <a:gd name="T79" fmla="*/ 32 h 74"/>
                <a:gd name="T80" fmla="*/ 28 w 47"/>
                <a:gd name="T81" fmla="*/ 28 h 74"/>
                <a:gd name="T82" fmla="*/ 23 w 47"/>
                <a:gd name="T83" fmla="*/ 28 h 74"/>
                <a:gd name="T84" fmla="*/ 17 w 47"/>
                <a:gd name="T85" fmla="*/ 28 h 74"/>
                <a:gd name="T86" fmla="*/ 13 w 47"/>
                <a:gd name="T87" fmla="*/ 32 h 74"/>
                <a:gd name="T88" fmla="*/ 11 w 47"/>
                <a:gd name="T89" fmla="*/ 38 h 74"/>
                <a:gd name="T90" fmla="*/ 11 w 47"/>
                <a:gd name="T91" fmla="*/ 47 h 74"/>
                <a:gd name="T92" fmla="*/ 0 w 47"/>
                <a:gd name="T93" fmla="*/ 0 h 74"/>
                <a:gd name="T94" fmla="*/ 47 w 47"/>
                <a:gd name="T9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47" h="74">
                  <a:moveTo>
                    <a:pt x="11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13" y="21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8" y="19"/>
                  </a:lnTo>
                  <a:lnTo>
                    <a:pt x="32" y="21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3" y="30"/>
                  </a:lnTo>
                  <a:lnTo>
                    <a:pt x="45" y="34"/>
                  </a:lnTo>
                  <a:lnTo>
                    <a:pt x="45" y="40"/>
                  </a:lnTo>
                  <a:lnTo>
                    <a:pt x="47" y="45"/>
                  </a:lnTo>
                  <a:lnTo>
                    <a:pt x="45" y="53"/>
                  </a:lnTo>
                  <a:lnTo>
                    <a:pt x="43" y="62"/>
                  </a:lnTo>
                  <a:lnTo>
                    <a:pt x="38" y="66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3" y="74"/>
                  </a:lnTo>
                  <a:lnTo>
                    <a:pt x="19" y="72"/>
                  </a:lnTo>
                  <a:lnTo>
                    <a:pt x="13" y="70"/>
                  </a:lnTo>
                  <a:lnTo>
                    <a:pt x="11" y="64"/>
                  </a:lnTo>
                  <a:lnTo>
                    <a:pt x="11" y="72"/>
                  </a:lnTo>
                  <a:close/>
                  <a:moveTo>
                    <a:pt x="11" y="47"/>
                  </a:moveTo>
                  <a:lnTo>
                    <a:pt x="11" y="53"/>
                  </a:lnTo>
                  <a:lnTo>
                    <a:pt x="13" y="60"/>
                  </a:lnTo>
                  <a:lnTo>
                    <a:pt x="15" y="62"/>
                  </a:lnTo>
                  <a:lnTo>
                    <a:pt x="19" y="64"/>
                  </a:lnTo>
                  <a:lnTo>
                    <a:pt x="23" y="66"/>
                  </a:lnTo>
                  <a:lnTo>
                    <a:pt x="28" y="64"/>
                  </a:lnTo>
                  <a:lnTo>
                    <a:pt x="32" y="60"/>
                  </a:lnTo>
                  <a:lnTo>
                    <a:pt x="34" y="57"/>
                  </a:lnTo>
                  <a:lnTo>
                    <a:pt x="36" y="51"/>
                  </a:lnTo>
                  <a:lnTo>
                    <a:pt x="36" y="47"/>
                  </a:lnTo>
                  <a:lnTo>
                    <a:pt x="36" y="40"/>
                  </a:lnTo>
                  <a:lnTo>
                    <a:pt x="34" y="36"/>
                  </a:lnTo>
                  <a:lnTo>
                    <a:pt x="32" y="32"/>
                  </a:lnTo>
                  <a:lnTo>
                    <a:pt x="28" y="28"/>
                  </a:lnTo>
                  <a:lnTo>
                    <a:pt x="23" y="28"/>
                  </a:lnTo>
                  <a:lnTo>
                    <a:pt x="17" y="28"/>
                  </a:lnTo>
                  <a:lnTo>
                    <a:pt x="13" y="32"/>
                  </a:lnTo>
                  <a:lnTo>
                    <a:pt x="11" y="38"/>
                  </a:lnTo>
                  <a:lnTo>
                    <a:pt x="11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96" name="AutoShape 60"/>
            <p:cNvSpPr>
              <a:spLocks noChangeArrowheads="1"/>
            </p:cNvSpPr>
            <p:nvPr/>
          </p:nvSpPr>
          <p:spPr bwMode="auto">
            <a:xfrm>
              <a:off x="1327" y="2764"/>
              <a:ext cx="50" cy="31"/>
            </a:xfrm>
            <a:custGeom>
              <a:avLst/>
              <a:gdLst>
                <a:gd name="T0" fmla="*/ 49 w 49"/>
                <a:gd name="T1" fmla="*/ 9 h 30"/>
                <a:gd name="T2" fmla="*/ 0 w 49"/>
                <a:gd name="T3" fmla="*/ 9 h 30"/>
                <a:gd name="T4" fmla="*/ 0 w 49"/>
                <a:gd name="T5" fmla="*/ 0 h 30"/>
                <a:gd name="T6" fmla="*/ 49 w 49"/>
                <a:gd name="T7" fmla="*/ 0 h 30"/>
                <a:gd name="T8" fmla="*/ 49 w 49"/>
                <a:gd name="T9" fmla="*/ 9 h 30"/>
                <a:gd name="T10" fmla="*/ 49 w 49"/>
                <a:gd name="T11" fmla="*/ 30 h 30"/>
                <a:gd name="T12" fmla="*/ 0 w 49"/>
                <a:gd name="T13" fmla="*/ 30 h 30"/>
                <a:gd name="T14" fmla="*/ 0 w 49"/>
                <a:gd name="T15" fmla="*/ 22 h 30"/>
                <a:gd name="T16" fmla="*/ 49 w 49"/>
                <a:gd name="T17" fmla="*/ 22 h 30"/>
                <a:gd name="T18" fmla="*/ 49 w 49"/>
                <a:gd name="T19" fmla="*/ 30 h 30"/>
                <a:gd name="T20" fmla="*/ 0 w 49"/>
                <a:gd name="T21" fmla="*/ 0 h 30"/>
                <a:gd name="T22" fmla="*/ 49 w 49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9" h="30">
                  <a:moveTo>
                    <a:pt x="49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9"/>
                  </a:lnTo>
                  <a:close/>
                  <a:moveTo>
                    <a:pt x="49" y="30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49" y="22"/>
                  </a:lnTo>
                  <a:lnTo>
                    <a:pt x="4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97" name="AutoShape 61"/>
            <p:cNvSpPr>
              <a:spLocks noChangeArrowheads="1"/>
            </p:cNvSpPr>
            <p:nvPr/>
          </p:nvSpPr>
          <p:spPr bwMode="auto">
            <a:xfrm>
              <a:off x="1394" y="2742"/>
              <a:ext cx="61" cy="75"/>
            </a:xfrm>
            <a:custGeom>
              <a:avLst/>
              <a:gdLst>
                <a:gd name="T0" fmla="*/ 0 w 59"/>
                <a:gd name="T1" fmla="*/ 72 h 72"/>
                <a:gd name="T2" fmla="*/ 0 w 59"/>
                <a:gd name="T3" fmla="*/ 0 h 72"/>
                <a:gd name="T4" fmla="*/ 30 w 59"/>
                <a:gd name="T5" fmla="*/ 0 h 72"/>
                <a:gd name="T6" fmla="*/ 38 w 59"/>
                <a:gd name="T7" fmla="*/ 0 h 72"/>
                <a:gd name="T8" fmla="*/ 44 w 59"/>
                <a:gd name="T9" fmla="*/ 2 h 72"/>
                <a:gd name="T10" fmla="*/ 49 w 59"/>
                <a:gd name="T11" fmla="*/ 4 h 72"/>
                <a:gd name="T12" fmla="*/ 53 w 59"/>
                <a:gd name="T13" fmla="*/ 9 h 72"/>
                <a:gd name="T14" fmla="*/ 55 w 59"/>
                <a:gd name="T15" fmla="*/ 13 h 72"/>
                <a:gd name="T16" fmla="*/ 55 w 59"/>
                <a:gd name="T17" fmla="*/ 19 h 72"/>
                <a:gd name="T18" fmla="*/ 53 w 59"/>
                <a:gd name="T19" fmla="*/ 26 h 72"/>
                <a:gd name="T20" fmla="*/ 51 w 59"/>
                <a:gd name="T21" fmla="*/ 32 h 72"/>
                <a:gd name="T22" fmla="*/ 47 w 59"/>
                <a:gd name="T23" fmla="*/ 36 h 72"/>
                <a:gd name="T24" fmla="*/ 42 w 59"/>
                <a:gd name="T25" fmla="*/ 38 h 72"/>
                <a:gd name="T26" fmla="*/ 36 w 59"/>
                <a:gd name="T27" fmla="*/ 38 h 72"/>
                <a:gd name="T28" fmla="*/ 38 w 59"/>
                <a:gd name="T29" fmla="*/ 40 h 72"/>
                <a:gd name="T30" fmla="*/ 40 w 59"/>
                <a:gd name="T31" fmla="*/ 43 h 72"/>
                <a:gd name="T32" fmla="*/ 44 w 59"/>
                <a:gd name="T33" fmla="*/ 47 h 72"/>
                <a:gd name="T34" fmla="*/ 49 w 59"/>
                <a:gd name="T35" fmla="*/ 53 h 72"/>
                <a:gd name="T36" fmla="*/ 59 w 59"/>
                <a:gd name="T37" fmla="*/ 72 h 72"/>
                <a:gd name="T38" fmla="*/ 49 w 59"/>
                <a:gd name="T39" fmla="*/ 72 h 72"/>
                <a:gd name="T40" fmla="*/ 40 w 59"/>
                <a:gd name="T41" fmla="*/ 57 h 72"/>
                <a:gd name="T42" fmla="*/ 36 w 59"/>
                <a:gd name="T43" fmla="*/ 51 h 72"/>
                <a:gd name="T44" fmla="*/ 34 w 59"/>
                <a:gd name="T45" fmla="*/ 47 h 72"/>
                <a:gd name="T46" fmla="*/ 32 w 59"/>
                <a:gd name="T47" fmla="*/ 45 h 72"/>
                <a:gd name="T48" fmla="*/ 27 w 59"/>
                <a:gd name="T49" fmla="*/ 43 h 72"/>
                <a:gd name="T50" fmla="*/ 25 w 59"/>
                <a:gd name="T51" fmla="*/ 40 h 72"/>
                <a:gd name="T52" fmla="*/ 23 w 59"/>
                <a:gd name="T53" fmla="*/ 40 h 72"/>
                <a:gd name="T54" fmla="*/ 23 w 59"/>
                <a:gd name="T55" fmla="*/ 40 h 72"/>
                <a:gd name="T56" fmla="*/ 19 w 59"/>
                <a:gd name="T57" fmla="*/ 40 h 72"/>
                <a:gd name="T58" fmla="*/ 8 w 59"/>
                <a:gd name="T59" fmla="*/ 40 h 72"/>
                <a:gd name="T60" fmla="*/ 8 w 59"/>
                <a:gd name="T61" fmla="*/ 72 h 72"/>
                <a:gd name="T62" fmla="*/ 0 w 59"/>
                <a:gd name="T63" fmla="*/ 72 h 72"/>
                <a:gd name="T64" fmla="*/ 8 w 59"/>
                <a:gd name="T65" fmla="*/ 32 h 72"/>
                <a:gd name="T66" fmla="*/ 27 w 59"/>
                <a:gd name="T67" fmla="*/ 32 h 72"/>
                <a:gd name="T68" fmla="*/ 34 w 59"/>
                <a:gd name="T69" fmla="*/ 32 h 72"/>
                <a:gd name="T70" fmla="*/ 38 w 59"/>
                <a:gd name="T71" fmla="*/ 30 h 72"/>
                <a:gd name="T72" fmla="*/ 42 w 59"/>
                <a:gd name="T73" fmla="*/ 28 h 72"/>
                <a:gd name="T74" fmla="*/ 44 w 59"/>
                <a:gd name="T75" fmla="*/ 26 h 72"/>
                <a:gd name="T76" fmla="*/ 44 w 59"/>
                <a:gd name="T77" fmla="*/ 24 h 72"/>
                <a:gd name="T78" fmla="*/ 47 w 59"/>
                <a:gd name="T79" fmla="*/ 19 h 72"/>
                <a:gd name="T80" fmla="*/ 44 w 59"/>
                <a:gd name="T81" fmla="*/ 15 h 72"/>
                <a:gd name="T82" fmla="*/ 42 w 59"/>
                <a:gd name="T83" fmla="*/ 11 h 72"/>
                <a:gd name="T84" fmla="*/ 38 w 59"/>
                <a:gd name="T85" fmla="*/ 9 h 72"/>
                <a:gd name="T86" fmla="*/ 30 w 59"/>
                <a:gd name="T87" fmla="*/ 9 h 72"/>
                <a:gd name="T88" fmla="*/ 8 w 59"/>
                <a:gd name="T89" fmla="*/ 9 h 72"/>
                <a:gd name="T90" fmla="*/ 8 w 59"/>
                <a:gd name="T91" fmla="*/ 32 h 72"/>
                <a:gd name="T92" fmla="*/ 0 w 59"/>
                <a:gd name="T93" fmla="*/ 0 h 72"/>
                <a:gd name="T94" fmla="*/ 59 w 59"/>
                <a:gd name="T9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59" h="72">
                  <a:moveTo>
                    <a:pt x="0" y="72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49" y="4"/>
                  </a:lnTo>
                  <a:lnTo>
                    <a:pt x="53" y="9"/>
                  </a:lnTo>
                  <a:lnTo>
                    <a:pt x="55" y="13"/>
                  </a:lnTo>
                  <a:lnTo>
                    <a:pt x="55" y="19"/>
                  </a:lnTo>
                  <a:lnTo>
                    <a:pt x="53" y="26"/>
                  </a:lnTo>
                  <a:lnTo>
                    <a:pt x="51" y="32"/>
                  </a:lnTo>
                  <a:lnTo>
                    <a:pt x="47" y="36"/>
                  </a:lnTo>
                  <a:lnTo>
                    <a:pt x="42" y="38"/>
                  </a:lnTo>
                  <a:lnTo>
                    <a:pt x="36" y="38"/>
                  </a:lnTo>
                  <a:lnTo>
                    <a:pt x="38" y="40"/>
                  </a:lnTo>
                  <a:lnTo>
                    <a:pt x="40" y="43"/>
                  </a:lnTo>
                  <a:lnTo>
                    <a:pt x="44" y="47"/>
                  </a:lnTo>
                  <a:lnTo>
                    <a:pt x="49" y="53"/>
                  </a:lnTo>
                  <a:lnTo>
                    <a:pt x="59" y="72"/>
                  </a:lnTo>
                  <a:lnTo>
                    <a:pt x="49" y="72"/>
                  </a:lnTo>
                  <a:lnTo>
                    <a:pt x="40" y="57"/>
                  </a:lnTo>
                  <a:lnTo>
                    <a:pt x="36" y="51"/>
                  </a:lnTo>
                  <a:lnTo>
                    <a:pt x="34" y="47"/>
                  </a:lnTo>
                  <a:lnTo>
                    <a:pt x="32" y="45"/>
                  </a:lnTo>
                  <a:lnTo>
                    <a:pt x="27" y="43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19" y="40"/>
                  </a:lnTo>
                  <a:lnTo>
                    <a:pt x="8" y="40"/>
                  </a:lnTo>
                  <a:lnTo>
                    <a:pt x="8" y="72"/>
                  </a:lnTo>
                  <a:lnTo>
                    <a:pt x="0" y="72"/>
                  </a:lnTo>
                  <a:close/>
                  <a:moveTo>
                    <a:pt x="8" y="32"/>
                  </a:moveTo>
                  <a:lnTo>
                    <a:pt x="27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7" y="19"/>
                  </a:lnTo>
                  <a:lnTo>
                    <a:pt x="44" y="15"/>
                  </a:lnTo>
                  <a:lnTo>
                    <a:pt x="42" y="11"/>
                  </a:lnTo>
                  <a:lnTo>
                    <a:pt x="38" y="9"/>
                  </a:lnTo>
                  <a:lnTo>
                    <a:pt x="30" y="9"/>
                  </a:lnTo>
                  <a:lnTo>
                    <a:pt x="8" y="9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98" name="AutoShape 62"/>
            <p:cNvSpPr>
              <a:spLocks noChangeArrowheads="1"/>
            </p:cNvSpPr>
            <p:nvPr/>
          </p:nvSpPr>
          <p:spPr bwMode="auto">
            <a:xfrm>
              <a:off x="1468" y="2742"/>
              <a:ext cx="25" cy="97"/>
            </a:xfrm>
            <a:custGeom>
              <a:avLst/>
              <a:gdLst>
                <a:gd name="T0" fmla="*/ 19 w 25"/>
                <a:gd name="T1" fmla="*/ 93 h 93"/>
                <a:gd name="T2" fmla="*/ 10 w 25"/>
                <a:gd name="T3" fmla="*/ 83 h 93"/>
                <a:gd name="T4" fmla="*/ 4 w 25"/>
                <a:gd name="T5" fmla="*/ 72 h 93"/>
                <a:gd name="T6" fmla="*/ 2 w 25"/>
                <a:gd name="T7" fmla="*/ 60 h 93"/>
                <a:gd name="T8" fmla="*/ 0 w 25"/>
                <a:gd name="T9" fmla="*/ 47 h 93"/>
                <a:gd name="T10" fmla="*/ 0 w 25"/>
                <a:gd name="T11" fmla="*/ 34 h 93"/>
                <a:gd name="T12" fmla="*/ 4 w 25"/>
                <a:gd name="T13" fmla="*/ 24 h 93"/>
                <a:gd name="T14" fmla="*/ 10 w 25"/>
                <a:gd name="T15" fmla="*/ 11 h 93"/>
                <a:gd name="T16" fmla="*/ 19 w 25"/>
                <a:gd name="T17" fmla="*/ 0 h 93"/>
                <a:gd name="T18" fmla="*/ 25 w 25"/>
                <a:gd name="T19" fmla="*/ 0 h 93"/>
                <a:gd name="T20" fmla="*/ 21 w 25"/>
                <a:gd name="T21" fmla="*/ 7 h 93"/>
                <a:gd name="T22" fmla="*/ 19 w 25"/>
                <a:gd name="T23" fmla="*/ 11 h 93"/>
                <a:gd name="T24" fmla="*/ 17 w 25"/>
                <a:gd name="T25" fmla="*/ 13 h 93"/>
                <a:gd name="T26" fmla="*/ 13 w 25"/>
                <a:gd name="T27" fmla="*/ 21 h 93"/>
                <a:gd name="T28" fmla="*/ 13 w 25"/>
                <a:gd name="T29" fmla="*/ 28 h 93"/>
                <a:gd name="T30" fmla="*/ 10 w 25"/>
                <a:gd name="T31" fmla="*/ 36 h 93"/>
                <a:gd name="T32" fmla="*/ 10 w 25"/>
                <a:gd name="T33" fmla="*/ 47 h 93"/>
                <a:gd name="T34" fmla="*/ 13 w 25"/>
                <a:gd name="T35" fmla="*/ 70 h 93"/>
                <a:gd name="T36" fmla="*/ 25 w 25"/>
                <a:gd name="T37" fmla="*/ 93 h 93"/>
                <a:gd name="T38" fmla="*/ 19 w 25"/>
                <a:gd name="T39" fmla="*/ 93 h 93"/>
                <a:gd name="T40" fmla="*/ 0 w 25"/>
                <a:gd name="T41" fmla="*/ 0 h 93"/>
                <a:gd name="T42" fmla="*/ 25 w 25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25" h="93">
                  <a:moveTo>
                    <a:pt x="19" y="93"/>
                  </a:moveTo>
                  <a:lnTo>
                    <a:pt x="10" y="83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0" y="47"/>
                  </a:lnTo>
                  <a:lnTo>
                    <a:pt x="0" y="34"/>
                  </a:lnTo>
                  <a:lnTo>
                    <a:pt x="4" y="24"/>
                  </a:lnTo>
                  <a:lnTo>
                    <a:pt x="10" y="1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3" y="21"/>
                  </a:lnTo>
                  <a:lnTo>
                    <a:pt x="13" y="28"/>
                  </a:lnTo>
                  <a:lnTo>
                    <a:pt x="10" y="36"/>
                  </a:lnTo>
                  <a:lnTo>
                    <a:pt x="10" y="47"/>
                  </a:lnTo>
                  <a:lnTo>
                    <a:pt x="13" y="70"/>
                  </a:lnTo>
                  <a:lnTo>
                    <a:pt x="25" y="93"/>
                  </a:lnTo>
                  <a:lnTo>
                    <a:pt x="19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399" name="AutoShape 63"/>
            <p:cNvSpPr>
              <a:spLocks noChangeArrowheads="1"/>
            </p:cNvSpPr>
            <p:nvPr/>
          </p:nvSpPr>
          <p:spPr bwMode="auto">
            <a:xfrm>
              <a:off x="1502" y="2762"/>
              <a:ext cx="43" cy="57"/>
            </a:xfrm>
            <a:custGeom>
              <a:avLst/>
              <a:gdLst>
                <a:gd name="T0" fmla="*/ 8 w 42"/>
                <a:gd name="T1" fmla="*/ 36 h 55"/>
                <a:gd name="T2" fmla="*/ 12 w 42"/>
                <a:gd name="T3" fmla="*/ 45 h 55"/>
                <a:gd name="T4" fmla="*/ 21 w 42"/>
                <a:gd name="T5" fmla="*/ 47 h 55"/>
                <a:gd name="T6" fmla="*/ 29 w 42"/>
                <a:gd name="T7" fmla="*/ 45 h 55"/>
                <a:gd name="T8" fmla="*/ 34 w 42"/>
                <a:gd name="T9" fmla="*/ 38 h 55"/>
                <a:gd name="T10" fmla="*/ 29 w 42"/>
                <a:gd name="T11" fmla="*/ 34 h 55"/>
                <a:gd name="T12" fmla="*/ 21 w 42"/>
                <a:gd name="T13" fmla="*/ 32 h 55"/>
                <a:gd name="T14" fmla="*/ 8 w 42"/>
                <a:gd name="T15" fmla="*/ 28 h 55"/>
                <a:gd name="T16" fmla="*/ 2 w 42"/>
                <a:gd name="T17" fmla="*/ 21 h 55"/>
                <a:gd name="T18" fmla="*/ 0 w 42"/>
                <a:gd name="T19" fmla="*/ 15 h 55"/>
                <a:gd name="T20" fmla="*/ 2 w 42"/>
                <a:gd name="T21" fmla="*/ 9 h 55"/>
                <a:gd name="T22" fmla="*/ 6 w 42"/>
                <a:gd name="T23" fmla="*/ 2 h 55"/>
                <a:gd name="T24" fmla="*/ 10 w 42"/>
                <a:gd name="T25" fmla="*/ 0 h 55"/>
                <a:gd name="T26" fmla="*/ 19 w 42"/>
                <a:gd name="T27" fmla="*/ 0 h 55"/>
                <a:gd name="T28" fmla="*/ 29 w 42"/>
                <a:gd name="T29" fmla="*/ 2 h 55"/>
                <a:gd name="T30" fmla="*/ 36 w 42"/>
                <a:gd name="T31" fmla="*/ 7 h 55"/>
                <a:gd name="T32" fmla="*/ 40 w 42"/>
                <a:gd name="T33" fmla="*/ 15 h 55"/>
                <a:gd name="T34" fmla="*/ 29 w 42"/>
                <a:gd name="T35" fmla="*/ 13 h 55"/>
                <a:gd name="T36" fmla="*/ 23 w 42"/>
                <a:gd name="T37" fmla="*/ 9 h 55"/>
                <a:gd name="T38" fmla="*/ 14 w 42"/>
                <a:gd name="T39" fmla="*/ 9 h 55"/>
                <a:gd name="T40" fmla="*/ 10 w 42"/>
                <a:gd name="T41" fmla="*/ 11 h 55"/>
                <a:gd name="T42" fmla="*/ 10 w 42"/>
                <a:gd name="T43" fmla="*/ 15 h 55"/>
                <a:gd name="T44" fmla="*/ 12 w 42"/>
                <a:gd name="T45" fmla="*/ 17 h 55"/>
                <a:gd name="T46" fmla="*/ 14 w 42"/>
                <a:gd name="T47" fmla="*/ 19 h 55"/>
                <a:gd name="T48" fmla="*/ 27 w 42"/>
                <a:gd name="T49" fmla="*/ 24 h 55"/>
                <a:gd name="T50" fmla="*/ 36 w 42"/>
                <a:gd name="T51" fmla="*/ 28 h 55"/>
                <a:gd name="T52" fmla="*/ 42 w 42"/>
                <a:gd name="T53" fmla="*/ 34 h 55"/>
                <a:gd name="T54" fmla="*/ 42 w 42"/>
                <a:gd name="T55" fmla="*/ 43 h 55"/>
                <a:gd name="T56" fmla="*/ 36 w 42"/>
                <a:gd name="T57" fmla="*/ 49 h 55"/>
                <a:gd name="T58" fmla="*/ 27 w 42"/>
                <a:gd name="T59" fmla="*/ 53 h 55"/>
                <a:gd name="T60" fmla="*/ 14 w 42"/>
                <a:gd name="T61" fmla="*/ 53 h 55"/>
                <a:gd name="T62" fmla="*/ 6 w 42"/>
                <a:gd name="T63" fmla="*/ 51 h 55"/>
                <a:gd name="T64" fmla="*/ 0 w 42"/>
                <a:gd name="T65" fmla="*/ 38 h 55"/>
                <a:gd name="T66" fmla="*/ 0 w 42"/>
                <a:gd name="T67" fmla="*/ 0 h 55"/>
                <a:gd name="T68" fmla="*/ 42 w 42"/>
                <a:gd name="T6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42" h="55">
                  <a:moveTo>
                    <a:pt x="0" y="38"/>
                  </a:moveTo>
                  <a:lnTo>
                    <a:pt x="8" y="36"/>
                  </a:lnTo>
                  <a:lnTo>
                    <a:pt x="10" y="41"/>
                  </a:lnTo>
                  <a:lnTo>
                    <a:pt x="12" y="45"/>
                  </a:lnTo>
                  <a:lnTo>
                    <a:pt x="17" y="45"/>
                  </a:lnTo>
                  <a:lnTo>
                    <a:pt x="21" y="47"/>
                  </a:lnTo>
                  <a:lnTo>
                    <a:pt x="25" y="45"/>
                  </a:lnTo>
                  <a:lnTo>
                    <a:pt x="29" y="45"/>
                  </a:lnTo>
                  <a:lnTo>
                    <a:pt x="31" y="41"/>
                  </a:lnTo>
                  <a:lnTo>
                    <a:pt x="34" y="38"/>
                  </a:lnTo>
                  <a:lnTo>
                    <a:pt x="31" y="36"/>
                  </a:lnTo>
                  <a:lnTo>
                    <a:pt x="29" y="34"/>
                  </a:lnTo>
                  <a:lnTo>
                    <a:pt x="25" y="34"/>
                  </a:lnTo>
                  <a:lnTo>
                    <a:pt x="21" y="32"/>
                  </a:lnTo>
                  <a:lnTo>
                    <a:pt x="12" y="30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23" y="9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21" y="21"/>
                  </a:lnTo>
                  <a:lnTo>
                    <a:pt x="27" y="24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3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1" y="53"/>
                  </a:lnTo>
                  <a:lnTo>
                    <a:pt x="27" y="53"/>
                  </a:lnTo>
                  <a:lnTo>
                    <a:pt x="21" y="55"/>
                  </a:lnTo>
                  <a:lnTo>
                    <a:pt x="14" y="53"/>
                  </a:lnTo>
                  <a:lnTo>
                    <a:pt x="10" y="53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00" name="AutoShape 64"/>
            <p:cNvSpPr>
              <a:spLocks noChangeArrowheads="1"/>
            </p:cNvSpPr>
            <p:nvPr/>
          </p:nvSpPr>
          <p:spPr bwMode="auto">
            <a:xfrm>
              <a:off x="1555" y="2742"/>
              <a:ext cx="24" cy="97"/>
            </a:xfrm>
            <a:custGeom>
              <a:avLst/>
              <a:gdLst>
                <a:gd name="T0" fmla="*/ 7 w 24"/>
                <a:gd name="T1" fmla="*/ 93 h 93"/>
                <a:gd name="T2" fmla="*/ 0 w 24"/>
                <a:gd name="T3" fmla="*/ 93 h 93"/>
                <a:gd name="T4" fmla="*/ 11 w 24"/>
                <a:gd name="T5" fmla="*/ 70 h 93"/>
                <a:gd name="T6" fmla="*/ 15 w 24"/>
                <a:gd name="T7" fmla="*/ 47 h 93"/>
                <a:gd name="T8" fmla="*/ 13 w 24"/>
                <a:gd name="T9" fmla="*/ 36 h 93"/>
                <a:gd name="T10" fmla="*/ 11 w 24"/>
                <a:gd name="T11" fmla="*/ 28 h 93"/>
                <a:gd name="T12" fmla="*/ 11 w 24"/>
                <a:gd name="T13" fmla="*/ 21 h 93"/>
                <a:gd name="T14" fmla="*/ 7 w 24"/>
                <a:gd name="T15" fmla="*/ 15 h 93"/>
                <a:gd name="T16" fmla="*/ 5 w 24"/>
                <a:gd name="T17" fmla="*/ 11 h 93"/>
                <a:gd name="T18" fmla="*/ 3 w 24"/>
                <a:gd name="T19" fmla="*/ 7 h 93"/>
                <a:gd name="T20" fmla="*/ 0 w 24"/>
                <a:gd name="T21" fmla="*/ 0 h 93"/>
                <a:gd name="T22" fmla="*/ 7 w 24"/>
                <a:gd name="T23" fmla="*/ 0 h 93"/>
                <a:gd name="T24" fmla="*/ 13 w 24"/>
                <a:gd name="T25" fmla="*/ 11 h 93"/>
                <a:gd name="T26" fmla="*/ 20 w 24"/>
                <a:gd name="T27" fmla="*/ 24 h 93"/>
                <a:gd name="T28" fmla="*/ 24 w 24"/>
                <a:gd name="T29" fmla="*/ 34 h 93"/>
                <a:gd name="T30" fmla="*/ 24 w 24"/>
                <a:gd name="T31" fmla="*/ 47 h 93"/>
                <a:gd name="T32" fmla="*/ 22 w 24"/>
                <a:gd name="T33" fmla="*/ 60 h 93"/>
                <a:gd name="T34" fmla="*/ 20 w 24"/>
                <a:gd name="T35" fmla="*/ 72 h 93"/>
                <a:gd name="T36" fmla="*/ 13 w 24"/>
                <a:gd name="T37" fmla="*/ 83 h 93"/>
                <a:gd name="T38" fmla="*/ 7 w 24"/>
                <a:gd name="T39" fmla="*/ 93 h 93"/>
                <a:gd name="T40" fmla="*/ 0 w 24"/>
                <a:gd name="T41" fmla="*/ 0 h 93"/>
                <a:gd name="T42" fmla="*/ 24 w 24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24" h="93">
                  <a:moveTo>
                    <a:pt x="7" y="93"/>
                  </a:moveTo>
                  <a:lnTo>
                    <a:pt x="0" y="93"/>
                  </a:lnTo>
                  <a:lnTo>
                    <a:pt x="11" y="70"/>
                  </a:lnTo>
                  <a:lnTo>
                    <a:pt x="15" y="47"/>
                  </a:lnTo>
                  <a:lnTo>
                    <a:pt x="13" y="36"/>
                  </a:lnTo>
                  <a:lnTo>
                    <a:pt x="11" y="28"/>
                  </a:lnTo>
                  <a:lnTo>
                    <a:pt x="11" y="21"/>
                  </a:lnTo>
                  <a:lnTo>
                    <a:pt x="7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11"/>
                  </a:lnTo>
                  <a:lnTo>
                    <a:pt x="20" y="24"/>
                  </a:lnTo>
                  <a:lnTo>
                    <a:pt x="24" y="34"/>
                  </a:lnTo>
                  <a:lnTo>
                    <a:pt x="24" y="47"/>
                  </a:lnTo>
                  <a:lnTo>
                    <a:pt x="22" y="60"/>
                  </a:lnTo>
                  <a:lnTo>
                    <a:pt x="20" y="72"/>
                  </a:lnTo>
                  <a:lnTo>
                    <a:pt x="13" y="83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01" name="Line 65"/>
            <p:cNvSpPr>
              <a:spLocks noChangeShapeType="1"/>
            </p:cNvSpPr>
            <p:nvPr/>
          </p:nvSpPr>
          <p:spPr bwMode="auto">
            <a:xfrm>
              <a:off x="1367" y="2016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02" name="Line 66"/>
            <p:cNvSpPr>
              <a:spLocks noChangeShapeType="1"/>
            </p:cNvSpPr>
            <p:nvPr/>
          </p:nvSpPr>
          <p:spPr bwMode="auto">
            <a:xfrm>
              <a:off x="1367" y="2069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03" name="Line 67"/>
            <p:cNvSpPr>
              <a:spLocks noChangeShapeType="1"/>
            </p:cNvSpPr>
            <p:nvPr/>
          </p:nvSpPr>
          <p:spPr bwMode="auto">
            <a:xfrm>
              <a:off x="1367" y="2123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04" name="Line 68"/>
            <p:cNvSpPr>
              <a:spLocks noChangeShapeType="1"/>
            </p:cNvSpPr>
            <p:nvPr/>
          </p:nvSpPr>
          <p:spPr bwMode="auto">
            <a:xfrm>
              <a:off x="1367" y="2177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05" name="Line 69"/>
            <p:cNvSpPr>
              <a:spLocks noChangeShapeType="1"/>
            </p:cNvSpPr>
            <p:nvPr/>
          </p:nvSpPr>
          <p:spPr bwMode="auto">
            <a:xfrm>
              <a:off x="1367" y="2231"/>
              <a:ext cx="0" cy="2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06" name="Line 70"/>
            <p:cNvSpPr>
              <a:spLocks noChangeShapeType="1"/>
            </p:cNvSpPr>
            <p:nvPr/>
          </p:nvSpPr>
          <p:spPr bwMode="auto">
            <a:xfrm>
              <a:off x="1367" y="2284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07" name="Line 71"/>
            <p:cNvSpPr>
              <a:spLocks noChangeShapeType="1"/>
            </p:cNvSpPr>
            <p:nvPr/>
          </p:nvSpPr>
          <p:spPr bwMode="auto">
            <a:xfrm>
              <a:off x="1367" y="2338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08" name="Line 72"/>
            <p:cNvSpPr>
              <a:spLocks noChangeShapeType="1"/>
            </p:cNvSpPr>
            <p:nvPr/>
          </p:nvSpPr>
          <p:spPr bwMode="auto">
            <a:xfrm>
              <a:off x="1367" y="2392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09" name="Line 73"/>
            <p:cNvSpPr>
              <a:spLocks noChangeShapeType="1"/>
            </p:cNvSpPr>
            <p:nvPr/>
          </p:nvSpPr>
          <p:spPr bwMode="auto">
            <a:xfrm>
              <a:off x="1367" y="2445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10" name="Line 74"/>
            <p:cNvSpPr>
              <a:spLocks noChangeShapeType="1"/>
            </p:cNvSpPr>
            <p:nvPr/>
          </p:nvSpPr>
          <p:spPr bwMode="auto">
            <a:xfrm>
              <a:off x="1367" y="2498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11" name="Line 75"/>
            <p:cNvSpPr>
              <a:spLocks noChangeShapeType="1"/>
            </p:cNvSpPr>
            <p:nvPr/>
          </p:nvSpPr>
          <p:spPr bwMode="auto">
            <a:xfrm>
              <a:off x="1367" y="2552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12" name="Line 76"/>
            <p:cNvSpPr>
              <a:spLocks noChangeShapeType="1"/>
            </p:cNvSpPr>
            <p:nvPr/>
          </p:nvSpPr>
          <p:spPr bwMode="auto">
            <a:xfrm>
              <a:off x="1367" y="2606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13" name="Line 77"/>
            <p:cNvSpPr>
              <a:spLocks noChangeShapeType="1"/>
            </p:cNvSpPr>
            <p:nvPr/>
          </p:nvSpPr>
          <p:spPr bwMode="auto">
            <a:xfrm>
              <a:off x="1367" y="2660"/>
              <a:ext cx="0" cy="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14" name="AutoShape 78"/>
            <p:cNvSpPr>
              <a:spLocks noChangeArrowheads="1"/>
            </p:cNvSpPr>
            <p:nvPr/>
          </p:nvSpPr>
          <p:spPr bwMode="auto">
            <a:xfrm>
              <a:off x="829" y="2253"/>
              <a:ext cx="43" cy="57"/>
            </a:xfrm>
            <a:custGeom>
              <a:avLst/>
              <a:gdLst>
                <a:gd name="T0" fmla="*/ 8 w 42"/>
                <a:gd name="T1" fmla="*/ 36 h 55"/>
                <a:gd name="T2" fmla="*/ 12 w 42"/>
                <a:gd name="T3" fmla="*/ 45 h 55"/>
                <a:gd name="T4" fmla="*/ 21 w 42"/>
                <a:gd name="T5" fmla="*/ 47 h 55"/>
                <a:gd name="T6" fmla="*/ 31 w 42"/>
                <a:gd name="T7" fmla="*/ 45 h 55"/>
                <a:gd name="T8" fmla="*/ 34 w 42"/>
                <a:gd name="T9" fmla="*/ 38 h 55"/>
                <a:gd name="T10" fmla="*/ 29 w 42"/>
                <a:gd name="T11" fmla="*/ 34 h 55"/>
                <a:gd name="T12" fmla="*/ 21 w 42"/>
                <a:gd name="T13" fmla="*/ 32 h 55"/>
                <a:gd name="T14" fmla="*/ 8 w 42"/>
                <a:gd name="T15" fmla="*/ 28 h 55"/>
                <a:gd name="T16" fmla="*/ 2 w 42"/>
                <a:gd name="T17" fmla="*/ 21 h 55"/>
                <a:gd name="T18" fmla="*/ 0 w 42"/>
                <a:gd name="T19" fmla="*/ 15 h 55"/>
                <a:gd name="T20" fmla="*/ 2 w 42"/>
                <a:gd name="T21" fmla="*/ 9 h 55"/>
                <a:gd name="T22" fmla="*/ 6 w 42"/>
                <a:gd name="T23" fmla="*/ 2 h 55"/>
                <a:gd name="T24" fmla="*/ 12 w 42"/>
                <a:gd name="T25" fmla="*/ 0 h 55"/>
                <a:gd name="T26" fmla="*/ 19 w 42"/>
                <a:gd name="T27" fmla="*/ 0 h 55"/>
                <a:gd name="T28" fmla="*/ 29 w 42"/>
                <a:gd name="T29" fmla="*/ 2 h 55"/>
                <a:gd name="T30" fmla="*/ 36 w 42"/>
                <a:gd name="T31" fmla="*/ 6 h 55"/>
                <a:gd name="T32" fmla="*/ 40 w 42"/>
                <a:gd name="T33" fmla="*/ 15 h 55"/>
                <a:gd name="T34" fmla="*/ 29 w 42"/>
                <a:gd name="T35" fmla="*/ 13 h 55"/>
                <a:gd name="T36" fmla="*/ 25 w 42"/>
                <a:gd name="T37" fmla="*/ 9 h 55"/>
                <a:gd name="T38" fmla="*/ 14 w 42"/>
                <a:gd name="T39" fmla="*/ 9 h 55"/>
                <a:gd name="T40" fmla="*/ 10 w 42"/>
                <a:gd name="T41" fmla="*/ 11 h 55"/>
                <a:gd name="T42" fmla="*/ 10 w 42"/>
                <a:gd name="T43" fmla="*/ 15 h 55"/>
                <a:gd name="T44" fmla="*/ 12 w 42"/>
                <a:gd name="T45" fmla="*/ 17 h 55"/>
                <a:gd name="T46" fmla="*/ 17 w 42"/>
                <a:gd name="T47" fmla="*/ 19 h 55"/>
                <a:gd name="T48" fmla="*/ 27 w 42"/>
                <a:gd name="T49" fmla="*/ 23 h 55"/>
                <a:gd name="T50" fmla="*/ 38 w 42"/>
                <a:gd name="T51" fmla="*/ 28 h 55"/>
                <a:gd name="T52" fmla="*/ 42 w 42"/>
                <a:gd name="T53" fmla="*/ 34 h 55"/>
                <a:gd name="T54" fmla="*/ 42 w 42"/>
                <a:gd name="T55" fmla="*/ 43 h 55"/>
                <a:gd name="T56" fmla="*/ 38 w 42"/>
                <a:gd name="T57" fmla="*/ 49 h 55"/>
                <a:gd name="T58" fmla="*/ 27 w 42"/>
                <a:gd name="T59" fmla="*/ 53 h 55"/>
                <a:gd name="T60" fmla="*/ 17 w 42"/>
                <a:gd name="T61" fmla="*/ 53 h 55"/>
                <a:gd name="T62" fmla="*/ 6 w 42"/>
                <a:gd name="T63" fmla="*/ 51 h 55"/>
                <a:gd name="T64" fmla="*/ 0 w 42"/>
                <a:gd name="T65" fmla="*/ 38 h 55"/>
                <a:gd name="T66" fmla="*/ 0 w 42"/>
                <a:gd name="T67" fmla="*/ 0 h 55"/>
                <a:gd name="T68" fmla="*/ 42 w 42"/>
                <a:gd name="T6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42" h="55">
                  <a:moveTo>
                    <a:pt x="0" y="38"/>
                  </a:moveTo>
                  <a:lnTo>
                    <a:pt x="8" y="36"/>
                  </a:lnTo>
                  <a:lnTo>
                    <a:pt x="10" y="40"/>
                  </a:lnTo>
                  <a:lnTo>
                    <a:pt x="12" y="45"/>
                  </a:lnTo>
                  <a:lnTo>
                    <a:pt x="17" y="45"/>
                  </a:lnTo>
                  <a:lnTo>
                    <a:pt x="21" y="47"/>
                  </a:lnTo>
                  <a:lnTo>
                    <a:pt x="27" y="45"/>
                  </a:lnTo>
                  <a:lnTo>
                    <a:pt x="31" y="45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1" y="32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1" y="21"/>
                  </a:lnTo>
                  <a:lnTo>
                    <a:pt x="27" y="23"/>
                  </a:lnTo>
                  <a:lnTo>
                    <a:pt x="34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3"/>
                  </a:lnTo>
                  <a:lnTo>
                    <a:pt x="40" y="47"/>
                  </a:lnTo>
                  <a:lnTo>
                    <a:pt x="38" y="49"/>
                  </a:lnTo>
                  <a:lnTo>
                    <a:pt x="34" y="53"/>
                  </a:lnTo>
                  <a:lnTo>
                    <a:pt x="27" y="53"/>
                  </a:lnTo>
                  <a:lnTo>
                    <a:pt x="21" y="55"/>
                  </a:lnTo>
                  <a:lnTo>
                    <a:pt x="17" y="53"/>
                  </a:lnTo>
                  <a:lnTo>
                    <a:pt x="10" y="53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15" name="AutoShape 79"/>
            <p:cNvSpPr>
              <a:spLocks noChangeArrowheads="1"/>
            </p:cNvSpPr>
            <p:nvPr/>
          </p:nvSpPr>
          <p:spPr bwMode="auto">
            <a:xfrm>
              <a:off x="887" y="2232"/>
              <a:ext cx="41" cy="75"/>
            </a:xfrm>
            <a:custGeom>
              <a:avLst/>
              <a:gdLst>
                <a:gd name="T0" fmla="*/ 0 w 40"/>
                <a:gd name="T1" fmla="*/ 72 h 72"/>
                <a:gd name="T2" fmla="*/ 0 w 40"/>
                <a:gd name="T3" fmla="*/ 0 h 72"/>
                <a:gd name="T4" fmla="*/ 8 w 40"/>
                <a:gd name="T5" fmla="*/ 0 h 72"/>
                <a:gd name="T6" fmla="*/ 8 w 40"/>
                <a:gd name="T7" fmla="*/ 25 h 72"/>
                <a:gd name="T8" fmla="*/ 12 w 40"/>
                <a:gd name="T9" fmla="*/ 21 h 72"/>
                <a:gd name="T10" fmla="*/ 19 w 40"/>
                <a:gd name="T11" fmla="*/ 19 h 72"/>
                <a:gd name="T12" fmla="*/ 23 w 40"/>
                <a:gd name="T13" fmla="*/ 19 h 72"/>
                <a:gd name="T14" fmla="*/ 29 w 40"/>
                <a:gd name="T15" fmla="*/ 19 h 72"/>
                <a:gd name="T16" fmla="*/ 34 w 40"/>
                <a:gd name="T17" fmla="*/ 21 h 72"/>
                <a:gd name="T18" fmla="*/ 36 w 40"/>
                <a:gd name="T19" fmla="*/ 23 h 72"/>
                <a:gd name="T20" fmla="*/ 40 w 40"/>
                <a:gd name="T21" fmla="*/ 28 h 72"/>
                <a:gd name="T22" fmla="*/ 40 w 40"/>
                <a:gd name="T23" fmla="*/ 32 h 72"/>
                <a:gd name="T24" fmla="*/ 40 w 40"/>
                <a:gd name="T25" fmla="*/ 38 h 72"/>
                <a:gd name="T26" fmla="*/ 40 w 40"/>
                <a:gd name="T27" fmla="*/ 72 h 72"/>
                <a:gd name="T28" fmla="*/ 32 w 40"/>
                <a:gd name="T29" fmla="*/ 72 h 72"/>
                <a:gd name="T30" fmla="*/ 32 w 40"/>
                <a:gd name="T31" fmla="*/ 40 h 72"/>
                <a:gd name="T32" fmla="*/ 32 w 40"/>
                <a:gd name="T33" fmla="*/ 34 h 72"/>
                <a:gd name="T34" fmla="*/ 29 w 40"/>
                <a:gd name="T35" fmla="*/ 30 h 72"/>
                <a:gd name="T36" fmla="*/ 25 w 40"/>
                <a:gd name="T37" fmla="*/ 28 h 72"/>
                <a:gd name="T38" fmla="*/ 21 w 40"/>
                <a:gd name="T39" fmla="*/ 28 h 72"/>
                <a:gd name="T40" fmla="*/ 19 w 40"/>
                <a:gd name="T41" fmla="*/ 28 h 72"/>
                <a:gd name="T42" fmla="*/ 15 w 40"/>
                <a:gd name="T43" fmla="*/ 30 h 72"/>
                <a:gd name="T44" fmla="*/ 12 w 40"/>
                <a:gd name="T45" fmla="*/ 32 h 72"/>
                <a:gd name="T46" fmla="*/ 10 w 40"/>
                <a:gd name="T47" fmla="*/ 34 h 72"/>
                <a:gd name="T48" fmla="*/ 10 w 40"/>
                <a:gd name="T49" fmla="*/ 38 h 72"/>
                <a:gd name="T50" fmla="*/ 8 w 40"/>
                <a:gd name="T51" fmla="*/ 45 h 72"/>
                <a:gd name="T52" fmla="*/ 8 w 40"/>
                <a:gd name="T53" fmla="*/ 72 h 72"/>
                <a:gd name="T54" fmla="*/ 0 w 40"/>
                <a:gd name="T55" fmla="*/ 72 h 72"/>
                <a:gd name="T56" fmla="*/ 0 w 40"/>
                <a:gd name="T57" fmla="*/ 0 h 72"/>
                <a:gd name="T58" fmla="*/ 40 w 40"/>
                <a:gd name="T5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T56" t="T57" r="T58" b="T59"/>
              <a:pathLst>
                <a:path w="40" h="72">
                  <a:moveTo>
                    <a:pt x="0" y="7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25"/>
                  </a:lnTo>
                  <a:lnTo>
                    <a:pt x="12" y="21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9" y="19"/>
                  </a:lnTo>
                  <a:lnTo>
                    <a:pt x="34" y="21"/>
                  </a:lnTo>
                  <a:lnTo>
                    <a:pt x="36" y="23"/>
                  </a:lnTo>
                  <a:lnTo>
                    <a:pt x="40" y="28"/>
                  </a:lnTo>
                  <a:lnTo>
                    <a:pt x="40" y="32"/>
                  </a:lnTo>
                  <a:lnTo>
                    <a:pt x="40" y="38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29" y="30"/>
                  </a:lnTo>
                  <a:lnTo>
                    <a:pt x="25" y="28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5" y="30"/>
                  </a:lnTo>
                  <a:lnTo>
                    <a:pt x="12" y="32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8" y="45"/>
                  </a:lnTo>
                  <a:lnTo>
                    <a:pt x="8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16" name="AutoShape 80"/>
            <p:cNvSpPr>
              <a:spLocks noChangeArrowheads="1"/>
            </p:cNvSpPr>
            <p:nvPr/>
          </p:nvSpPr>
          <p:spPr bwMode="auto">
            <a:xfrm>
              <a:off x="943" y="2253"/>
              <a:ext cx="48" cy="57"/>
            </a:xfrm>
            <a:custGeom>
              <a:avLst/>
              <a:gdLst>
                <a:gd name="T0" fmla="*/ 29 w 46"/>
                <a:gd name="T1" fmla="*/ 51 h 55"/>
                <a:gd name="T2" fmla="*/ 21 w 46"/>
                <a:gd name="T3" fmla="*/ 55 h 55"/>
                <a:gd name="T4" fmla="*/ 8 w 46"/>
                <a:gd name="T5" fmla="*/ 53 h 55"/>
                <a:gd name="T6" fmla="*/ 0 w 46"/>
                <a:gd name="T7" fmla="*/ 45 h 55"/>
                <a:gd name="T8" fmla="*/ 0 w 46"/>
                <a:gd name="T9" fmla="*/ 36 h 55"/>
                <a:gd name="T10" fmla="*/ 4 w 46"/>
                <a:gd name="T11" fmla="*/ 30 h 55"/>
                <a:gd name="T12" fmla="*/ 8 w 46"/>
                <a:gd name="T13" fmla="*/ 26 h 55"/>
                <a:gd name="T14" fmla="*/ 15 w 46"/>
                <a:gd name="T15" fmla="*/ 23 h 55"/>
                <a:gd name="T16" fmla="*/ 27 w 46"/>
                <a:gd name="T17" fmla="*/ 21 h 55"/>
                <a:gd name="T18" fmla="*/ 34 w 46"/>
                <a:gd name="T19" fmla="*/ 19 h 55"/>
                <a:gd name="T20" fmla="*/ 34 w 46"/>
                <a:gd name="T21" fmla="*/ 13 h 55"/>
                <a:gd name="T22" fmla="*/ 27 w 46"/>
                <a:gd name="T23" fmla="*/ 9 h 55"/>
                <a:gd name="T24" fmla="*/ 17 w 46"/>
                <a:gd name="T25" fmla="*/ 9 h 55"/>
                <a:gd name="T26" fmla="*/ 12 w 46"/>
                <a:gd name="T27" fmla="*/ 13 h 55"/>
                <a:gd name="T28" fmla="*/ 0 w 46"/>
                <a:gd name="T29" fmla="*/ 15 h 55"/>
                <a:gd name="T30" fmla="*/ 4 w 46"/>
                <a:gd name="T31" fmla="*/ 6 h 55"/>
                <a:gd name="T32" fmla="*/ 12 w 46"/>
                <a:gd name="T33" fmla="*/ 2 h 55"/>
                <a:gd name="T34" fmla="*/ 23 w 46"/>
                <a:gd name="T35" fmla="*/ 0 h 55"/>
                <a:gd name="T36" fmla="*/ 36 w 46"/>
                <a:gd name="T37" fmla="*/ 0 h 55"/>
                <a:gd name="T38" fmla="*/ 40 w 46"/>
                <a:gd name="T39" fmla="*/ 4 h 55"/>
                <a:gd name="T40" fmla="*/ 44 w 46"/>
                <a:gd name="T41" fmla="*/ 11 h 55"/>
                <a:gd name="T42" fmla="*/ 44 w 46"/>
                <a:gd name="T43" fmla="*/ 19 h 55"/>
                <a:gd name="T44" fmla="*/ 44 w 46"/>
                <a:gd name="T45" fmla="*/ 38 h 55"/>
                <a:gd name="T46" fmla="*/ 44 w 46"/>
                <a:gd name="T47" fmla="*/ 47 h 55"/>
                <a:gd name="T48" fmla="*/ 46 w 46"/>
                <a:gd name="T49" fmla="*/ 53 h 55"/>
                <a:gd name="T50" fmla="*/ 36 w 46"/>
                <a:gd name="T51" fmla="*/ 51 h 55"/>
                <a:gd name="T52" fmla="*/ 34 w 46"/>
                <a:gd name="T53" fmla="*/ 28 h 55"/>
                <a:gd name="T54" fmla="*/ 21 w 46"/>
                <a:gd name="T55" fmla="*/ 32 h 55"/>
                <a:gd name="T56" fmla="*/ 12 w 46"/>
                <a:gd name="T57" fmla="*/ 32 h 55"/>
                <a:gd name="T58" fmla="*/ 10 w 46"/>
                <a:gd name="T59" fmla="*/ 36 h 55"/>
                <a:gd name="T60" fmla="*/ 8 w 46"/>
                <a:gd name="T61" fmla="*/ 38 h 55"/>
                <a:gd name="T62" fmla="*/ 12 w 46"/>
                <a:gd name="T63" fmla="*/ 45 h 55"/>
                <a:gd name="T64" fmla="*/ 19 w 46"/>
                <a:gd name="T65" fmla="*/ 47 h 55"/>
                <a:gd name="T66" fmla="*/ 27 w 46"/>
                <a:gd name="T67" fmla="*/ 45 h 55"/>
                <a:gd name="T68" fmla="*/ 32 w 46"/>
                <a:gd name="T69" fmla="*/ 38 h 55"/>
                <a:gd name="T70" fmla="*/ 34 w 46"/>
                <a:gd name="T71" fmla="*/ 32 h 55"/>
                <a:gd name="T72" fmla="*/ 0 w 46"/>
                <a:gd name="T73" fmla="*/ 0 h 55"/>
                <a:gd name="T74" fmla="*/ 46 w 46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46" h="55">
                  <a:moveTo>
                    <a:pt x="34" y="47"/>
                  </a:moveTo>
                  <a:lnTo>
                    <a:pt x="29" y="51"/>
                  </a:lnTo>
                  <a:lnTo>
                    <a:pt x="25" y="53"/>
                  </a:lnTo>
                  <a:lnTo>
                    <a:pt x="21" y="55"/>
                  </a:lnTo>
                  <a:lnTo>
                    <a:pt x="17" y="55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10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7" y="21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2" y="11"/>
                  </a:lnTo>
                  <a:lnTo>
                    <a:pt x="27" y="9"/>
                  </a:lnTo>
                  <a:lnTo>
                    <a:pt x="23" y="9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2" y="13"/>
                  </a:lnTo>
                  <a:lnTo>
                    <a:pt x="10" y="17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9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44" y="30"/>
                  </a:lnTo>
                  <a:lnTo>
                    <a:pt x="44" y="38"/>
                  </a:lnTo>
                  <a:lnTo>
                    <a:pt x="44" y="43"/>
                  </a:lnTo>
                  <a:lnTo>
                    <a:pt x="44" y="47"/>
                  </a:lnTo>
                  <a:lnTo>
                    <a:pt x="46" y="51"/>
                  </a:lnTo>
                  <a:lnTo>
                    <a:pt x="46" y="53"/>
                  </a:lnTo>
                  <a:lnTo>
                    <a:pt x="38" y="53"/>
                  </a:lnTo>
                  <a:lnTo>
                    <a:pt x="36" y="51"/>
                  </a:lnTo>
                  <a:lnTo>
                    <a:pt x="34" y="47"/>
                  </a:lnTo>
                  <a:close/>
                  <a:moveTo>
                    <a:pt x="34" y="28"/>
                  </a:moveTo>
                  <a:lnTo>
                    <a:pt x="27" y="30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3" y="45"/>
                  </a:lnTo>
                  <a:lnTo>
                    <a:pt x="27" y="45"/>
                  </a:lnTo>
                  <a:lnTo>
                    <a:pt x="29" y="43"/>
                  </a:lnTo>
                  <a:lnTo>
                    <a:pt x="32" y="38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17" name="AutoShape 81"/>
            <p:cNvSpPr>
              <a:spLocks noChangeArrowheads="1"/>
            </p:cNvSpPr>
            <p:nvPr/>
          </p:nvSpPr>
          <p:spPr bwMode="auto">
            <a:xfrm>
              <a:off x="1001" y="2232"/>
              <a:ext cx="45" cy="77"/>
            </a:xfrm>
            <a:custGeom>
              <a:avLst/>
              <a:gdLst>
                <a:gd name="T0" fmla="*/ 36 w 44"/>
                <a:gd name="T1" fmla="*/ 72 h 74"/>
                <a:gd name="T2" fmla="*/ 36 w 44"/>
                <a:gd name="T3" fmla="*/ 64 h 74"/>
                <a:gd name="T4" fmla="*/ 32 w 44"/>
                <a:gd name="T5" fmla="*/ 70 h 74"/>
                <a:gd name="T6" fmla="*/ 27 w 44"/>
                <a:gd name="T7" fmla="*/ 72 h 74"/>
                <a:gd name="T8" fmla="*/ 21 w 44"/>
                <a:gd name="T9" fmla="*/ 74 h 74"/>
                <a:gd name="T10" fmla="*/ 15 w 44"/>
                <a:gd name="T11" fmla="*/ 72 h 74"/>
                <a:gd name="T12" fmla="*/ 10 w 44"/>
                <a:gd name="T13" fmla="*/ 70 h 74"/>
                <a:gd name="T14" fmla="*/ 6 w 44"/>
                <a:gd name="T15" fmla="*/ 66 h 74"/>
                <a:gd name="T16" fmla="*/ 2 w 44"/>
                <a:gd name="T17" fmla="*/ 59 h 74"/>
                <a:gd name="T18" fmla="*/ 0 w 44"/>
                <a:gd name="T19" fmla="*/ 53 h 74"/>
                <a:gd name="T20" fmla="*/ 0 w 44"/>
                <a:gd name="T21" fmla="*/ 47 h 74"/>
                <a:gd name="T22" fmla="*/ 0 w 44"/>
                <a:gd name="T23" fmla="*/ 38 h 74"/>
                <a:gd name="T24" fmla="*/ 2 w 44"/>
                <a:gd name="T25" fmla="*/ 32 h 74"/>
                <a:gd name="T26" fmla="*/ 6 w 44"/>
                <a:gd name="T27" fmla="*/ 25 h 74"/>
                <a:gd name="T28" fmla="*/ 10 w 44"/>
                <a:gd name="T29" fmla="*/ 21 h 74"/>
                <a:gd name="T30" fmla="*/ 15 w 44"/>
                <a:gd name="T31" fmla="*/ 19 h 74"/>
                <a:gd name="T32" fmla="*/ 21 w 44"/>
                <a:gd name="T33" fmla="*/ 19 h 74"/>
                <a:gd name="T34" fmla="*/ 25 w 44"/>
                <a:gd name="T35" fmla="*/ 19 h 74"/>
                <a:gd name="T36" fmla="*/ 30 w 44"/>
                <a:gd name="T37" fmla="*/ 21 h 74"/>
                <a:gd name="T38" fmla="*/ 34 w 44"/>
                <a:gd name="T39" fmla="*/ 23 h 74"/>
                <a:gd name="T40" fmla="*/ 36 w 44"/>
                <a:gd name="T41" fmla="*/ 28 h 74"/>
                <a:gd name="T42" fmla="*/ 36 w 44"/>
                <a:gd name="T43" fmla="*/ 0 h 74"/>
                <a:gd name="T44" fmla="*/ 44 w 44"/>
                <a:gd name="T45" fmla="*/ 0 h 74"/>
                <a:gd name="T46" fmla="*/ 44 w 44"/>
                <a:gd name="T47" fmla="*/ 72 h 74"/>
                <a:gd name="T48" fmla="*/ 36 w 44"/>
                <a:gd name="T49" fmla="*/ 72 h 74"/>
                <a:gd name="T50" fmla="*/ 8 w 44"/>
                <a:gd name="T51" fmla="*/ 47 h 74"/>
                <a:gd name="T52" fmla="*/ 10 w 44"/>
                <a:gd name="T53" fmla="*/ 51 h 74"/>
                <a:gd name="T54" fmla="*/ 10 w 44"/>
                <a:gd name="T55" fmla="*/ 57 h 74"/>
                <a:gd name="T56" fmla="*/ 13 w 44"/>
                <a:gd name="T57" fmla="*/ 59 h 74"/>
                <a:gd name="T58" fmla="*/ 17 w 44"/>
                <a:gd name="T59" fmla="*/ 64 h 74"/>
                <a:gd name="T60" fmla="*/ 23 w 44"/>
                <a:gd name="T61" fmla="*/ 66 h 74"/>
                <a:gd name="T62" fmla="*/ 27 w 44"/>
                <a:gd name="T63" fmla="*/ 64 h 74"/>
                <a:gd name="T64" fmla="*/ 32 w 44"/>
                <a:gd name="T65" fmla="*/ 62 h 74"/>
                <a:gd name="T66" fmla="*/ 34 w 44"/>
                <a:gd name="T67" fmla="*/ 57 h 74"/>
                <a:gd name="T68" fmla="*/ 36 w 44"/>
                <a:gd name="T69" fmla="*/ 53 h 74"/>
                <a:gd name="T70" fmla="*/ 36 w 44"/>
                <a:gd name="T71" fmla="*/ 47 h 74"/>
                <a:gd name="T72" fmla="*/ 36 w 44"/>
                <a:gd name="T73" fmla="*/ 40 h 74"/>
                <a:gd name="T74" fmla="*/ 34 w 44"/>
                <a:gd name="T75" fmla="*/ 36 h 74"/>
                <a:gd name="T76" fmla="*/ 32 w 44"/>
                <a:gd name="T77" fmla="*/ 32 h 74"/>
                <a:gd name="T78" fmla="*/ 27 w 44"/>
                <a:gd name="T79" fmla="*/ 28 h 74"/>
                <a:gd name="T80" fmla="*/ 23 w 44"/>
                <a:gd name="T81" fmla="*/ 28 h 74"/>
                <a:gd name="T82" fmla="*/ 17 w 44"/>
                <a:gd name="T83" fmla="*/ 28 h 74"/>
                <a:gd name="T84" fmla="*/ 13 w 44"/>
                <a:gd name="T85" fmla="*/ 32 h 74"/>
                <a:gd name="T86" fmla="*/ 10 w 44"/>
                <a:gd name="T87" fmla="*/ 36 h 74"/>
                <a:gd name="T88" fmla="*/ 10 w 44"/>
                <a:gd name="T89" fmla="*/ 40 h 74"/>
                <a:gd name="T90" fmla="*/ 8 w 44"/>
                <a:gd name="T91" fmla="*/ 47 h 74"/>
                <a:gd name="T92" fmla="*/ 0 w 44"/>
                <a:gd name="T93" fmla="*/ 0 h 74"/>
                <a:gd name="T94" fmla="*/ 44 w 44"/>
                <a:gd name="T9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44" h="74">
                  <a:moveTo>
                    <a:pt x="36" y="72"/>
                  </a:moveTo>
                  <a:lnTo>
                    <a:pt x="36" y="64"/>
                  </a:lnTo>
                  <a:lnTo>
                    <a:pt x="32" y="70"/>
                  </a:lnTo>
                  <a:lnTo>
                    <a:pt x="27" y="72"/>
                  </a:lnTo>
                  <a:lnTo>
                    <a:pt x="21" y="74"/>
                  </a:lnTo>
                  <a:lnTo>
                    <a:pt x="15" y="72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5"/>
                  </a:lnTo>
                  <a:lnTo>
                    <a:pt x="10" y="21"/>
                  </a:lnTo>
                  <a:lnTo>
                    <a:pt x="15" y="19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30" y="21"/>
                  </a:lnTo>
                  <a:lnTo>
                    <a:pt x="34" y="23"/>
                  </a:lnTo>
                  <a:lnTo>
                    <a:pt x="36" y="28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72"/>
                  </a:lnTo>
                  <a:lnTo>
                    <a:pt x="36" y="72"/>
                  </a:lnTo>
                  <a:close/>
                  <a:moveTo>
                    <a:pt x="8" y="47"/>
                  </a:moveTo>
                  <a:lnTo>
                    <a:pt x="10" y="51"/>
                  </a:lnTo>
                  <a:lnTo>
                    <a:pt x="10" y="57"/>
                  </a:lnTo>
                  <a:lnTo>
                    <a:pt x="13" y="59"/>
                  </a:lnTo>
                  <a:lnTo>
                    <a:pt x="17" y="64"/>
                  </a:lnTo>
                  <a:lnTo>
                    <a:pt x="23" y="66"/>
                  </a:lnTo>
                  <a:lnTo>
                    <a:pt x="27" y="64"/>
                  </a:lnTo>
                  <a:lnTo>
                    <a:pt x="32" y="62"/>
                  </a:lnTo>
                  <a:lnTo>
                    <a:pt x="34" y="57"/>
                  </a:lnTo>
                  <a:lnTo>
                    <a:pt x="36" y="53"/>
                  </a:lnTo>
                  <a:lnTo>
                    <a:pt x="36" y="47"/>
                  </a:lnTo>
                  <a:lnTo>
                    <a:pt x="36" y="40"/>
                  </a:lnTo>
                  <a:lnTo>
                    <a:pt x="34" y="36"/>
                  </a:lnTo>
                  <a:lnTo>
                    <a:pt x="32" y="32"/>
                  </a:lnTo>
                  <a:lnTo>
                    <a:pt x="27" y="28"/>
                  </a:lnTo>
                  <a:lnTo>
                    <a:pt x="23" y="28"/>
                  </a:lnTo>
                  <a:lnTo>
                    <a:pt x="17" y="28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18" name="AutoShape 82"/>
            <p:cNvSpPr>
              <a:spLocks noChangeArrowheads="1"/>
            </p:cNvSpPr>
            <p:nvPr/>
          </p:nvSpPr>
          <p:spPr bwMode="auto">
            <a:xfrm>
              <a:off x="1061" y="2253"/>
              <a:ext cx="48" cy="57"/>
            </a:xfrm>
            <a:custGeom>
              <a:avLst/>
              <a:gdLst>
                <a:gd name="T0" fmla="*/ 0 w 47"/>
                <a:gd name="T1" fmla="*/ 28 h 55"/>
                <a:gd name="T2" fmla="*/ 0 w 47"/>
                <a:gd name="T3" fmla="*/ 17 h 55"/>
                <a:gd name="T4" fmla="*/ 4 w 47"/>
                <a:gd name="T5" fmla="*/ 11 h 55"/>
                <a:gd name="T6" fmla="*/ 9 w 47"/>
                <a:gd name="T7" fmla="*/ 4 h 55"/>
                <a:gd name="T8" fmla="*/ 13 w 47"/>
                <a:gd name="T9" fmla="*/ 2 h 55"/>
                <a:gd name="T10" fmla="*/ 17 w 47"/>
                <a:gd name="T11" fmla="*/ 0 h 55"/>
                <a:gd name="T12" fmla="*/ 23 w 47"/>
                <a:gd name="T13" fmla="*/ 0 h 55"/>
                <a:gd name="T14" fmla="*/ 30 w 47"/>
                <a:gd name="T15" fmla="*/ 0 h 55"/>
                <a:gd name="T16" fmla="*/ 36 w 47"/>
                <a:gd name="T17" fmla="*/ 2 h 55"/>
                <a:gd name="T18" fmla="*/ 40 w 47"/>
                <a:gd name="T19" fmla="*/ 6 h 55"/>
                <a:gd name="T20" fmla="*/ 45 w 47"/>
                <a:gd name="T21" fmla="*/ 13 h 55"/>
                <a:gd name="T22" fmla="*/ 47 w 47"/>
                <a:gd name="T23" fmla="*/ 19 h 55"/>
                <a:gd name="T24" fmla="*/ 47 w 47"/>
                <a:gd name="T25" fmla="*/ 26 h 55"/>
                <a:gd name="T26" fmla="*/ 47 w 47"/>
                <a:gd name="T27" fmla="*/ 36 h 55"/>
                <a:gd name="T28" fmla="*/ 45 w 47"/>
                <a:gd name="T29" fmla="*/ 43 h 55"/>
                <a:gd name="T30" fmla="*/ 40 w 47"/>
                <a:gd name="T31" fmla="*/ 47 h 55"/>
                <a:gd name="T32" fmla="*/ 36 w 47"/>
                <a:gd name="T33" fmla="*/ 51 h 55"/>
                <a:gd name="T34" fmla="*/ 30 w 47"/>
                <a:gd name="T35" fmla="*/ 53 h 55"/>
                <a:gd name="T36" fmla="*/ 23 w 47"/>
                <a:gd name="T37" fmla="*/ 55 h 55"/>
                <a:gd name="T38" fmla="*/ 17 w 47"/>
                <a:gd name="T39" fmla="*/ 53 h 55"/>
                <a:gd name="T40" fmla="*/ 11 w 47"/>
                <a:gd name="T41" fmla="*/ 51 h 55"/>
                <a:gd name="T42" fmla="*/ 6 w 47"/>
                <a:gd name="T43" fmla="*/ 47 h 55"/>
                <a:gd name="T44" fmla="*/ 2 w 47"/>
                <a:gd name="T45" fmla="*/ 43 h 55"/>
                <a:gd name="T46" fmla="*/ 0 w 47"/>
                <a:gd name="T47" fmla="*/ 36 h 55"/>
                <a:gd name="T48" fmla="*/ 0 w 47"/>
                <a:gd name="T49" fmla="*/ 28 h 55"/>
                <a:gd name="T50" fmla="*/ 9 w 47"/>
                <a:gd name="T51" fmla="*/ 28 h 55"/>
                <a:gd name="T52" fmla="*/ 11 w 47"/>
                <a:gd name="T53" fmla="*/ 32 h 55"/>
                <a:gd name="T54" fmla="*/ 11 w 47"/>
                <a:gd name="T55" fmla="*/ 38 h 55"/>
                <a:gd name="T56" fmla="*/ 13 w 47"/>
                <a:gd name="T57" fmla="*/ 40 h 55"/>
                <a:gd name="T58" fmla="*/ 17 w 47"/>
                <a:gd name="T59" fmla="*/ 45 h 55"/>
                <a:gd name="T60" fmla="*/ 23 w 47"/>
                <a:gd name="T61" fmla="*/ 47 h 55"/>
                <a:gd name="T62" fmla="*/ 30 w 47"/>
                <a:gd name="T63" fmla="*/ 45 h 55"/>
                <a:gd name="T64" fmla="*/ 34 w 47"/>
                <a:gd name="T65" fmla="*/ 40 h 55"/>
                <a:gd name="T66" fmla="*/ 36 w 47"/>
                <a:gd name="T67" fmla="*/ 38 h 55"/>
                <a:gd name="T68" fmla="*/ 38 w 47"/>
                <a:gd name="T69" fmla="*/ 32 h 55"/>
                <a:gd name="T70" fmla="*/ 38 w 47"/>
                <a:gd name="T71" fmla="*/ 28 h 55"/>
                <a:gd name="T72" fmla="*/ 38 w 47"/>
                <a:gd name="T73" fmla="*/ 21 h 55"/>
                <a:gd name="T74" fmla="*/ 36 w 47"/>
                <a:gd name="T75" fmla="*/ 17 h 55"/>
                <a:gd name="T76" fmla="*/ 34 w 47"/>
                <a:gd name="T77" fmla="*/ 13 h 55"/>
                <a:gd name="T78" fmla="*/ 30 w 47"/>
                <a:gd name="T79" fmla="*/ 9 h 55"/>
                <a:gd name="T80" fmla="*/ 23 w 47"/>
                <a:gd name="T81" fmla="*/ 9 h 55"/>
                <a:gd name="T82" fmla="*/ 17 w 47"/>
                <a:gd name="T83" fmla="*/ 9 h 55"/>
                <a:gd name="T84" fmla="*/ 13 w 47"/>
                <a:gd name="T85" fmla="*/ 13 h 55"/>
                <a:gd name="T86" fmla="*/ 11 w 47"/>
                <a:gd name="T87" fmla="*/ 17 h 55"/>
                <a:gd name="T88" fmla="*/ 11 w 47"/>
                <a:gd name="T89" fmla="*/ 21 h 55"/>
                <a:gd name="T90" fmla="*/ 9 w 47"/>
                <a:gd name="T91" fmla="*/ 28 h 55"/>
                <a:gd name="T92" fmla="*/ 0 w 47"/>
                <a:gd name="T93" fmla="*/ 0 h 55"/>
                <a:gd name="T94" fmla="*/ 47 w 47"/>
                <a:gd name="T9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47" h="55">
                  <a:moveTo>
                    <a:pt x="0" y="28"/>
                  </a:moveTo>
                  <a:lnTo>
                    <a:pt x="0" y="17"/>
                  </a:lnTo>
                  <a:lnTo>
                    <a:pt x="4" y="11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5" y="13"/>
                  </a:lnTo>
                  <a:lnTo>
                    <a:pt x="47" y="19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45" y="43"/>
                  </a:lnTo>
                  <a:lnTo>
                    <a:pt x="40" y="47"/>
                  </a:lnTo>
                  <a:lnTo>
                    <a:pt x="36" y="51"/>
                  </a:lnTo>
                  <a:lnTo>
                    <a:pt x="30" y="53"/>
                  </a:lnTo>
                  <a:lnTo>
                    <a:pt x="23" y="55"/>
                  </a:lnTo>
                  <a:lnTo>
                    <a:pt x="17" y="53"/>
                  </a:lnTo>
                  <a:lnTo>
                    <a:pt x="11" y="51"/>
                  </a:lnTo>
                  <a:lnTo>
                    <a:pt x="6" y="47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0" y="28"/>
                  </a:lnTo>
                  <a:close/>
                  <a:moveTo>
                    <a:pt x="9" y="28"/>
                  </a:moveTo>
                  <a:lnTo>
                    <a:pt x="11" y="32"/>
                  </a:lnTo>
                  <a:lnTo>
                    <a:pt x="11" y="38"/>
                  </a:lnTo>
                  <a:lnTo>
                    <a:pt x="13" y="40"/>
                  </a:lnTo>
                  <a:lnTo>
                    <a:pt x="17" y="45"/>
                  </a:lnTo>
                  <a:lnTo>
                    <a:pt x="23" y="47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6" y="38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38" y="21"/>
                  </a:lnTo>
                  <a:lnTo>
                    <a:pt x="36" y="17"/>
                  </a:lnTo>
                  <a:lnTo>
                    <a:pt x="34" y="13"/>
                  </a:lnTo>
                  <a:lnTo>
                    <a:pt x="30" y="9"/>
                  </a:lnTo>
                  <a:lnTo>
                    <a:pt x="23" y="9"/>
                  </a:lnTo>
                  <a:lnTo>
                    <a:pt x="17" y="9"/>
                  </a:lnTo>
                  <a:lnTo>
                    <a:pt x="13" y="13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19" name="AutoShape 83"/>
            <p:cNvSpPr>
              <a:spLocks noChangeArrowheads="1"/>
            </p:cNvSpPr>
            <p:nvPr/>
          </p:nvSpPr>
          <p:spPr bwMode="auto">
            <a:xfrm>
              <a:off x="1115" y="2253"/>
              <a:ext cx="75" cy="55"/>
            </a:xfrm>
            <a:custGeom>
              <a:avLst/>
              <a:gdLst>
                <a:gd name="T0" fmla="*/ 15 w 72"/>
                <a:gd name="T1" fmla="*/ 53 h 53"/>
                <a:gd name="T2" fmla="*/ 0 w 72"/>
                <a:gd name="T3" fmla="*/ 0 h 53"/>
                <a:gd name="T4" fmla="*/ 11 w 72"/>
                <a:gd name="T5" fmla="*/ 0 h 53"/>
                <a:gd name="T6" fmla="*/ 19 w 72"/>
                <a:gd name="T7" fmla="*/ 32 h 53"/>
                <a:gd name="T8" fmla="*/ 21 w 72"/>
                <a:gd name="T9" fmla="*/ 43 h 53"/>
                <a:gd name="T10" fmla="*/ 21 w 72"/>
                <a:gd name="T11" fmla="*/ 40 h 53"/>
                <a:gd name="T12" fmla="*/ 23 w 72"/>
                <a:gd name="T13" fmla="*/ 38 h 53"/>
                <a:gd name="T14" fmla="*/ 23 w 72"/>
                <a:gd name="T15" fmla="*/ 32 h 53"/>
                <a:gd name="T16" fmla="*/ 32 w 72"/>
                <a:gd name="T17" fmla="*/ 0 h 53"/>
                <a:gd name="T18" fmla="*/ 40 w 72"/>
                <a:gd name="T19" fmla="*/ 0 h 53"/>
                <a:gd name="T20" fmla="*/ 49 w 72"/>
                <a:gd name="T21" fmla="*/ 32 h 53"/>
                <a:gd name="T22" fmla="*/ 51 w 72"/>
                <a:gd name="T23" fmla="*/ 40 h 53"/>
                <a:gd name="T24" fmla="*/ 53 w 72"/>
                <a:gd name="T25" fmla="*/ 30 h 53"/>
                <a:gd name="T26" fmla="*/ 61 w 72"/>
                <a:gd name="T27" fmla="*/ 0 h 53"/>
                <a:gd name="T28" fmla="*/ 72 w 72"/>
                <a:gd name="T29" fmla="*/ 0 h 53"/>
                <a:gd name="T30" fmla="*/ 57 w 72"/>
                <a:gd name="T31" fmla="*/ 53 h 53"/>
                <a:gd name="T32" fmla="*/ 47 w 72"/>
                <a:gd name="T33" fmla="*/ 53 h 53"/>
                <a:gd name="T34" fmla="*/ 38 w 72"/>
                <a:gd name="T35" fmla="*/ 21 h 53"/>
                <a:gd name="T36" fmla="*/ 36 w 72"/>
                <a:gd name="T37" fmla="*/ 13 h 53"/>
                <a:gd name="T38" fmla="*/ 27 w 72"/>
                <a:gd name="T39" fmla="*/ 53 h 53"/>
                <a:gd name="T40" fmla="*/ 15 w 72"/>
                <a:gd name="T41" fmla="*/ 53 h 53"/>
                <a:gd name="T42" fmla="*/ 0 w 72"/>
                <a:gd name="T43" fmla="*/ 0 h 53"/>
                <a:gd name="T44" fmla="*/ 72 w 72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72" h="53">
                  <a:moveTo>
                    <a:pt x="15" y="53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9" y="32"/>
                  </a:lnTo>
                  <a:lnTo>
                    <a:pt x="21" y="43"/>
                  </a:lnTo>
                  <a:lnTo>
                    <a:pt x="21" y="40"/>
                  </a:lnTo>
                  <a:lnTo>
                    <a:pt x="23" y="38"/>
                  </a:lnTo>
                  <a:lnTo>
                    <a:pt x="23" y="3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32"/>
                  </a:lnTo>
                  <a:lnTo>
                    <a:pt x="51" y="40"/>
                  </a:lnTo>
                  <a:lnTo>
                    <a:pt x="53" y="30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57" y="53"/>
                  </a:lnTo>
                  <a:lnTo>
                    <a:pt x="47" y="53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7" y="53"/>
                  </a:lnTo>
                  <a:lnTo>
                    <a:pt x="1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20" name="AutoShape 84"/>
            <p:cNvSpPr>
              <a:spLocks noChangeArrowheads="1"/>
            </p:cNvSpPr>
            <p:nvPr/>
          </p:nvSpPr>
          <p:spPr bwMode="auto">
            <a:xfrm>
              <a:off x="829" y="2368"/>
              <a:ext cx="43" cy="57"/>
            </a:xfrm>
            <a:custGeom>
              <a:avLst/>
              <a:gdLst>
                <a:gd name="T0" fmla="*/ 8 w 42"/>
                <a:gd name="T1" fmla="*/ 36 h 55"/>
                <a:gd name="T2" fmla="*/ 12 w 42"/>
                <a:gd name="T3" fmla="*/ 45 h 55"/>
                <a:gd name="T4" fmla="*/ 21 w 42"/>
                <a:gd name="T5" fmla="*/ 47 h 55"/>
                <a:gd name="T6" fmla="*/ 31 w 42"/>
                <a:gd name="T7" fmla="*/ 45 h 55"/>
                <a:gd name="T8" fmla="*/ 34 w 42"/>
                <a:gd name="T9" fmla="*/ 38 h 55"/>
                <a:gd name="T10" fmla="*/ 29 w 42"/>
                <a:gd name="T11" fmla="*/ 34 h 55"/>
                <a:gd name="T12" fmla="*/ 21 w 42"/>
                <a:gd name="T13" fmla="*/ 32 h 55"/>
                <a:gd name="T14" fmla="*/ 8 w 42"/>
                <a:gd name="T15" fmla="*/ 28 h 55"/>
                <a:gd name="T16" fmla="*/ 2 w 42"/>
                <a:gd name="T17" fmla="*/ 22 h 55"/>
                <a:gd name="T18" fmla="*/ 0 w 42"/>
                <a:gd name="T19" fmla="*/ 15 h 55"/>
                <a:gd name="T20" fmla="*/ 2 w 42"/>
                <a:gd name="T21" fmla="*/ 9 h 55"/>
                <a:gd name="T22" fmla="*/ 6 w 42"/>
                <a:gd name="T23" fmla="*/ 2 h 55"/>
                <a:gd name="T24" fmla="*/ 12 w 42"/>
                <a:gd name="T25" fmla="*/ 0 h 55"/>
                <a:gd name="T26" fmla="*/ 19 w 42"/>
                <a:gd name="T27" fmla="*/ 0 h 55"/>
                <a:gd name="T28" fmla="*/ 29 w 42"/>
                <a:gd name="T29" fmla="*/ 2 h 55"/>
                <a:gd name="T30" fmla="*/ 36 w 42"/>
                <a:gd name="T31" fmla="*/ 7 h 55"/>
                <a:gd name="T32" fmla="*/ 40 w 42"/>
                <a:gd name="T33" fmla="*/ 15 h 55"/>
                <a:gd name="T34" fmla="*/ 29 w 42"/>
                <a:gd name="T35" fmla="*/ 13 h 55"/>
                <a:gd name="T36" fmla="*/ 25 w 42"/>
                <a:gd name="T37" fmla="*/ 9 h 55"/>
                <a:gd name="T38" fmla="*/ 14 w 42"/>
                <a:gd name="T39" fmla="*/ 9 h 55"/>
                <a:gd name="T40" fmla="*/ 10 w 42"/>
                <a:gd name="T41" fmla="*/ 11 h 55"/>
                <a:gd name="T42" fmla="*/ 10 w 42"/>
                <a:gd name="T43" fmla="*/ 15 h 55"/>
                <a:gd name="T44" fmla="*/ 12 w 42"/>
                <a:gd name="T45" fmla="*/ 17 h 55"/>
                <a:gd name="T46" fmla="*/ 17 w 42"/>
                <a:gd name="T47" fmla="*/ 19 h 55"/>
                <a:gd name="T48" fmla="*/ 27 w 42"/>
                <a:gd name="T49" fmla="*/ 24 h 55"/>
                <a:gd name="T50" fmla="*/ 38 w 42"/>
                <a:gd name="T51" fmla="*/ 28 h 55"/>
                <a:gd name="T52" fmla="*/ 42 w 42"/>
                <a:gd name="T53" fmla="*/ 34 h 55"/>
                <a:gd name="T54" fmla="*/ 42 w 42"/>
                <a:gd name="T55" fmla="*/ 43 h 55"/>
                <a:gd name="T56" fmla="*/ 38 w 42"/>
                <a:gd name="T57" fmla="*/ 49 h 55"/>
                <a:gd name="T58" fmla="*/ 27 w 42"/>
                <a:gd name="T59" fmla="*/ 53 h 55"/>
                <a:gd name="T60" fmla="*/ 17 w 42"/>
                <a:gd name="T61" fmla="*/ 53 h 55"/>
                <a:gd name="T62" fmla="*/ 6 w 42"/>
                <a:gd name="T63" fmla="*/ 51 h 55"/>
                <a:gd name="T64" fmla="*/ 0 w 42"/>
                <a:gd name="T65" fmla="*/ 38 h 55"/>
                <a:gd name="T66" fmla="*/ 0 w 42"/>
                <a:gd name="T67" fmla="*/ 0 h 55"/>
                <a:gd name="T68" fmla="*/ 42 w 42"/>
                <a:gd name="T6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42" h="55">
                  <a:moveTo>
                    <a:pt x="0" y="38"/>
                  </a:moveTo>
                  <a:lnTo>
                    <a:pt x="8" y="36"/>
                  </a:lnTo>
                  <a:lnTo>
                    <a:pt x="10" y="41"/>
                  </a:lnTo>
                  <a:lnTo>
                    <a:pt x="12" y="45"/>
                  </a:lnTo>
                  <a:lnTo>
                    <a:pt x="17" y="45"/>
                  </a:lnTo>
                  <a:lnTo>
                    <a:pt x="21" y="47"/>
                  </a:lnTo>
                  <a:lnTo>
                    <a:pt x="27" y="45"/>
                  </a:lnTo>
                  <a:lnTo>
                    <a:pt x="31" y="45"/>
                  </a:lnTo>
                  <a:lnTo>
                    <a:pt x="34" y="41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1" y="32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1" y="22"/>
                  </a:lnTo>
                  <a:lnTo>
                    <a:pt x="27" y="24"/>
                  </a:lnTo>
                  <a:lnTo>
                    <a:pt x="34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3"/>
                  </a:lnTo>
                  <a:lnTo>
                    <a:pt x="40" y="47"/>
                  </a:lnTo>
                  <a:lnTo>
                    <a:pt x="38" y="49"/>
                  </a:lnTo>
                  <a:lnTo>
                    <a:pt x="34" y="53"/>
                  </a:lnTo>
                  <a:lnTo>
                    <a:pt x="27" y="53"/>
                  </a:lnTo>
                  <a:lnTo>
                    <a:pt x="21" y="55"/>
                  </a:lnTo>
                  <a:lnTo>
                    <a:pt x="17" y="53"/>
                  </a:lnTo>
                  <a:lnTo>
                    <a:pt x="10" y="53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21" name="AutoShape 85"/>
            <p:cNvSpPr>
              <a:spLocks noChangeArrowheads="1"/>
            </p:cNvSpPr>
            <p:nvPr/>
          </p:nvSpPr>
          <p:spPr bwMode="auto">
            <a:xfrm>
              <a:off x="883" y="2368"/>
              <a:ext cx="48" cy="57"/>
            </a:xfrm>
            <a:custGeom>
              <a:avLst/>
              <a:gdLst>
                <a:gd name="T0" fmla="*/ 36 w 46"/>
                <a:gd name="T1" fmla="*/ 34 h 55"/>
                <a:gd name="T2" fmla="*/ 46 w 46"/>
                <a:gd name="T3" fmla="*/ 36 h 55"/>
                <a:gd name="T4" fmla="*/ 44 w 46"/>
                <a:gd name="T5" fmla="*/ 43 h 55"/>
                <a:gd name="T6" fmla="*/ 38 w 46"/>
                <a:gd name="T7" fmla="*/ 49 h 55"/>
                <a:gd name="T8" fmla="*/ 31 w 46"/>
                <a:gd name="T9" fmla="*/ 53 h 55"/>
                <a:gd name="T10" fmla="*/ 25 w 46"/>
                <a:gd name="T11" fmla="*/ 55 h 55"/>
                <a:gd name="T12" fmla="*/ 16 w 46"/>
                <a:gd name="T13" fmla="*/ 53 h 55"/>
                <a:gd name="T14" fmla="*/ 12 w 46"/>
                <a:gd name="T15" fmla="*/ 51 h 55"/>
                <a:gd name="T16" fmla="*/ 6 w 46"/>
                <a:gd name="T17" fmla="*/ 47 h 55"/>
                <a:gd name="T18" fmla="*/ 4 w 46"/>
                <a:gd name="T19" fmla="*/ 43 h 55"/>
                <a:gd name="T20" fmla="*/ 2 w 46"/>
                <a:gd name="T21" fmla="*/ 36 h 55"/>
                <a:gd name="T22" fmla="*/ 0 w 46"/>
                <a:gd name="T23" fmla="*/ 28 h 55"/>
                <a:gd name="T24" fmla="*/ 2 w 46"/>
                <a:gd name="T25" fmla="*/ 19 h 55"/>
                <a:gd name="T26" fmla="*/ 4 w 46"/>
                <a:gd name="T27" fmla="*/ 13 h 55"/>
                <a:gd name="T28" fmla="*/ 6 w 46"/>
                <a:gd name="T29" fmla="*/ 7 h 55"/>
                <a:gd name="T30" fmla="*/ 12 w 46"/>
                <a:gd name="T31" fmla="*/ 2 h 55"/>
                <a:gd name="T32" fmla="*/ 19 w 46"/>
                <a:gd name="T33" fmla="*/ 0 h 55"/>
                <a:gd name="T34" fmla="*/ 25 w 46"/>
                <a:gd name="T35" fmla="*/ 0 h 55"/>
                <a:gd name="T36" fmla="*/ 31 w 46"/>
                <a:gd name="T37" fmla="*/ 0 h 55"/>
                <a:gd name="T38" fmla="*/ 38 w 46"/>
                <a:gd name="T39" fmla="*/ 5 h 55"/>
                <a:gd name="T40" fmla="*/ 42 w 46"/>
                <a:gd name="T41" fmla="*/ 9 h 55"/>
                <a:gd name="T42" fmla="*/ 44 w 46"/>
                <a:gd name="T43" fmla="*/ 17 h 55"/>
                <a:gd name="T44" fmla="*/ 36 w 46"/>
                <a:gd name="T45" fmla="*/ 17 h 55"/>
                <a:gd name="T46" fmla="*/ 33 w 46"/>
                <a:gd name="T47" fmla="*/ 13 h 55"/>
                <a:gd name="T48" fmla="*/ 31 w 46"/>
                <a:gd name="T49" fmla="*/ 11 h 55"/>
                <a:gd name="T50" fmla="*/ 27 w 46"/>
                <a:gd name="T51" fmla="*/ 9 h 55"/>
                <a:gd name="T52" fmla="*/ 25 w 46"/>
                <a:gd name="T53" fmla="*/ 9 h 55"/>
                <a:gd name="T54" fmla="*/ 19 w 46"/>
                <a:gd name="T55" fmla="*/ 9 h 55"/>
                <a:gd name="T56" fmla="*/ 14 w 46"/>
                <a:gd name="T57" fmla="*/ 13 h 55"/>
                <a:gd name="T58" fmla="*/ 12 w 46"/>
                <a:gd name="T59" fmla="*/ 17 h 55"/>
                <a:gd name="T60" fmla="*/ 10 w 46"/>
                <a:gd name="T61" fmla="*/ 22 h 55"/>
                <a:gd name="T62" fmla="*/ 10 w 46"/>
                <a:gd name="T63" fmla="*/ 28 h 55"/>
                <a:gd name="T64" fmla="*/ 10 w 46"/>
                <a:gd name="T65" fmla="*/ 34 h 55"/>
                <a:gd name="T66" fmla="*/ 12 w 46"/>
                <a:gd name="T67" fmla="*/ 38 h 55"/>
                <a:gd name="T68" fmla="*/ 14 w 46"/>
                <a:gd name="T69" fmla="*/ 43 h 55"/>
                <a:gd name="T70" fmla="*/ 19 w 46"/>
                <a:gd name="T71" fmla="*/ 45 h 55"/>
                <a:gd name="T72" fmla="*/ 23 w 46"/>
                <a:gd name="T73" fmla="*/ 47 h 55"/>
                <a:gd name="T74" fmla="*/ 29 w 46"/>
                <a:gd name="T75" fmla="*/ 45 h 55"/>
                <a:gd name="T76" fmla="*/ 31 w 46"/>
                <a:gd name="T77" fmla="*/ 43 h 55"/>
                <a:gd name="T78" fmla="*/ 36 w 46"/>
                <a:gd name="T79" fmla="*/ 41 h 55"/>
                <a:gd name="T80" fmla="*/ 36 w 46"/>
                <a:gd name="T81" fmla="*/ 34 h 55"/>
                <a:gd name="T82" fmla="*/ 0 w 46"/>
                <a:gd name="T83" fmla="*/ 0 h 55"/>
                <a:gd name="T84" fmla="*/ 46 w 46"/>
                <a:gd name="T8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46" h="55">
                  <a:moveTo>
                    <a:pt x="36" y="34"/>
                  </a:moveTo>
                  <a:lnTo>
                    <a:pt x="46" y="36"/>
                  </a:lnTo>
                  <a:lnTo>
                    <a:pt x="44" y="43"/>
                  </a:lnTo>
                  <a:lnTo>
                    <a:pt x="38" y="49"/>
                  </a:lnTo>
                  <a:lnTo>
                    <a:pt x="31" y="53"/>
                  </a:lnTo>
                  <a:lnTo>
                    <a:pt x="25" y="55"/>
                  </a:lnTo>
                  <a:lnTo>
                    <a:pt x="16" y="53"/>
                  </a:lnTo>
                  <a:lnTo>
                    <a:pt x="12" y="51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6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5"/>
                  </a:lnTo>
                  <a:lnTo>
                    <a:pt x="42" y="9"/>
                  </a:lnTo>
                  <a:lnTo>
                    <a:pt x="44" y="17"/>
                  </a:lnTo>
                  <a:lnTo>
                    <a:pt x="36" y="17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19" y="9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14" y="43"/>
                  </a:lnTo>
                  <a:lnTo>
                    <a:pt x="19" y="45"/>
                  </a:lnTo>
                  <a:lnTo>
                    <a:pt x="23" y="47"/>
                  </a:lnTo>
                  <a:lnTo>
                    <a:pt x="29" y="45"/>
                  </a:lnTo>
                  <a:lnTo>
                    <a:pt x="31" y="43"/>
                  </a:lnTo>
                  <a:lnTo>
                    <a:pt x="36" y="41"/>
                  </a:lnTo>
                  <a:lnTo>
                    <a:pt x="3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22" name="AutoShape 86"/>
            <p:cNvSpPr>
              <a:spLocks noChangeArrowheads="1"/>
            </p:cNvSpPr>
            <p:nvPr/>
          </p:nvSpPr>
          <p:spPr bwMode="auto">
            <a:xfrm>
              <a:off x="935" y="2368"/>
              <a:ext cx="50" cy="57"/>
            </a:xfrm>
            <a:custGeom>
              <a:avLst/>
              <a:gdLst>
                <a:gd name="T0" fmla="*/ 32 w 49"/>
                <a:gd name="T1" fmla="*/ 51 h 55"/>
                <a:gd name="T2" fmla="*/ 24 w 49"/>
                <a:gd name="T3" fmla="*/ 55 h 55"/>
                <a:gd name="T4" fmla="*/ 11 w 49"/>
                <a:gd name="T5" fmla="*/ 53 h 55"/>
                <a:gd name="T6" fmla="*/ 2 w 49"/>
                <a:gd name="T7" fmla="*/ 45 h 55"/>
                <a:gd name="T8" fmla="*/ 2 w 49"/>
                <a:gd name="T9" fmla="*/ 36 h 55"/>
                <a:gd name="T10" fmla="*/ 5 w 49"/>
                <a:gd name="T11" fmla="*/ 30 h 55"/>
                <a:gd name="T12" fmla="*/ 11 w 49"/>
                <a:gd name="T13" fmla="*/ 26 h 55"/>
                <a:gd name="T14" fmla="*/ 15 w 49"/>
                <a:gd name="T15" fmla="*/ 24 h 55"/>
                <a:gd name="T16" fmla="*/ 30 w 49"/>
                <a:gd name="T17" fmla="*/ 22 h 55"/>
                <a:gd name="T18" fmla="*/ 34 w 49"/>
                <a:gd name="T19" fmla="*/ 19 h 55"/>
                <a:gd name="T20" fmla="*/ 34 w 49"/>
                <a:gd name="T21" fmla="*/ 13 h 55"/>
                <a:gd name="T22" fmla="*/ 30 w 49"/>
                <a:gd name="T23" fmla="*/ 9 h 55"/>
                <a:gd name="T24" fmla="*/ 19 w 49"/>
                <a:gd name="T25" fmla="*/ 9 h 55"/>
                <a:gd name="T26" fmla="*/ 13 w 49"/>
                <a:gd name="T27" fmla="*/ 13 h 55"/>
                <a:gd name="T28" fmla="*/ 2 w 49"/>
                <a:gd name="T29" fmla="*/ 15 h 55"/>
                <a:gd name="T30" fmla="*/ 7 w 49"/>
                <a:gd name="T31" fmla="*/ 7 h 55"/>
                <a:gd name="T32" fmla="*/ 13 w 49"/>
                <a:gd name="T33" fmla="*/ 2 h 55"/>
                <a:gd name="T34" fmla="*/ 26 w 49"/>
                <a:gd name="T35" fmla="*/ 0 h 55"/>
                <a:gd name="T36" fmla="*/ 36 w 49"/>
                <a:gd name="T37" fmla="*/ 0 h 55"/>
                <a:gd name="T38" fmla="*/ 43 w 49"/>
                <a:gd name="T39" fmla="*/ 5 h 55"/>
                <a:gd name="T40" fmla="*/ 45 w 49"/>
                <a:gd name="T41" fmla="*/ 11 h 55"/>
                <a:gd name="T42" fmla="*/ 45 w 49"/>
                <a:gd name="T43" fmla="*/ 19 h 55"/>
                <a:gd name="T44" fmla="*/ 45 w 49"/>
                <a:gd name="T45" fmla="*/ 38 h 55"/>
                <a:gd name="T46" fmla="*/ 47 w 49"/>
                <a:gd name="T47" fmla="*/ 47 h 55"/>
                <a:gd name="T48" fmla="*/ 49 w 49"/>
                <a:gd name="T49" fmla="*/ 53 h 55"/>
                <a:gd name="T50" fmla="*/ 36 w 49"/>
                <a:gd name="T51" fmla="*/ 51 h 55"/>
                <a:gd name="T52" fmla="*/ 34 w 49"/>
                <a:gd name="T53" fmla="*/ 28 h 55"/>
                <a:gd name="T54" fmla="*/ 22 w 49"/>
                <a:gd name="T55" fmla="*/ 32 h 55"/>
                <a:gd name="T56" fmla="*/ 15 w 49"/>
                <a:gd name="T57" fmla="*/ 32 h 55"/>
                <a:gd name="T58" fmla="*/ 11 w 49"/>
                <a:gd name="T59" fmla="*/ 36 h 55"/>
                <a:gd name="T60" fmla="*/ 11 w 49"/>
                <a:gd name="T61" fmla="*/ 38 h 55"/>
                <a:gd name="T62" fmla="*/ 13 w 49"/>
                <a:gd name="T63" fmla="*/ 45 h 55"/>
                <a:gd name="T64" fmla="*/ 19 w 49"/>
                <a:gd name="T65" fmla="*/ 47 h 55"/>
                <a:gd name="T66" fmla="*/ 28 w 49"/>
                <a:gd name="T67" fmla="*/ 45 h 55"/>
                <a:gd name="T68" fmla="*/ 34 w 49"/>
                <a:gd name="T69" fmla="*/ 38 h 55"/>
                <a:gd name="T70" fmla="*/ 34 w 49"/>
                <a:gd name="T71" fmla="*/ 32 h 55"/>
                <a:gd name="T72" fmla="*/ 0 w 49"/>
                <a:gd name="T73" fmla="*/ 0 h 55"/>
                <a:gd name="T74" fmla="*/ 49 w 49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49" h="55">
                  <a:moveTo>
                    <a:pt x="36" y="47"/>
                  </a:moveTo>
                  <a:lnTo>
                    <a:pt x="32" y="51"/>
                  </a:lnTo>
                  <a:lnTo>
                    <a:pt x="28" y="53"/>
                  </a:lnTo>
                  <a:lnTo>
                    <a:pt x="24" y="55"/>
                  </a:lnTo>
                  <a:lnTo>
                    <a:pt x="17" y="55"/>
                  </a:lnTo>
                  <a:lnTo>
                    <a:pt x="11" y="53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1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5" y="30"/>
                  </a:lnTo>
                  <a:lnTo>
                    <a:pt x="7" y="28"/>
                  </a:lnTo>
                  <a:lnTo>
                    <a:pt x="11" y="26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2" y="11"/>
                  </a:lnTo>
                  <a:lnTo>
                    <a:pt x="30" y="9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7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9" y="5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2"/>
                  </a:lnTo>
                  <a:lnTo>
                    <a:pt x="43" y="5"/>
                  </a:lnTo>
                  <a:lnTo>
                    <a:pt x="45" y="9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5" y="19"/>
                  </a:lnTo>
                  <a:lnTo>
                    <a:pt x="45" y="30"/>
                  </a:lnTo>
                  <a:lnTo>
                    <a:pt x="45" y="38"/>
                  </a:lnTo>
                  <a:lnTo>
                    <a:pt x="47" y="43"/>
                  </a:lnTo>
                  <a:lnTo>
                    <a:pt x="47" y="47"/>
                  </a:lnTo>
                  <a:lnTo>
                    <a:pt x="47" y="51"/>
                  </a:lnTo>
                  <a:lnTo>
                    <a:pt x="49" y="53"/>
                  </a:lnTo>
                  <a:lnTo>
                    <a:pt x="39" y="53"/>
                  </a:lnTo>
                  <a:lnTo>
                    <a:pt x="36" y="51"/>
                  </a:lnTo>
                  <a:lnTo>
                    <a:pt x="36" y="47"/>
                  </a:lnTo>
                  <a:close/>
                  <a:moveTo>
                    <a:pt x="34" y="28"/>
                  </a:moveTo>
                  <a:lnTo>
                    <a:pt x="30" y="30"/>
                  </a:lnTo>
                  <a:lnTo>
                    <a:pt x="22" y="32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5"/>
                  </a:lnTo>
                  <a:lnTo>
                    <a:pt x="28" y="45"/>
                  </a:lnTo>
                  <a:lnTo>
                    <a:pt x="32" y="43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23" name="AutoShape 87"/>
            <p:cNvSpPr>
              <a:spLocks noChangeArrowheads="1"/>
            </p:cNvSpPr>
            <p:nvPr/>
          </p:nvSpPr>
          <p:spPr bwMode="auto">
            <a:xfrm>
              <a:off x="994" y="2350"/>
              <a:ext cx="26" cy="75"/>
            </a:xfrm>
            <a:custGeom>
              <a:avLst/>
              <a:gdLst>
                <a:gd name="T0" fmla="*/ 24 w 26"/>
                <a:gd name="T1" fmla="*/ 64 h 72"/>
                <a:gd name="T2" fmla="*/ 26 w 26"/>
                <a:gd name="T3" fmla="*/ 70 h 72"/>
                <a:gd name="T4" fmla="*/ 22 w 26"/>
                <a:gd name="T5" fmla="*/ 72 h 72"/>
                <a:gd name="T6" fmla="*/ 20 w 26"/>
                <a:gd name="T7" fmla="*/ 72 h 72"/>
                <a:gd name="T8" fmla="*/ 15 w 26"/>
                <a:gd name="T9" fmla="*/ 72 h 72"/>
                <a:gd name="T10" fmla="*/ 11 w 26"/>
                <a:gd name="T11" fmla="*/ 70 h 72"/>
                <a:gd name="T12" fmla="*/ 9 w 26"/>
                <a:gd name="T13" fmla="*/ 68 h 72"/>
                <a:gd name="T14" fmla="*/ 7 w 26"/>
                <a:gd name="T15" fmla="*/ 66 h 72"/>
                <a:gd name="T16" fmla="*/ 7 w 26"/>
                <a:gd name="T17" fmla="*/ 62 h 72"/>
                <a:gd name="T18" fmla="*/ 7 w 26"/>
                <a:gd name="T19" fmla="*/ 55 h 72"/>
                <a:gd name="T20" fmla="*/ 7 w 26"/>
                <a:gd name="T21" fmla="*/ 26 h 72"/>
                <a:gd name="T22" fmla="*/ 0 w 26"/>
                <a:gd name="T23" fmla="*/ 26 h 72"/>
                <a:gd name="T24" fmla="*/ 0 w 26"/>
                <a:gd name="T25" fmla="*/ 17 h 72"/>
                <a:gd name="T26" fmla="*/ 7 w 26"/>
                <a:gd name="T27" fmla="*/ 17 h 72"/>
                <a:gd name="T28" fmla="*/ 7 w 26"/>
                <a:gd name="T29" fmla="*/ 5 h 72"/>
                <a:gd name="T30" fmla="*/ 15 w 26"/>
                <a:gd name="T31" fmla="*/ 0 h 72"/>
                <a:gd name="T32" fmla="*/ 15 w 26"/>
                <a:gd name="T33" fmla="*/ 17 h 72"/>
                <a:gd name="T34" fmla="*/ 24 w 26"/>
                <a:gd name="T35" fmla="*/ 17 h 72"/>
                <a:gd name="T36" fmla="*/ 24 w 26"/>
                <a:gd name="T37" fmla="*/ 26 h 72"/>
                <a:gd name="T38" fmla="*/ 15 w 26"/>
                <a:gd name="T39" fmla="*/ 26 h 72"/>
                <a:gd name="T40" fmla="*/ 15 w 26"/>
                <a:gd name="T41" fmla="*/ 55 h 72"/>
                <a:gd name="T42" fmla="*/ 15 w 26"/>
                <a:gd name="T43" fmla="*/ 60 h 72"/>
                <a:gd name="T44" fmla="*/ 17 w 26"/>
                <a:gd name="T45" fmla="*/ 62 h 72"/>
                <a:gd name="T46" fmla="*/ 17 w 26"/>
                <a:gd name="T47" fmla="*/ 62 h 72"/>
                <a:gd name="T48" fmla="*/ 17 w 26"/>
                <a:gd name="T49" fmla="*/ 62 h 72"/>
                <a:gd name="T50" fmla="*/ 20 w 26"/>
                <a:gd name="T51" fmla="*/ 64 h 72"/>
                <a:gd name="T52" fmla="*/ 22 w 26"/>
                <a:gd name="T53" fmla="*/ 64 h 72"/>
                <a:gd name="T54" fmla="*/ 22 w 26"/>
                <a:gd name="T55" fmla="*/ 64 h 72"/>
                <a:gd name="T56" fmla="*/ 24 w 26"/>
                <a:gd name="T57" fmla="*/ 64 h 72"/>
                <a:gd name="T58" fmla="*/ 0 w 26"/>
                <a:gd name="T59" fmla="*/ 0 h 72"/>
                <a:gd name="T60" fmla="*/ 26 w 26"/>
                <a:gd name="T6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6" h="72">
                  <a:moveTo>
                    <a:pt x="24" y="64"/>
                  </a:moveTo>
                  <a:lnTo>
                    <a:pt x="26" y="70"/>
                  </a:lnTo>
                  <a:lnTo>
                    <a:pt x="22" y="72"/>
                  </a:lnTo>
                  <a:lnTo>
                    <a:pt x="20" y="72"/>
                  </a:lnTo>
                  <a:lnTo>
                    <a:pt x="15" y="72"/>
                  </a:lnTo>
                  <a:lnTo>
                    <a:pt x="11" y="70"/>
                  </a:lnTo>
                  <a:lnTo>
                    <a:pt x="9" y="68"/>
                  </a:lnTo>
                  <a:lnTo>
                    <a:pt x="7" y="66"/>
                  </a:lnTo>
                  <a:lnTo>
                    <a:pt x="7" y="62"/>
                  </a:lnTo>
                  <a:lnTo>
                    <a:pt x="7" y="55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7" y="5"/>
                  </a:lnTo>
                  <a:lnTo>
                    <a:pt x="15" y="0"/>
                  </a:lnTo>
                  <a:lnTo>
                    <a:pt x="15" y="17"/>
                  </a:lnTo>
                  <a:lnTo>
                    <a:pt x="24" y="17"/>
                  </a:lnTo>
                  <a:lnTo>
                    <a:pt x="24" y="26"/>
                  </a:lnTo>
                  <a:lnTo>
                    <a:pt x="15" y="26"/>
                  </a:lnTo>
                  <a:lnTo>
                    <a:pt x="15" y="55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24" name="AutoShape 88"/>
            <p:cNvSpPr>
              <a:spLocks noChangeArrowheads="1"/>
            </p:cNvSpPr>
            <p:nvPr/>
          </p:nvSpPr>
          <p:spPr bwMode="auto">
            <a:xfrm>
              <a:off x="1023" y="2350"/>
              <a:ext cx="26" cy="75"/>
            </a:xfrm>
            <a:custGeom>
              <a:avLst/>
              <a:gdLst>
                <a:gd name="T0" fmla="*/ 25 w 25"/>
                <a:gd name="T1" fmla="*/ 64 h 72"/>
                <a:gd name="T2" fmla="*/ 25 w 25"/>
                <a:gd name="T3" fmla="*/ 70 h 72"/>
                <a:gd name="T4" fmla="*/ 23 w 25"/>
                <a:gd name="T5" fmla="*/ 72 h 72"/>
                <a:gd name="T6" fmla="*/ 19 w 25"/>
                <a:gd name="T7" fmla="*/ 72 h 72"/>
                <a:gd name="T8" fmla="*/ 15 w 25"/>
                <a:gd name="T9" fmla="*/ 72 h 72"/>
                <a:gd name="T10" fmla="*/ 13 w 25"/>
                <a:gd name="T11" fmla="*/ 70 h 72"/>
                <a:gd name="T12" fmla="*/ 11 w 25"/>
                <a:gd name="T13" fmla="*/ 68 h 72"/>
                <a:gd name="T14" fmla="*/ 9 w 25"/>
                <a:gd name="T15" fmla="*/ 66 h 72"/>
                <a:gd name="T16" fmla="*/ 9 w 25"/>
                <a:gd name="T17" fmla="*/ 62 h 72"/>
                <a:gd name="T18" fmla="*/ 6 w 25"/>
                <a:gd name="T19" fmla="*/ 55 h 72"/>
                <a:gd name="T20" fmla="*/ 6 w 25"/>
                <a:gd name="T21" fmla="*/ 26 h 72"/>
                <a:gd name="T22" fmla="*/ 0 w 25"/>
                <a:gd name="T23" fmla="*/ 26 h 72"/>
                <a:gd name="T24" fmla="*/ 0 w 25"/>
                <a:gd name="T25" fmla="*/ 17 h 72"/>
                <a:gd name="T26" fmla="*/ 6 w 25"/>
                <a:gd name="T27" fmla="*/ 17 h 72"/>
                <a:gd name="T28" fmla="*/ 6 w 25"/>
                <a:gd name="T29" fmla="*/ 5 h 72"/>
                <a:gd name="T30" fmla="*/ 17 w 25"/>
                <a:gd name="T31" fmla="*/ 0 h 72"/>
                <a:gd name="T32" fmla="*/ 17 w 25"/>
                <a:gd name="T33" fmla="*/ 17 h 72"/>
                <a:gd name="T34" fmla="*/ 25 w 25"/>
                <a:gd name="T35" fmla="*/ 17 h 72"/>
                <a:gd name="T36" fmla="*/ 25 w 25"/>
                <a:gd name="T37" fmla="*/ 26 h 72"/>
                <a:gd name="T38" fmla="*/ 17 w 25"/>
                <a:gd name="T39" fmla="*/ 26 h 72"/>
                <a:gd name="T40" fmla="*/ 17 w 25"/>
                <a:gd name="T41" fmla="*/ 55 h 72"/>
                <a:gd name="T42" fmla="*/ 17 w 25"/>
                <a:gd name="T43" fmla="*/ 60 h 72"/>
                <a:gd name="T44" fmla="*/ 17 w 25"/>
                <a:gd name="T45" fmla="*/ 62 h 72"/>
                <a:gd name="T46" fmla="*/ 17 w 25"/>
                <a:gd name="T47" fmla="*/ 62 h 72"/>
                <a:gd name="T48" fmla="*/ 19 w 25"/>
                <a:gd name="T49" fmla="*/ 62 h 72"/>
                <a:gd name="T50" fmla="*/ 19 w 25"/>
                <a:gd name="T51" fmla="*/ 64 h 72"/>
                <a:gd name="T52" fmla="*/ 21 w 25"/>
                <a:gd name="T53" fmla="*/ 64 h 72"/>
                <a:gd name="T54" fmla="*/ 23 w 25"/>
                <a:gd name="T55" fmla="*/ 64 h 72"/>
                <a:gd name="T56" fmla="*/ 25 w 25"/>
                <a:gd name="T57" fmla="*/ 64 h 72"/>
                <a:gd name="T58" fmla="*/ 0 w 25"/>
                <a:gd name="T59" fmla="*/ 0 h 72"/>
                <a:gd name="T60" fmla="*/ 25 w 25"/>
                <a:gd name="T6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5" h="72">
                  <a:moveTo>
                    <a:pt x="25" y="64"/>
                  </a:moveTo>
                  <a:lnTo>
                    <a:pt x="25" y="70"/>
                  </a:lnTo>
                  <a:lnTo>
                    <a:pt x="23" y="72"/>
                  </a:lnTo>
                  <a:lnTo>
                    <a:pt x="19" y="72"/>
                  </a:lnTo>
                  <a:lnTo>
                    <a:pt x="15" y="72"/>
                  </a:lnTo>
                  <a:lnTo>
                    <a:pt x="13" y="70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9" y="62"/>
                  </a:lnTo>
                  <a:lnTo>
                    <a:pt x="6" y="55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5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25" y="17"/>
                  </a:lnTo>
                  <a:lnTo>
                    <a:pt x="25" y="26"/>
                  </a:lnTo>
                  <a:lnTo>
                    <a:pt x="17" y="26"/>
                  </a:lnTo>
                  <a:lnTo>
                    <a:pt x="17" y="55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5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25" name="AutoShape 89"/>
            <p:cNvSpPr>
              <a:spLocks noChangeArrowheads="1"/>
            </p:cNvSpPr>
            <p:nvPr/>
          </p:nvSpPr>
          <p:spPr bwMode="auto">
            <a:xfrm>
              <a:off x="1055" y="2368"/>
              <a:ext cx="49" cy="57"/>
            </a:xfrm>
            <a:custGeom>
              <a:avLst/>
              <a:gdLst>
                <a:gd name="T0" fmla="*/ 40 w 48"/>
                <a:gd name="T1" fmla="*/ 38 h 55"/>
                <a:gd name="T2" fmla="*/ 48 w 48"/>
                <a:gd name="T3" fmla="*/ 38 h 55"/>
                <a:gd name="T4" fmla="*/ 46 w 48"/>
                <a:gd name="T5" fmla="*/ 45 h 55"/>
                <a:gd name="T6" fmla="*/ 40 w 48"/>
                <a:gd name="T7" fmla="*/ 51 h 55"/>
                <a:gd name="T8" fmla="*/ 34 w 48"/>
                <a:gd name="T9" fmla="*/ 53 h 55"/>
                <a:gd name="T10" fmla="*/ 25 w 48"/>
                <a:gd name="T11" fmla="*/ 55 h 55"/>
                <a:gd name="T12" fmla="*/ 19 w 48"/>
                <a:gd name="T13" fmla="*/ 53 h 55"/>
                <a:gd name="T14" fmla="*/ 12 w 48"/>
                <a:gd name="T15" fmla="*/ 51 h 55"/>
                <a:gd name="T16" fmla="*/ 8 w 48"/>
                <a:gd name="T17" fmla="*/ 47 h 55"/>
                <a:gd name="T18" fmla="*/ 4 w 48"/>
                <a:gd name="T19" fmla="*/ 43 h 55"/>
                <a:gd name="T20" fmla="*/ 2 w 48"/>
                <a:gd name="T21" fmla="*/ 36 h 55"/>
                <a:gd name="T22" fmla="*/ 0 w 48"/>
                <a:gd name="T23" fmla="*/ 28 h 55"/>
                <a:gd name="T24" fmla="*/ 2 w 48"/>
                <a:gd name="T25" fmla="*/ 19 h 55"/>
                <a:gd name="T26" fmla="*/ 4 w 48"/>
                <a:gd name="T27" fmla="*/ 13 h 55"/>
                <a:gd name="T28" fmla="*/ 8 w 48"/>
                <a:gd name="T29" fmla="*/ 7 h 55"/>
                <a:gd name="T30" fmla="*/ 12 w 48"/>
                <a:gd name="T31" fmla="*/ 2 h 55"/>
                <a:gd name="T32" fmla="*/ 19 w 48"/>
                <a:gd name="T33" fmla="*/ 0 h 55"/>
                <a:gd name="T34" fmla="*/ 25 w 48"/>
                <a:gd name="T35" fmla="*/ 0 h 55"/>
                <a:gd name="T36" fmla="*/ 32 w 48"/>
                <a:gd name="T37" fmla="*/ 0 h 55"/>
                <a:gd name="T38" fmla="*/ 38 w 48"/>
                <a:gd name="T39" fmla="*/ 2 h 55"/>
                <a:gd name="T40" fmla="*/ 42 w 48"/>
                <a:gd name="T41" fmla="*/ 7 h 55"/>
                <a:gd name="T42" fmla="*/ 46 w 48"/>
                <a:gd name="T43" fmla="*/ 13 h 55"/>
                <a:gd name="T44" fmla="*/ 48 w 48"/>
                <a:gd name="T45" fmla="*/ 19 h 55"/>
                <a:gd name="T46" fmla="*/ 48 w 48"/>
                <a:gd name="T47" fmla="*/ 28 h 55"/>
                <a:gd name="T48" fmla="*/ 48 w 48"/>
                <a:gd name="T49" fmla="*/ 28 h 55"/>
                <a:gd name="T50" fmla="*/ 48 w 48"/>
                <a:gd name="T51" fmla="*/ 30 h 55"/>
                <a:gd name="T52" fmla="*/ 10 w 48"/>
                <a:gd name="T53" fmla="*/ 30 h 55"/>
                <a:gd name="T54" fmla="*/ 12 w 48"/>
                <a:gd name="T55" fmla="*/ 36 h 55"/>
                <a:gd name="T56" fmla="*/ 15 w 48"/>
                <a:gd name="T57" fmla="*/ 43 h 55"/>
                <a:gd name="T58" fmla="*/ 21 w 48"/>
                <a:gd name="T59" fmla="*/ 45 h 55"/>
                <a:gd name="T60" fmla="*/ 25 w 48"/>
                <a:gd name="T61" fmla="*/ 47 h 55"/>
                <a:gd name="T62" fmla="*/ 29 w 48"/>
                <a:gd name="T63" fmla="*/ 45 h 55"/>
                <a:gd name="T64" fmla="*/ 34 w 48"/>
                <a:gd name="T65" fmla="*/ 45 h 55"/>
                <a:gd name="T66" fmla="*/ 38 w 48"/>
                <a:gd name="T67" fmla="*/ 43 h 55"/>
                <a:gd name="T68" fmla="*/ 40 w 48"/>
                <a:gd name="T69" fmla="*/ 38 h 55"/>
                <a:gd name="T70" fmla="*/ 10 w 48"/>
                <a:gd name="T71" fmla="*/ 22 h 55"/>
                <a:gd name="T72" fmla="*/ 40 w 48"/>
                <a:gd name="T73" fmla="*/ 22 h 55"/>
                <a:gd name="T74" fmla="*/ 38 w 48"/>
                <a:gd name="T75" fmla="*/ 15 h 55"/>
                <a:gd name="T76" fmla="*/ 36 w 48"/>
                <a:gd name="T77" fmla="*/ 13 h 55"/>
                <a:gd name="T78" fmla="*/ 32 w 48"/>
                <a:gd name="T79" fmla="*/ 9 h 55"/>
                <a:gd name="T80" fmla="*/ 25 w 48"/>
                <a:gd name="T81" fmla="*/ 9 h 55"/>
                <a:gd name="T82" fmla="*/ 19 w 48"/>
                <a:gd name="T83" fmla="*/ 9 h 55"/>
                <a:gd name="T84" fmla="*/ 15 w 48"/>
                <a:gd name="T85" fmla="*/ 11 h 55"/>
                <a:gd name="T86" fmla="*/ 12 w 48"/>
                <a:gd name="T87" fmla="*/ 15 h 55"/>
                <a:gd name="T88" fmla="*/ 10 w 48"/>
                <a:gd name="T89" fmla="*/ 22 h 55"/>
                <a:gd name="T90" fmla="*/ 0 w 48"/>
                <a:gd name="T91" fmla="*/ 0 h 55"/>
                <a:gd name="T92" fmla="*/ 48 w 48"/>
                <a:gd name="T9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48" h="55">
                  <a:moveTo>
                    <a:pt x="40" y="38"/>
                  </a:moveTo>
                  <a:lnTo>
                    <a:pt x="48" y="38"/>
                  </a:lnTo>
                  <a:lnTo>
                    <a:pt x="46" y="45"/>
                  </a:lnTo>
                  <a:lnTo>
                    <a:pt x="40" y="51"/>
                  </a:lnTo>
                  <a:lnTo>
                    <a:pt x="34" y="53"/>
                  </a:lnTo>
                  <a:lnTo>
                    <a:pt x="25" y="55"/>
                  </a:lnTo>
                  <a:lnTo>
                    <a:pt x="19" y="53"/>
                  </a:lnTo>
                  <a:lnTo>
                    <a:pt x="12" y="51"/>
                  </a:lnTo>
                  <a:lnTo>
                    <a:pt x="8" y="47"/>
                  </a:lnTo>
                  <a:lnTo>
                    <a:pt x="4" y="43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8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2" y="7"/>
                  </a:lnTo>
                  <a:lnTo>
                    <a:pt x="46" y="13"/>
                  </a:lnTo>
                  <a:lnTo>
                    <a:pt x="48" y="19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10" y="30"/>
                  </a:lnTo>
                  <a:lnTo>
                    <a:pt x="12" y="36"/>
                  </a:lnTo>
                  <a:lnTo>
                    <a:pt x="15" y="43"/>
                  </a:lnTo>
                  <a:lnTo>
                    <a:pt x="21" y="45"/>
                  </a:lnTo>
                  <a:lnTo>
                    <a:pt x="25" y="47"/>
                  </a:lnTo>
                  <a:lnTo>
                    <a:pt x="29" y="45"/>
                  </a:lnTo>
                  <a:lnTo>
                    <a:pt x="34" y="45"/>
                  </a:lnTo>
                  <a:lnTo>
                    <a:pt x="38" y="43"/>
                  </a:lnTo>
                  <a:lnTo>
                    <a:pt x="40" y="38"/>
                  </a:lnTo>
                  <a:close/>
                  <a:moveTo>
                    <a:pt x="10" y="22"/>
                  </a:moveTo>
                  <a:lnTo>
                    <a:pt x="40" y="22"/>
                  </a:lnTo>
                  <a:lnTo>
                    <a:pt x="38" y="15"/>
                  </a:lnTo>
                  <a:lnTo>
                    <a:pt x="36" y="13"/>
                  </a:lnTo>
                  <a:lnTo>
                    <a:pt x="32" y="9"/>
                  </a:lnTo>
                  <a:lnTo>
                    <a:pt x="25" y="9"/>
                  </a:lnTo>
                  <a:lnTo>
                    <a:pt x="19" y="9"/>
                  </a:lnTo>
                  <a:lnTo>
                    <a:pt x="15" y="11"/>
                  </a:lnTo>
                  <a:lnTo>
                    <a:pt x="12" y="15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26" name="AutoShape 90"/>
            <p:cNvSpPr>
              <a:spLocks noChangeArrowheads="1"/>
            </p:cNvSpPr>
            <p:nvPr/>
          </p:nvSpPr>
          <p:spPr bwMode="auto">
            <a:xfrm>
              <a:off x="1119" y="2368"/>
              <a:ext cx="28" cy="55"/>
            </a:xfrm>
            <a:custGeom>
              <a:avLst/>
              <a:gdLst>
                <a:gd name="T0" fmla="*/ 0 w 28"/>
                <a:gd name="T1" fmla="*/ 53 h 53"/>
                <a:gd name="T2" fmla="*/ 0 w 28"/>
                <a:gd name="T3" fmla="*/ 0 h 53"/>
                <a:gd name="T4" fmla="*/ 9 w 28"/>
                <a:gd name="T5" fmla="*/ 0 h 53"/>
                <a:gd name="T6" fmla="*/ 9 w 28"/>
                <a:gd name="T7" fmla="*/ 9 h 53"/>
                <a:gd name="T8" fmla="*/ 11 w 28"/>
                <a:gd name="T9" fmla="*/ 5 h 53"/>
                <a:gd name="T10" fmla="*/ 13 w 28"/>
                <a:gd name="T11" fmla="*/ 0 h 53"/>
                <a:gd name="T12" fmla="*/ 17 w 28"/>
                <a:gd name="T13" fmla="*/ 0 h 53"/>
                <a:gd name="T14" fmla="*/ 19 w 28"/>
                <a:gd name="T15" fmla="*/ 0 h 53"/>
                <a:gd name="T16" fmla="*/ 23 w 28"/>
                <a:gd name="T17" fmla="*/ 0 h 53"/>
                <a:gd name="T18" fmla="*/ 28 w 28"/>
                <a:gd name="T19" fmla="*/ 2 h 53"/>
                <a:gd name="T20" fmla="*/ 26 w 28"/>
                <a:gd name="T21" fmla="*/ 11 h 53"/>
                <a:gd name="T22" fmla="*/ 21 w 28"/>
                <a:gd name="T23" fmla="*/ 9 h 53"/>
                <a:gd name="T24" fmla="*/ 19 w 28"/>
                <a:gd name="T25" fmla="*/ 9 h 53"/>
                <a:gd name="T26" fmla="*/ 17 w 28"/>
                <a:gd name="T27" fmla="*/ 9 h 53"/>
                <a:gd name="T28" fmla="*/ 13 w 28"/>
                <a:gd name="T29" fmla="*/ 11 h 53"/>
                <a:gd name="T30" fmla="*/ 13 w 28"/>
                <a:gd name="T31" fmla="*/ 13 h 53"/>
                <a:gd name="T32" fmla="*/ 11 w 28"/>
                <a:gd name="T33" fmla="*/ 15 h 53"/>
                <a:gd name="T34" fmla="*/ 11 w 28"/>
                <a:gd name="T35" fmla="*/ 19 h 53"/>
                <a:gd name="T36" fmla="*/ 9 w 28"/>
                <a:gd name="T37" fmla="*/ 26 h 53"/>
                <a:gd name="T38" fmla="*/ 9 w 28"/>
                <a:gd name="T39" fmla="*/ 53 h 53"/>
                <a:gd name="T40" fmla="*/ 0 w 28"/>
                <a:gd name="T41" fmla="*/ 53 h 53"/>
                <a:gd name="T42" fmla="*/ 0 w 28"/>
                <a:gd name="T43" fmla="*/ 0 h 53"/>
                <a:gd name="T44" fmla="*/ 28 w 28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28" h="53">
                  <a:moveTo>
                    <a:pt x="0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26" y="11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9" y="26"/>
                  </a:lnTo>
                  <a:lnTo>
                    <a:pt x="9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27" name="AutoShape 91"/>
            <p:cNvSpPr>
              <a:spLocks noChangeArrowheads="1"/>
            </p:cNvSpPr>
            <p:nvPr/>
          </p:nvSpPr>
          <p:spPr bwMode="auto">
            <a:xfrm>
              <a:off x="1155" y="2348"/>
              <a:ext cx="8" cy="75"/>
            </a:xfrm>
            <a:custGeom>
              <a:avLst/>
              <a:gdLst>
                <a:gd name="T0" fmla="*/ 0 w 9"/>
                <a:gd name="T1" fmla="*/ 9 h 72"/>
                <a:gd name="T2" fmla="*/ 0 w 9"/>
                <a:gd name="T3" fmla="*/ 0 h 72"/>
                <a:gd name="T4" fmla="*/ 9 w 9"/>
                <a:gd name="T5" fmla="*/ 0 h 72"/>
                <a:gd name="T6" fmla="*/ 9 w 9"/>
                <a:gd name="T7" fmla="*/ 9 h 72"/>
                <a:gd name="T8" fmla="*/ 0 w 9"/>
                <a:gd name="T9" fmla="*/ 9 h 72"/>
                <a:gd name="T10" fmla="*/ 0 w 9"/>
                <a:gd name="T11" fmla="*/ 72 h 72"/>
                <a:gd name="T12" fmla="*/ 0 w 9"/>
                <a:gd name="T13" fmla="*/ 19 h 72"/>
                <a:gd name="T14" fmla="*/ 9 w 9"/>
                <a:gd name="T15" fmla="*/ 19 h 72"/>
                <a:gd name="T16" fmla="*/ 9 w 9"/>
                <a:gd name="T17" fmla="*/ 72 h 72"/>
                <a:gd name="T18" fmla="*/ 0 w 9"/>
                <a:gd name="T19" fmla="*/ 72 h 72"/>
                <a:gd name="T20" fmla="*/ 0 w 9"/>
                <a:gd name="T21" fmla="*/ 0 h 72"/>
                <a:gd name="T22" fmla="*/ 9 w 9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9" h="72">
                  <a:moveTo>
                    <a:pt x="0" y="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close/>
                  <a:moveTo>
                    <a:pt x="0" y="72"/>
                  </a:moveTo>
                  <a:lnTo>
                    <a:pt x="0" y="19"/>
                  </a:lnTo>
                  <a:lnTo>
                    <a:pt x="9" y="19"/>
                  </a:lnTo>
                  <a:lnTo>
                    <a:pt x="9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28" name="AutoShape 92"/>
            <p:cNvSpPr>
              <a:spLocks noChangeArrowheads="1"/>
            </p:cNvSpPr>
            <p:nvPr/>
          </p:nvSpPr>
          <p:spPr bwMode="auto">
            <a:xfrm>
              <a:off x="1177" y="2368"/>
              <a:ext cx="44" cy="55"/>
            </a:xfrm>
            <a:custGeom>
              <a:avLst/>
              <a:gdLst>
                <a:gd name="T0" fmla="*/ 0 w 43"/>
                <a:gd name="T1" fmla="*/ 53 h 53"/>
                <a:gd name="T2" fmla="*/ 0 w 43"/>
                <a:gd name="T3" fmla="*/ 0 h 53"/>
                <a:gd name="T4" fmla="*/ 11 w 43"/>
                <a:gd name="T5" fmla="*/ 0 h 53"/>
                <a:gd name="T6" fmla="*/ 11 w 43"/>
                <a:gd name="T7" fmla="*/ 9 h 53"/>
                <a:gd name="T8" fmla="*/ 15 w 43"/>
                <a:gd name="T9" fmla="*/ 2 h 53"/>
                <a:gd name="T10" fmla="*/ 19 w 43"/>
                <a:gd name="T11" fmla="*/ 0 h 53"/>
                <a:gd name="T12" fmla="*/ 26 w 43"/>
                <a:gd name="T13" fmla="*/ 0 h 53"/>
                <a:gd name="T14" fmla="*/ 30 w 43"/>
                <a:gd name="T15" fmla="*/ 0 h 53"/>
                <a:gd name="T16" fmla="*/ 34 w 43"/>
                <a:gd name="T17" fmla="*/ 2 h 53"/>
                <a:gd name="T18" fmla="*/ 36 w 43"/>
                <a:gd name="T19" fmla="*/ 2 h 53"/>
                <a:gd name="T20" fmla="*/ 38 w 43"/>
                <a:gd name="T21" fmla="*/ 7 h 53"/>
                <a:gd name="T22" fmla="*/ 41 w 43"/>
                <a:gd name="T23" fmla="*/ 9 h 53"/>
                <a:gd name="T24" fmla="*/ 43 w 43"/>
                <a:gd name="T25" fmla="*/ 13 h 53"/>
                <a:gd name="T26" fmla="*/ 43 w 43"/>
                <a:gd name="T27" fmla="*/ 15 h 53"/>
                <a:gd name="T28" fmla="*/ 43 w 43"/>
                <a:gd name="T29" fmla="*/ 22 h 53"/>
                <a:gd name="T30" fmla="*/ 43 w 43"/>
                <a:gd name="T31" fmla="*/ 53 h 53"/>
                <a:gd name="T32" fmla="*/ 32 w 43"/>
                <a:gd name="T33" fmla="*/ 53 h 53"/>
                <a:gd name="T34" fmla="*/ 32 w 43"/>
                <a:gd name="T35" fmla="*/ 22 h 53"/>
                <a:gd name="T36" fmla="*/ 32 w 43"/>
                <a:gd name="T37" fmla="*/ 17 h 53"/>
                <a:gd name="T38" fmla="*/ 32 w 43"/>
                <a:gd name="T39" fmla="*/ 13 h 53"/>
                <a:gd name="T40" fmla="*/ 30 w 43"/>
                <a:gd name="T41" fmla="*/ 11 h 53"/>
                <a:gd name="T42" fmla="*/ 28 w 43"/>
                <a:gd name="T43" fmla="*/ 9 h 53"/>
                <a:gd name="T44" fmla="*/ 26 w 43"/>
                <a:gd name="T45" fmla="*/ 9 h 53"/>
                <a:gd name="T46" fmla="*/ 24 w 43"/>
                <a:gd name="T47" fmla="*/ 9 h 53"/>
                <a:gd name="T48" fmla="*/ 19 w 43"/>
                <a:gd name="T49" fmla="*/ 9 h 53"/>
                <a:gd name="T50" fmla="*/ 15 w 43"/>
                <a:gd name="T51" fmla="*/ 11 h 53"/>
                <a:gd name="T52" fmla="*/ 13 w 43"/>
                <a:gd name="T53" fmla="*/ 15 h 53"/>
                <a:gd name="T54" fmla="*/ 11 w 43"/>
                <a:gd name="T55" fmla="*/ 19 h 53"/>
                <a:gd name="T56" fmla="*/ 11 w 43"/>
                <a:gd name="T57" fmla="*/ 26 h 53"/>
                <a:gd name="T58" fmla="*/ 11 w 43"/>
                <a:gd name="T59" fmla="*/ 53 h 53"/>
                <a:gd name="T60" fmla="*/ 0 w 43"/>
                <a:gd name="T61" fmla="*/ 53 h 53"/>
                <a:gd name="T62" fmla="*/ 0 w 43"/>
                <a:gd name="T63" fmla="*/ 0 h 53"/>
                <a:gd name="T64" fmla="*/ 43 w 43"/>
                <a:gd name="T6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43" h="53">
                  <a:moveTo>
                    <a:pt x="0" y="53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9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3" y="15"/>
                  </a:lnTo>
                  <a:lnTo>
                    <a:pt x="43" y="22"/>
                  </a:lnTo>
                  <a:lnTo>
                    <a:pt x="43" y="53"/>
                  </a:lnTo>
                  <a:lnTo>
                    <a:pt x="32" y="53"/>
                  </a:lnTo>
                  <a:lnTo>
                    <a:pt x="32" y="22"/>
                  </a:lnTo>
                  <a:lnTo>
                    <a:pt x="32" y="17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5" y="11"/>
                  </a:lnTo>
                  <a:lnTo>
                    <a:pt x="13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11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29" name="AutoShape 93"/>
            <p:cNvSpPr>
              <a:spLocks noChangeArrowheads="1"/>
            </p:cNvSpPr>
            <p:nvPr/>
          </p:nvSpPr>
          <p:spPr bwMode="auto">
            <a:xfrm>
              <a:off x="1233" y="2368"/>
              <a:ext cx="46" cy="77"/>
            </a:xfrm>
            <a:custGeom>
              <a:avLst/>
              <a:gdLst>
                <a:gd name="T0" fmla="*/ 11 w 45"/>
                <a:gd name="T1" fmla="*/ 60 h 74"/>
                <a:gd name="T2" fmla="*/ 13 w 45"/>
                <a:gd name="T3" fmla="*/ 64 h 74"/>
                <a:gd name="T4" fmla="*/ 21 w 45"/>
                <a:gd name="T5" fmla="*/ 66 h 74"/>
                <a:gd name="T6" fmla="*/ 32 w 45"/>
                <a:gd name="T7" fmla="*/ 64 h 74"/>
                <a:gd name="T8" fmla="*/ 36 w 45"/>
                <a:gd name="T9" fmla="*/ 58 h 74"/>
                <a:gd name="T10" fmla="*/ 36 w 45"/>
                <a:gd name="T11" fmla="*/ 47 h 74"/>
                <a:gd name="T12" fmla="*/ 28 w 45"/>
                <a:gd name="T13" fmla="*/ 53 h 74"/>
                <a:gd name="T14" fmla="*/ 15 w 45"/>
                <a:gd name="T15" fmla="*/ 53 h 74"/>
                <a:gd name="T16" fmla="*/ 7 w 45"/>
                <a:gd name="T17" fmla="*/ 45 h 74"/>
                <a:gd name="T18" fmla="*/ 0 w 45"/>
                <a:gd name="T19" fmla="*/ 34 h 74"/>
                <a:gd name="T20" fmla="*/ 0 w 45"/>
                <a:gd name="T21" fmla="*/ 19 h 74"/>
                <a:gd name="T22" fmla="*/ 7 w 45"/>
                <a:gd name="T23" fmla="*/ 7 h 74"/>
                <a:gd name="T24" fmla="*/ 15 w 45"/>
                <a:gd name="T25" fmla="*/ 0 h 74"/>
                <a:gd name="T26" fmla="*/ 28 w 45"/>
                <a:gd name="T27" fmla="*/ 0 h 74"/>
                <a:gd name="T28" fmla="*/ 36 w 45"/>
                <a:gd name="T29" fmla="*/ 7 h 74"/>
                <a:gd name="T30" fmla="*/ 45 w 45"/>
                <a:gd name="T31" fmla="*/ 0 h 74"/>
                <a:gd name="T32" fmla="*/ 45 w 45"/>
                <a:gd name="T33" fmla="*/ 53 h 74"/>
                <a:gd name="T34" fmla="*/ 43 w 45"/>
                <a:gd name="T35" fmla="*/ 64 h 74"/>
                <a:gd name="T36" fmla="*/ 34 w 45"/>
                <a:gd name="T37" fmla="*/ 72 h 74"/>
                <a:gd name="T38" fmla="*/ 21 w 45"/>
                <a:gd name="T39" fmla="*/ 74 h 74"/>
                <a:gd name="T40" fmla="*/ 7 w 45"/>
                <a:gd name="T41" fmla="*/ 70 h 74"/>
                <a:gd name="T42" fmla="*/ 2 w 45"/>
                <a:gd name="T43" fmla="*/ 64 h 74"/>
                <a:gd name="T44" fmla="*/ 9 w 45"/>
                <a:gd name="T45" fmla="*/ 26 h 74"/>
                <a:gd name="T46" fmla="*/ 11 w 45"/>
                <a:gd name="T47" fmla="*/ 36 h 74"/>
                <a:gd name="T48" fmla="*/ 17 w 45"/>
                <a:gd name="T49" fmla="*/ 45 h 74"/>
                <a:gd name="T50" fmla="*/ 28 w 45"/>
                <a:gd name="T51" fmla="*/ 45 h 74"/>
                <a:gd name="T52" fmla="*/ 34 w 45"/>
                <a:gd name="T53" fmla="*/ 36 h 74"/>
                <a:gd name="T54" fmla="*/ 36 w 45"/>
                <a:gd name="T55" fmla="*/ 26 h 74"/>
                <a:gd name="T56" fmla="*/ 32 w 45"/>
                <a:gd name="T57" fmla="*/ 13 h 74"/>
                <a:gd name="T58" fmla="*/ 24 w 45"/>
                <a:gd name="T59" fmla="*/ 9 h 74"/>
                <a:gd name="T60" fmla="*/ 13 w 45"/>
                <a:gd name="T61" fmla="*/ 13 h 74"/>
                <a:gd name="T62" fmla="*/ 9 w 45"/>
                <a:gd name="T63" fmla="*/ 26 h 74"/>
                <a:gd name="T64" fmla="*/ 0 w 45"/>
                <a:gd name="T65" fmla="*/ 0 h 74"/>
                <a:gd name="T66" fmla="*/ 45 w 45"/>
                <a:gd name="T6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45" h="74">
                  <a:moveTo>
                    <a:pt x="0" y="58"/>
                  </a:moveTo>
                  <a:lnTo>
                    <a:pt x="11" y="60"/>
                  </a:lnTo>
                  <a:lnTo>
                    <a:pt x="11" y="62"/>
                  </a:lnTo>
                  <a:lnTo>
                    <a:pt x="13" y="64"/>
                  </a:lnTo>
                  <a:lnTo>
                    <a:pt x="17" y="66"/>
                  </a:lnTo>
                  <a:lnTo>
                    <a:pt x="21" y="66"/>
                  </a:lnTo>
                  <a:lnTo>
                    <a:pt x="28" y="66"/>
                  </a:lnTo>
                  <a:lnTo>
                    <a:pt x="32" y="64"/>
                  </a:lnTo>
                  <a:lnTo>
                    <a:pt x="34" y="62"/>
                  </a:lnTo>
                  <a:lnTo>
                    <a:pt x="36" y="58"/>
                  </a:lnTo>
                  <a:lnTo>
                    <a:pt x="36" y="53"/>
                  </a:lnTo>
                  <a:lnTo>
                    <a:pt x="36" y="47"/>
                  </a:lnTo>
                  <a:lnTo>
                    <a:pt x="32" y="51"/>
                  </a:lnTo>
                  <a:lnTo>
                    <a:pt x="28" y="53"/>
                  </a:lnTo>
                  <a:lnTo>
                    <a:pt x="21" y="53"/>
                  </a:lnTo>
                  <a:lnTo>
                    <a:pt x="15" y="53"/>
                  </a:lnTo>
                  <a:lnTo>
                    <a:pt x="11" y="51"/>
                  </a:lnTo>
                  <a:lnTo>
                    <a:pt x="7" y="45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7" y="7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47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43" y="64"/>
                  </a:lnTo>
                  <a:lnTo>
                    <a:pt x="41" y="68"/>
                  </a:lnTo>
                  <a:lnTo>
                    <a:pt x="34" y="72"/>
                  </a:lnTo>
                  <a:lnTo>
                    <a:pt x="30" y="74"/>
                  </a:lnTo>
                  <a:lnTo>
                    <a:pt x="21" y="74"/>
                  </a:lnTo>
                  <a:lnTo>
                    <a:pt x="13" y="74"/>
                  </a:lnTo>
                  <a:lnTo>
                    <a:pt x="7" y="70"/>
                  </a:lnTo>
                  <a:lnTo>
                    <a:pt x="5" y="68"/>
                  </a:lnTo>
                  <a:lnTo>
                    <a:pt x="2" y="64"/>
                  </a:lnTo>
                  <a:lnTo>
                    <a:pt x="0" y="58"/>
                  </a:lnTo>
                  <a:close/>
                  <a:moveTo>
                    <a:pt x="9" y="26"/>
                  </a:moveTo>
                  <a:lnTo>
                    <a:pt x="11" y="32"/>
                  </a:lnTo>
                  <a:lnTo>
                    <a:pt x="11" y="36"/>
                  </a:lnTo>
                  <a:lnTo>
                    <a:pt x="13" y="41"/>
                  </a:lnTo>
                  <a:lnTo>
                    <a:pt x="17" y="45"/>
                  </a:lnTo>
                  <a:lnTo>
                    <a:pt x="24" y="45"/>
                  </a:lnTo>
                  <a:lnTo>
                    <a:pt x="28" y="45"/>
                  </a:lnTo>
                  <a:lnTo>
                    <a:pt x="32" y="41"/>
                  </a:lnTo>
                  <a:lnTo>
                    <a:pt x="34" y="36"/>
                  </a:lnTo>
                  <a:lnTo>
                    <a:pt x="36" y="32"/>
                  </a:lnTo>
                  <a:lnTo>
                    <a:pt x="36" y="26"/>
                  </a:lnTo>
                  <a:lnTo>
                    <a:pt x="34" y="19"/>
                  </a:lnTo>
                  <a:lnTo>
                    <a:pt x="32" y="13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17" y="9"/>
                  </a:lnTo>
                  <a:lnTo>
                    <a:pt x="13" y="13"/>
                  </a:lnTo>
                  <a:lnTo>
                    <a:pt x="11" y="19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30" name="Line 94"/>
            <p:cNvSpPr>
              <a:spLocks noChangeShapeType="1"/>
            </p:cNvSpPr>
            <p:nvPr/>
          </p:nvSpPr>
          <p:spPr bwMode="auto">
            <a:xfrm>
              <a:off x="3102" y="1430"/>
              <a:ext cx="182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31" name="AutoShape 95"/>
            <p:cNvSpPr>
              <a:spLocks noChangeArrowheads="1"/>
            </p:cNvSpPr>
            <p:nvPr/>
          </p:nvSpPr>
          <p:spPr bwMode="auto">
            <a:xfrm>
              <a:off x="2906" y="1384"/>
              <a:ext cx="25" cy="77"/>
            </a:xfrm>
            <a:custGeom>
              <a:avLst/>
              <a:gdLst>
                <a:gd name="T0" fmla="*/ 25 w 25"/>
                <a:gd name="T1" fmla="*/ 74 h 74"/>
                <a:gd name="T2" fmla="*/ 17 w 25"/>
                <a:gd name="T3" fmla="*/ 74 h 74"/>
                <a:gd name="T4" fmla="*/ 17 w 25"/>
                <a:gd name="T5" fmla="*/ 17 h 74"/>
                <a:gd name="T6" fmla="*/ 12 w 25"/>
                <a:gd name="T7" fmla="*/ 21 h 74"/>
                <a:gd name="T8" fmla="*/ 8 w 25"/>
                <a:gd name="T9" fmla="*/ 23 h 74"/>
                <a:gd name="T10" fmla="*/ 4 w 25"/>
                <a:gd name="T11" fmla="*/ 25 h 74"/>
                <a:gd name="T12" fmla="*/ 0 w 25"/>
                <a:gd name="T13" fmla="*/ 27 h 74"/>
                <a:gd name="T14" fmla="*/ 0 w 25"/>
                <a:gd name="T15" fmla="*/ 19 h 74"/>
                <a:gd name="T16" fmla="*/ 6 w 25"/>
                <a:gd name="T17" fmla="*/ 15 h 74"/>
                <a:gd name="T18" fmla="*/ 12 w 25"/>
                <a:gd name="T19" fmla="*/ 10 h 74"/>
                <a:gd name="T20" fmla="*/ 17 w 25"/>
                <a:gd name="T21" fmla="*/ 6 h 74"/>
                <a:gd name="T22" fmla="*/ 19 w 25"/>
                <a:gd name="T23" fmla="*/ 0 h 74"/>
                <a:gd name="T24" fmla="*/ 25 w 25"/>
                <a:gd name="T25" fmla="*/ 0 h 74"/>
                <a:gd name="T26" fmla="*/ 25 w 25"/>
                <a:gd name="T27" fmla="*/ 74 h 74"/>
                <a:gd name="T28" fmla="*/ 0 w 25"/>
                <a:gd name="T29" fmla="*/ 0 h 74"/>
                <a:gd name="T30" fmla="*/ 25 w 25"/>
                <a:gd name="T3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25" h="74">
                  <a:moveTo>
                    <a:pt x="25" y="74"/>
                  </a:moveTo>
                  <a:lnTo>
                    <a:pt x="17" y="74"/>
                  </a:lnTo>
                  <a:lnTo>
                    <a:pt x="17" y="17"/>
                  </a:lnTo>
                  <a:lnTo>
                    <a:pt x="12" y="21"/>
                  </a:lnTo>
                  <a:lnTo>
                    <a:pt x="8" y="23"/>
                  </a:lnTo>
                  <a:lnTo>
                    <a:pt x="4" y="25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6" y="15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32" name="AutoShape 96"/>
            <p:cNvSpPr>
              <a:spLocks noChangeArrowheads="1"/>
            </p:cNvSpPr>
            <p:nvPr/>
          </p:nvSpPr>
          <p:spPr bwMode="auto">
            <a:xfrm>
              <a:off x="2952" y="1384"/>
              <a:ext cx="31" cy="77"/>
            </a:xfrm>
            <a:custGeom>
              <a:avLst/>
              <a:gdLst>
                <a:gd name="T0" fmla="*/ 0 w 30"/>
                <a:gd name="T1" fmla="*/ 74 h 74"/>
                <a:gd name="T2" fmla="*/ 21 w 30"/>
                <a:gd name="T3" fmla="*/ 0 h 74"/>
                <a:gd name="T4" fmla="*/ 30 w 30"/>
                <a:gd name="T5" fmla="*/ 0 h 74"/>
                <a:gd name="T6" fmla="*/ 9 w 30"/>
                <a:gd name="T7" fmla="*/ 74 h 74"/>
                <a:gd name="T8" fmla="*/ 0 w 30"/>
                <a:gd name="T9" fmla="*/ 74 h 74"/>
                <a:gd name="T10" fmla="*/ 0 w 30"/>
                <a:gd name="T11" fmla="*/ 0 h 74"/>
                <a:gd name="T12" fmla="*/ 30 w 30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" h="74">
                  <a:moveTo>
                    <a:pt x="0" y="74"/>
                  </a:moveTo>
                  <a:lnTo>
                    <a:pt x="21" y="0"/>
                  </a:lnTo>
                  <a:lnTo>
                    <a:pt x="30" y="0"/>
                  </a:lnTo>
                  <a:lnTo>
                    <a:pt x="9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33" name="AutoShape 97"/>
            <p:cNvSpPr>
              <a:spLocks noChangeArrowheads="1"/>
            </p:cNvSpPr>
            <p:nvPr/>
          </p:nvSpPr>
          <p:spPr bwMode="auto">
            <a:xfrm>
              <a:off x="2984" y="1385"/>
              <a:ext cx="53" cy="75"/>
            </a:xfrm>
            <a:custGeom>
              <a:avLst/>
              <a:gdLst>
                <a:gd name="T0" fmla="*/ 34 w 51"/>
                <a:gd name="T1" fmla="*/ 72 h 72"/>
                <a:gd name="T2" fmla="*/ 34 w 51"/>
                <a:gd name="T3" fmla="*/ 55 h 72"/>
                <a:gd name="T4" fmla="*/ 0 w 51"/>
                <a:gd name="T5" fmla="*/ 55 h 72"/>
                <a:gd name="T6" fmla="*/ 0 w 51"/>
                <a:gd name="T7" fmla="*/ 44 h 72"/>
                <a:gd name="T8" fmla="*/ 36 w 51"/>
                <a:gd name="T9" fmla="*/ 0 h 72"/>
                <a:gd name="T10" fmla="*/ 42 w 51"/>
                <a:gd name="T11" fmla="*/ 0 h 72"/>
                <a:gd name="T12" fmla="*/ 42 w 51"/>
                <a:gd name="T13" fmla="*/ 44 h 72"/>
                <a:gd name="T14" fmla="*/ 51 w 51"/>
                <a:gd name="T15" fmla="*/ 44 h 72"/>
                <a:gd name="T16" fmla="*/ 51 w 51"/>
                <a:gd name="T17" fmla="*/ 55 h 72"/>
                <a:gd name="T18" fmla="*/ 42 w 51"/>
                <a:gd name="T19" fmla="*/ 55 h 72"/>
                <a:gd name="T20" fmla="*/ 42 w 51"/>
                <a:gd name="T21" fmla="*/ 72 h 72"/>
                <a:gd name="T22" fmla="*/ 34 w 51"/>
                <a:gd name="T23" fmla="*/ 72 h 72"/>
                <a:gd name="T24" fmla="*/ 34 w 51"/>
                <a:gd name="T25" fmla="*/ 44 h 72"/>
                <a:gd name="T26" fmla="*/ 34 w 51"/>
                <a:gd name="T27" fmla="*/ 19 h 72"/>
                <a:gd name="T28" fmla="*/ 13 w 51"/>
                <a:gd name="T29" fmla="*/ 44 h 72"/>
                <a:gd name="T30" fmla="*/ 34 w 51"/>
                <a:gd name="T31" fmla="*/ 44 h 72"/>
                <a:gd name="T32" fmla="*/ 0 w 51"/>
                <a:gd name="T33" fmla="*/ 0 h 72"/>
                <a:gd name="T34" fmla="*/ 51 w 51"/>
                <a:gd name="T3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51" h="72">
                  <a:moveTo>
                    <a:pt x="34" y="72"/>
                  </a:moveTo>
                  <a:lnTo>
                    <a:pt x="34" y="5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44"/>
                  </a:lnTo>
                  <a:lnTo>
                    <a:pt x="51" y="44"/>
                  </a:lnTo>
                  <a:lnTo>
                    <a:pt x="51" y="55"/>
                  </a:lnTo>
                  <a:lnTo>
                    <a:pt x="42" y="55"/>
                  </a:lnTo>
                  <a:lnTo>
                    <a:pt x="42" y="72"/>
                  </a:lnTo>
                  <a:lnTo>
                    <a:pt x="34" y="72"/>
                  </a:lnTo>
                  <a:close/>
                  <a:moveTo>
                    <a:pt x="34" y="44"/>
                  </a:moveTo>
                  <a:lnTo>
                    <a:pt x="34" y="19"/>
                  </a:lnTo>
                  <a:lnTo>
                    <a:pt x="13" y="44"/>
                  </a:lnTo>
                  <a:lnTo>
                    <a:pt x="34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34" name="AutoShape 98"/>
            <p:cNvSpPr>
              <a:spLocks noChangeArrowheads="1"/>
            </p:cNvSpPr>
            <p:nvPr/>
          </p:nvSpPr>
          <p:spPr bwMode="auto">
            <a:xfrm>
              <a:off x="4921" y="2753"/>
              <a:ext cx="48" cy="77"/>
            </a:xfrm>
            <a:custGeom>
              <a:avLst/>
              <a:gdLst>
                <a:gd name="T0" fmla="*/ 11 w 47"/>
                <a:gd name="T1" fmla="*/ 74 h 74"/>
                <a:gd name="T2" fmla="*/ 0 w 47"/>
                <a:gd name="T3" fmla="*/ 74 h 74"/>
                <a:gd name="T4" fmla="*/ 0 w 47"/>
                <a:gd name="T5" fmla="*/ 0 h 74"/>
                <a:gd name="T6" fmla="*/ 11 w 47"/>
                <a:gd name="T7" fmla="*/ 0 h 74"/>
                <a:gd name="T8" fmla="*/ 11 w 47"/>
                <a:gd name="T9" fmla="*/ 27 h 74"/>
                <a:gd name="T10" fmla="*/ 15 w 47"/>
                <a:gd name="T11" fmla="*/ 23 h 74"/>
                <a:gd name="T12" fmla="*/ 20 w 47"/>
                <a:gd name="T13" fmla="*/ 21 h 74"/>
                <a:gd name="T14" fmla="*/ 26 w 47"/>
                <a:gd name="T15" fmla="*/ 19 h 74"/>
                <a:gd name="T16" fmla="*/ 30 w 47"/>
                <a:gd name="T17" fmla="*/ 21 h 74"/>
                <a:gd name="T18" fmla="*/ 34 w 47"/>
                <a:gd name="T19" fmla="*/ 21 h 74"/>
                <a:gd name="T20" fmla="*/ 39 w 47"/>
                <a:gd name="T21" fmla="*/ 23 h 74"/>
                <a:gd name="T22" fmla="*/ 41 w 47"/>
                <a:gd name="T23" fmla="*/ 27 h 74"/>
                <a:gd name="T24" fmla="*/ 43 w 47"/>
                <a:gd name="T25" fmla="*/ 32 h 74"/>
                <a:gd name="T26" fmla="*/ 45 w 47"/>
                <a:gd name="T27" fmla="*/ 36 h 74"/>
                <a:gd name="T28" fmla="*/ 47 w 47"/>
                <a:gd name="T29" fmla="*/ 40 h 74"/>
                <a:gd name="T30" fmla="*/ 47 w 47"/>
                <a:gd name="T31" fmla="*/ 46 h 74"/>
                <a:gd name="T32" fmla="*/ 47 w 47"/>
                <a:gd name="T33" fmla="*/ 55 h 74"/>
                <a:gd name="T34" fmla="*/ 45 w 47"/>
                <a:gd name="T35" fmla="*/ 61 h 74"/>
                <a:gd name="T36" fmla="*/ 41 w 47"/>
                <a:gd name="T37" fmla="*/ 68 h 74"/>
                <a:gd name="T38" fmla="*/ 36 w 47"/>
                <a:gd name="T39" fmla="*/ 72 h 74"/>
                <a:gd name="T40" fmla="*/ 30 w 47"/>
                <a:gd name="T41" fmla="*/ 74 h 74"/>
                <a:gd name="T42" fmla="*/ 26 w 47"/>
                <a:gd name="T43" fmla="*/ 74 h 74"/>
                <a:gd name="T44" fmla="*/ 20 w 47"/>
                <a:gd name="T45" fmla="*/ 74 h 74"/>
                <a:gd name="T46" fmla="*/ 15 w 47"/>
                <a:gd name="T47" fmla="*/ 70 h 74"/>
                <a:gd name="T48" fmla="*/ 11 w 47"/>
                <a:gd name="T49" fmla="*/ 65 h 74"/>
                <a:gd name="T50" fmla="*/ 11 w 47"/>
                <a:gd name="T51" fmla="*/ 74 h 74"/>
                <a:gd name="T52" fmla="*/ 11 w 47"/>
                <a:gd name="T53" fmla="*/ 46 h 74"/>
                <a:gd name="T54" fmla="*/ 11 w 47"/>
                <a:gd name="T55" fmla="*/ 55 h 74"/>
                <a:gd name="T56" fmla="*/ 13 w 47"/>
                <a:gd name="T57" fmla="*/ 59 h 74"/>
                <a:gd name="T58" fmla="*/ 15 w 47"/>
                <a:gd name="T59" fmla="*/ 63 h 74"/>
                <a:gd name="T60" fmla="*/ 20 w 47"/>
                <a:gd name="T61" fmla="*/ 65 h 74"/>
                <a:gd name="T62" fmla="*/ 24 w 47"/>
                <a:gd name="T63" fmla="*/ 65 h 74"/>
                <a:gd name="T64" fmla="*/ 28 w 47"/>
                <a:gd name="T65" fmla="*/ 65 h 74"/>
                <a:gd name="T66" fmla="*/ 34 w 47"/>
                <a:gd name="T67" fmla="*/ 61 h 74"/>
                <a:gd name="T68" fmla="*/ 36 w 47"/>
                <a:gd name="T69" fmla="*/ 57 h 74"/>
                <a:gd name="T70" fmla="*/ 36 w 47"/>
                <a:gd name="T71" fmla="*/ 53 h 74"/>
                <a:gd name="T72" fmla="*/ 36 w 47"/>
                <a:gd name="T73" fmla="*/ 46 h 74"/>
                <a:gd name="T74" fmla="*/ 36 w 47"/>
                <a:gd name="T75" fmla="*/ 40 h 74"/>
                <a:gd name="T76" fmla="*/ 36 w 47"/>
                <a:gd name="T77" fmla="*/ 36 h 74"/>
                <a:gd name="T78" fmla="*/ 34 w 47"/>
                <a:gd name="T79" fmla="*/ 32 h 74"/>
                <a:gd name="T80" fmla="*/ 30 w 47"/>
                <a:gd name="T81" fmla="*/ 29 h 74"/>
                <a:gd name="T82" fmla="*/ 24 w 47"/>
                <a:gd name="T83" fmla="*/ 27 h 74"/>
                <a:gd name="T84" fmla="*/ 20 w 47"/>
                <a:gd name="T85" fmla="*/ 29 h 74"/>
                <a:gd name="T86" fmla="*/ 15 w 47"/>
                <a:gd name="T87" fmla="*/ 34 h 74"/>
                <a:gd name="T88" fmla="*/ 11 w 47"/>
                <a:gd name="T89" fmla="*/ 38 h 74"/>
                <a:gd name="T90" fmla="*/ 11 w 47"/>
                <a:gd name="T91" fmla="*/ 46 h 74"/>
                <a:gd name="T92" fmla="*/ 0 w 47"/>
                <a:gd name="T93" fmla="*/ 0 h 74"/>
                <a:gd name="T94" fmla="*/ 47 w 47"/>
                <a:gd name="T9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47" h="74">
                  <a:moveTo>
                    <a:pt x="11" y="74"/>
                  </a:moveTo>
                  <a:lnTo>
                    <a:pt x="0" y="7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7"/>
                  </a:lnTo>
                  <a:lnTo>
                    <a:pt x="15" y="23"/>
                  </a:lnTo>
                  <a:lnTo>
                    <a:pt x="20" y="21"/>
                  </a:lnTo>
                  <a:lnTo>
                    <a:pt x="26" y="19"/>
                  </a:lnTo>
                  <a:lnTo>
                    <a:pt x="30" y="21"/>
                  </a:lnTo>
                  <a:lnTo>
                    <a:pt x="34" y="21"/>
                  </a:lnTo>
                  <a:lnTo>
                    <a:pt x="39" y="23"/>
                  </a:lnTo>
                  <a:lnTo>
                    <a:pt x="41" y="27"/>
                  </a:lnTo>
                  <a:lnTo>
                    <a:pt x="43" y="32"/>
                  </a:lnTo>
                  <a:lnTo>
                    <a:pt x="45" y="36"/>
                  </a:lnTo>
                  <a:lnTo>
                    <a:pt x="47" y="40"/>
                  </a:lnTo>
                  <a:lnTo>
                    <a:pt x="47" y="46"/>
                  </a:lnTo>
                  <a:lnTo>
                    <a:pt x="47" y="55"/>
                  </a:lnTo>
                  <a:lnTo>
                    <a:pt x="45" y="61"/>
                  </a:lnTo>
                  <a:lnTo>
                    <a:pt x="41" y="68"/>
                  </a:lnTo>
                  <a:lnTo>
                    <a:pt x="36" y="72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0" y="74"/>
                  </a:lnTo>
                  <a:lnTo>
                    <a:pt x="15" y="70"/>
                  </a:lnTo>
                  <a:lnTo>
                    <a:pt x="11" y="65"/>
                  </a:lnTo>
                  <a:lnTo>
                    <a:pt x="11" y="74"/>
                  </a:lnTo>
                  <a:close/>
                  <a:moveTo>
                    <a:pt x="11" y="46"/>
                  </a:moveTo>
                  <a:lnTo>
                    <a:pt x="11" y="55"/>
                  </a:lnTo>
                  <a:lnTo>
                    <a:pt x="13" y="59"/>
                  </a:lnTo>
                  <a:lnTo>
                    <a:pt x="15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8" y="65"/>
                  </a:lnTo>
                  <a:lnTo>
                    <a:pt x="34" y="61"/>
                  </a:lnTo>
                  <a:lnTo>
                    <a:pt x="36" y="57"/>
                  </a:lnTo>
                  <a:lnTo>
                    <a:pt x="36" y="53"/>
                  </a:lnTo>
                  <a:lnTo>
                    <a:pt x="36" y="46"/>
                  </a:lnTo>
                  <a:lnTo>
                    <a:pt x="36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0" y="29"/>
                  </a:lnTo>
                  <a:lnTo>
                    <a:pt x="24" y="27"/>
                  </a:lnTo>
                  <a:lnTo>
                    <a:pt x="20" y="29"/>
                  </a:lnTo>
                  <a:lnTo>
                    <a:pt x="15" y="34"/>
                  </a:lnTo>
                  <a:lnTo>
                    <a:pt x="11" y="38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35" name="Line 99"/>
            <p:cNvSpPr>
              <a:spLocks noChangeShapeType="1"/>
            </p:cNvSpPr>
            <p:nvPr/>
          </p:nvSpPr>
          <p:spPr bwMode="auto">
            <a:xfrm>
              <a:off x="3768" y="1441"/>
              <a:ext cx="0" cy="2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36" name="Line 100"/>
            <p:cNvSpPr>
              <a:spLocks noChangeShapeType="1"/>
            </p:cNvSpPr>
            <p:nvPr/>
          </p:nvSpPr>
          <p:spPr bwMode="auto">
            <a:xfrm>
              <a:off x="3768" y="1495"/>
              <a:ext cx="0" cy="2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37" name="Line 101"/>
            <p:cNvSpPr>
              <a:spLocks noChangeShapeType="1"/>
            </p:cNvSpPr>
            <p:nvPr/>
          </p:nvSpPr>
          <p:spPr bwMode="auto">
            <a:xfrm>
              <a:off x="3768" y="1549"/>
              <a:ext cx="0" cy="2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38" name="Line 102"/>
            <p:cNvSpPr>
              <a:spLocks noChangeShapeType="1"/>
            </p:cNvSpPr>
            <p:nvPr/>
          </p:nvSpPr>
          <p:spPr bwMode="auto">
            <a:xfrm>
              <a:off x="3768" y="1603"/>
              <a:ext cx="0" cy="2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39" name="Line 103"/>
            <p:cNvSpPr>
              <a:spLocks noChangeShapeType="1"/>
            </p:cNvSpPr>
            <p:nvPr/>
          </p:nvSpPr>
          <p:spPr bwMode="auto">
            <a:xfrm>
              <a:off x="3768" y="1655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40" name="Line 104"/>
            <p:cNvSpPr>
              <a:spLocks noChangeShapeType="1"/>
            </p:cNvSpPr>
            <p:nvPr/>
          </p:nvSpPr>
          <p:spPr bwMode="auto">
            <a:xfrm>
              <a:off x="3768" y="1709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41" name="Line 105"/>
            <p:cNvSpPr>
              <a:spLocks noChangeShapeType="1"/>
            </p:cNvSpPr>
            <p:nvPr/>
          </p:nvSpPr>
          <p:spPr bwMode="auto">
            <a:xfrm>
              <a:off x="3768" y="1763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42" name="Line 106"/>
            <p:cNvSpPr>
              <a:spLocks noChangeShapeType="1"/>
            </p:cNvSpPr>
            <p:nvPr/>
          </p:nvSpPr>
          <p:spPr bwMode="auto">
            <a:xfrm>
              <a:off x="3768" y="1817"/>
              <a:ext cx="0" cy="2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43" name="Line 107"/>
            <p:cNvSpPr>
              <a:spLocks noChangeShapeType="1"/>
            </p:cNvSpPr>
            <p:nvPr/>
          </p:nvSpPr>
          <p:spPr bwMode="auto">
            <a:xfrm>
              <a:off x="3768" y="1871"/>
              <a:ext cx="0" cy="2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44" name="Line 108"/>
            <p:cNvSpPr>
              <a:spLocks noChangeShapeType="1"/>
            </p:cNvSpPr>
            <p:nvPr/>
          </p:nvSpPr>
          <p:spPr bwMode="auto">
            <a:xfrm>
              <a:off x="3768" y="1925"/>
              <a:ext cx="0" cy="2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45" name="Line 109"/>
            <p:cNvSpPr>
              <a:spLocks noChangeShapeType="1"/>
            </p:cNvSpPr>
            <p:nvPr/>
          </p:nvSpPr>
          <p:spPr bwMode="auto">
            <a:xfrm>
              <a:off x="3768" y="1978"/>
              <a:ext cx="0" cy="2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46" name="Line 110"/>
            <p:cNvSpPr>
              <a:spLocks noChangeShapeType="1"/>
            </p:cNvSpPr>
            <p:nvPr/>
          </p:nvSpPr>
          <p:spPr bwMode="auto">
            <a:xfrm>
              <a:off x="3768" y="2031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47" name="Line 111"/>
            <p:cNvSpPr>
              <a:spLocks noChangeShapeType="1"/>
            </p:cNvSpPr>
            <p:nvPr/>
          </p:nvSpPr>
          <p:spPr bwMode="auto">
            <a:xfrm>
              <a:off x="3768" y="2085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48" name="Line 112"/>
            <p:cNvSpPr>
              <a:spLocks noChangeShapeType="1"/>
            </p:cNvSpPr>
            <p:nvPr/>
          </p:nvSpPr>
          <p:spPr bwMode="auto">
            <a:xfrm>
              <a:off x="3768" y="2139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49" name="Line 113"/>
            <p:cNvSpPr>
              <a:spLocks noChangeShapeType="1"/>
            </p:cNvSpPr>
            <p:nvPr/>
          </p:nvSpPr>
          <p:spPr bwMode="auto">
            <a:xfrm>
              <a:off x="3768" y="2192"/>
              <a:ext cx="0" cy="2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50" name="Line 114"/>
            <p:cNvSpPr>
              <a:spLocks noChangeShapeType="1"/>
            </p:cNvSpPr>
            <p:nvPr/>
          </p:nvSpPr>
          <p:spPr bwMode="auto">
            <a:xfrm>
              <a:off x="3768" y="2246"/>
              <a:ext cx="0" cy="2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51" name="Line 115"/>
            <p:cNvSpPr>
              <a:spLocks noChangeShapeType="1"/>
            </p:cNvSpPr>
            <p:nvPr/>
          </p:nvSpPr>
          <p:spPr bwMode="auto">
            <a:xfrm>
              <a:off x="3768" y="2300"/>
              <a:ext cx="0" cy="2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52" name="Line 116"/>
            <p:cNvSpPr>
              <a:spLocks noChangeShapeType="1"/>
            </p:cNvSpPr>
            <p:nvPr/>
          </p:nvSpPr>
          <p:spPr bwMode="auto">
            <a:xfrm>
              <a:off x="3768" y="2353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53" name="Line 117"/>
            <p:cNvSpPr>
              <a:spLocks noChangeShapeType="1"/>
            </p:cNvSpPr>
            <p:nvPr/>
          </p:nvSpPr>
          <p:spPr bwMode="auto">
            <a:xfrm>
              <a:off x="3768" y="2407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54" name="Line 118"/>
            <p:cNvSpPr>
              <a:spLocks noChangeShapeType="1"/>
            </p:cNvSpPr>
            <p:nvPr/>
          </p:nvSpPr>
          <p:spPr bwMode="auto">
            <a:xfrm>
              <a:off x="3768" y="2460"/>
              <a:ext cx="0" cy="2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55" name="Line 119"/>
            <p:cNvSpPr>
              <a:spLocks noChangeShapeType="1"/>
            </p:cNvSpPr>
            <p:nvPr/>
          </p:nvSpPr>
          <p:spPr bwMode="auto">
            <a:xfrm>
              <a:off x="3768" y="2514"/>
              <a:ext cx="0" cy="2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56" name="Line 120"/>
            <p:cNvSpPr>
              <a:spLocks noChangeShapeType="1"/>
            </p:cNvSpPr>
            <p:nvPr/>
          </p:nvSpPr>
          <p:spPr bwMode="auto">
            <a:xfrm>
              <a:off x="3768" y="2568"/>
              <a:ext cx="0" cy="2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57" name="Line 121"/>
            <p:cNvSpPr>
              <a:spLocks noChangeShapeType="1"/>
            </p:cNvSpPr>
            <p:nvPr/>
          </p:nvSpPr>
          <p:spPr bwMode="auto">
            <a:xfrm>
              <a:off x="3768" y="2622"/>
              <a:ext cx="0" cy="2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58" name="Line 122"/>
            <p:cNvSpPr>
              <a:spLocks noChangeShapeType="1"/>
            </p:cNvSpPr>
            <p:nvPr/>
          </p:nvSpPr>
          <p:spPr bwMode="auto">
            <a:xfrm>
              <a:off x="3768" y="2675"/>
              <a:ext cx="0" cy="1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59" name="AutoShape 123"/>
            <p:cNvSpPr>
              <a:spLocks noChangeArrowheads="1"/>
            </p:cNvSpPr>
            <p:nvPr/>
          </p:nvSpPr>
          <p:spPr bwMode="auto">
            <a:xfrm>
              <a:off x="3683" y="2780"/>
              <a:ext cx="48" cy="77"/>
            </a:xfrm>
            <a:custGeom>
              <a:avLst/>
              <a:gdLst>
                <a:gd name="T0" fmla="*/ 11 w 47"/>
                <a:gd name="T1" fmla="*/ 72 h 74"/>
                <a:gd name="T2" fmla="*/ 0 w 47"/>
                <a:gd name="T3" fmla="*/ 72 h 74"/>
                <a:gd name="T4" fmla="*/ 0 w 47"/>
                <a:gd name="T5" fmla="*/ 0 h 74"/>
                <a:gd name="T6" fmla="*/ 11 w 47"/>
                <a:gd name="T7" fmla="*/ 0 h 74"/>
                <a:gd name="T8" fmla="*/ 11 w 47"/>
                <a:gd name="T9" fmla="*/ 28 h 74"/>
                <a:gd name="T10" fmla="*/ 13 w 47"/>
                <a:gd name="T11" fmla="*/ 24 h 74"/>
                <a:gd name="T12" fmla="*/ 19 w 47"/>
                <a:gd name="T13" fmla="*/ 19 h 74"/>
                <a:gd name="T14" fmla="*/ 24 w 47"/>
                <a:gd name="T15" fmla="*/ 19 h 74"/>
                <a:gd name="T16" fmla="*/ 28 w 47"/>
                <a:gd name="T17" fmla="*/ 19 h 74"/>
                <a:gd name="T18" fmla="*/ 32 w 47"/>
                <a:gd name="T19" fmla="*/ 21 h 74"/>
                <a:gd name="T20" fmla="*/ 36 w 47"/>
                <a:gd name="T21" fmla="*/ 24 h 74"/>
                <a:gd name="T22" fmla="*/ 41 w 47"/>
                <a:gd name="T23" fmla="*/ 26 h 74"/>
                <a:gd name="T24" fmla="*/ 43 w 47"/>
                <a:gd name="T25" fmla="*/ 30 h 74"/>
                <a:gd name="T26" fmla="*/ 45 w 47"/>
                <a:gd name="T27" fmla="*/ 34 h 74"/>
                <a:gd name="T28" fmla="*/ 45 w 47"/>
                <a:gd name="T29" fmla="*/ 40 h 74"/>
                <a:gd name="T30" fmla="*/ 47 w 47"/>
                <a:gd name="T31" fmla="*/ 47 h 74"/>
                <a:gd name="T32" fmla="*/ 45 w 47"/>
                <a:gd name="T33" fmla="*/ 53 h 74"/>
                <a:gd name="T34" fmla="*/ 43 w 47"/>
                <a:gd name="T35" fmla="*/ 62 h 74"/>
                <a:gd name="T36" fmla="*/ 38 w 47"/>
                <a:gd name="T37" fmla="*/ 66 h 74"/>
                <a:gd name="T38" fmla="*/ 34 w 47"/>
                <a:gd name="T39" fmla="*/ 70 h 74"/>
                <a:gd name="T40" fmla="*/ 30 w 47"/>
                <a:gd name="T41" fmla="*/ 74 h 74"/>
                <a:gd name="T42" fmla="*/ 24 w 47"/>
                <a:gd name="T43" fmla="*/ 74 h 74"/>
                <a:gd name="T44" fmla="*/ 19 w 47"/>
                <a:gd name="T45" fmla="*/ 72 h 74"/>
                <a:gd name="T46" fmla="*/ 13 w 47"/>
                <a:gd name="T47" fmla="*/ 70 h 74"/>
                <a:gd name="T48" fmla="*/ 11 w 47"/>
                <a:gd name="T49" fmla="*/ 66 h 74"/>
                <a:gd name="T50" fmla="*/ 11 w 47"/>
                <a:gd name="T51" fmla="*/ 72 h 74"/>
                <a:gd name="T52" fmla="*/ 11 w 47"/>
                <a:gd name="T53" fmla="*/ 47 h 74"/>
                <a:gd name="T54" fmla="*/ 11 w 47"/>
                <a:gd name="T55" fmla="*/ 53 h 74"/>
                <a:gd name="T56" fmla="*/ 13 w 47"/>
                <a:gd name="T57" fmla="*/ 60 h 74"/>
                <a:gd name="T58" fmla="*/ 15 w 47"/>
                <a:gd name="T59" fmla="*/ 64 h 74"/>
                <a:gd name="T60" fmla="*/ 19 w 47"/>
                <a:gd name="T61" fmla="*/ 66 h 74"/>
                <a:gd name="T62" fmla="*/ 24 w 47"/>
                <a:gd name="T63" fmla="*/ 66 h 74"/>
                <a:gd name="T64" fmla="*/ 28 w 47"/>
                <a:gd name="T65" fmla="*/ 64 h 74"/>
                <a:gd name="T66" fmla="*/ 32 w 47"/>
                <a:gd name="T67" fmla="*/ 62 h 74"/>
                <a:gd name="T68" fmla="*/ 34 w 47"/>
                <a:gd name="T69" fmla="*/ 57 h 74"/>
                <a:gd name="T70" fmla="*/ 36 w 47"/>
                <a:gd name="T71" fmla="*/ 53 h 74"/>
                <a:gd name="T72" fmla="*/ 36 w 47"/>
                <a:gd name="T73" fmla="*/ 47 h 74"/>
                <a:gd name="T74" fmla="*/ 36 w 47"/>
                <a:gd name="T75" fmla="*/ 40 h 74"/>
                <a:gd name="T76" fmla="*/ 34 w 47"/>
                <a:gd name="T77" fmla="*/ 36 h 74"/>
                <a:gd name="T78" fmla="*/ 32 w 47"/>
                <a:gd name="T79" fmla="*/ 32 h 74"/>
                <a:gd name="T80" fmla="*/ 28 w 47"/>
                <a:gd name="T81" fmla="*/ 28 h 74"/>
                <a:gd name="T82" fmla="*/ 24 w 47"/>
                <a:gd name="T83" fmla="*/ 28 h 74"/>
                <a:gd name="T84" fmla="*/ 17 w 47"/>
                <a:gd name="T85" fmla="*/ 28 h 74"/>
                <a:gd name="T86" fmla="*/ 13 w 47"/>
                <a:gd name="T87" fmla="*/ 32 h 74"/>
                <a:gd name="T88" fmla="*/ 11 w 47"/>
                <a:gd name="T89" fmla="*/ 38 h 74"/>
                <a:gd name="T90" fmla="*/ 11 w 47"/>
                <a:gd name="T91" fmla="*/ 47 h 74"/>
                <a:gd name="T92" fmla="*/ 0 w 47"/>
                <a:gd name="T93" fmla="*/ 0 h 74"/>
                <a:gd name="T94" fmla="*/ 47 w 47"/>
                <a:gd name="T9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47" h="74">
                  <a:moveTo>
                    <a:pt x="11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13" y="24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8" y="19"/>
                  </a:lnTo>
                  <a:lnTo>
                    <a:pt x="32" y="21"/>
                  </a:lnTo>
                  <a:lnTo>
                    <a:pt x="36" y="24"/>
                  </a:lnTo>
                  <a:lnTo>
                    <a:pt x="41" y="26"/>
                  </a:lnTo>
                  <a:lnTo>
                    <a:pt x="43" y="30"/>
                  </a:lnTo>
                  <a:lnTo>
                    <a:pt x="45" y="34"/>
                  </a:lnTo>
                  <a:lnTo>
                    <a:pt x="45" y="40"/>
                  </a:lnTo>
                  <a:lnTo>
                    <a:pt x="47" y="47"/>
                  </a:lnTo>
                  <a:lnTo>
                    <a:pt x="45" y="53"/>
                  </a:lnTo>
                  <a:lnTo>
                    <a:pt x="43" y="62"/>
                  </a:lnTo>
                  <a:lnTo>
                    <a:pt x="38" y="66"/>
                  </a:lnTo>
                  <a:lnTo>
                    <a:pt x="34" y="70"/>
                  </a:lnTo>
                  <a:lnTo>
                    <a:pt x="30" y="74"/>
                  </a:lnTo>
                  <a:lnTo>
                    <a:pt x="24" y="74"/>
                  </a:lnTo>
                  <a:lnTo>
                    <a:pt x="19" y="72"/>
                  </a:lnTo>
                  <a:lnTo>
                    <a:pt x="13" y="70"/>
                  </a:lnTo>
                  <a:lnTo>
                    <a:pt x="11" y="66"/>
                  </a:lnTo>
                  <a:lnTo>
                    <a:pt x="11" y="72"/>
                  </a:lnTo>
                  <a:close/>
                  <a:moveTo>
                    <a:pt x="11" y="47"/>
                  </a:moveTo>
                  <a:lnTo>
                    <a:pt x="11" y="53"/>
                  </a:lnTo>
                  <a:lnTo>
                    <a:pt x="13" y="60"/>
                  </a:lnTo>
                  <a:lnTo>
                    <a:pt x="15" y="64"/>
                  </a:lnTo>
                  <a:lnTo>
                    <a:pt x="19" y="66"/>
                  </a:lnTo>
                  <a:lnTo>
                    <a:pt x="24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4" y="57"/>
                  </a:lnTo>
                  <a:lnTo>
                    <a:pt x="36" y="53"/>
                  </a:lnTo>
                  <a:lnTo>
                    <a:pt x="36" y="47"/>
                  </a:lnTo>
                  <a:lnTo>
                    <a:pt x="36" y="40"/>
                  </a:lnTo>
                  <a:lnTo>
                    <a:pt x="34" y="36"/>
                  </a:lnTo>
                  <a:lnTo>
                    <a:pt x="32" y="32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17" y="28"/>
                  </a:lnTo>
                  <a:lnTo>
                    <a:pt x="13" y="32"/>
                  </a:lnTo>
                  <a:lnTo>
                    <a:pt x="11" y="38"/>
                  </a:lnTo>
                  <a:lnTo>
                    <a:pt x="11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60" name="AutoShape 124"/>
            <p:cNvSpPr>
              <a:spLocks noChangeArrowheads="1"/>
            </p:cNvSpPr>
            <p:nvPr/>
          </p:nvSpPr>
          <p:spPr bwMode="auto">
            <a:xfrm>
              <a:off x="3741" y="2802"/>
              <a:ext cx="50" cy="31"/>
            </a:xfrm>
            <a:custGeom>
              <a:avLst/>
              <a:gdLst>
                <a:gd name="T0" fmla="*/ 49 w 49"/>
                <a:gd name="T1" fmla="*/ 9 h 30"/>
                <a:gd name="T2" fmla="*/ 0 w 49"/>
                <a:gd name="T3" fmla="*/ 9 h 30"/>
                <a:gd name="T4" fmla="*/ 0 w 49"/>
                <a:gd name="T5" fmla="*/ 0 h 30"/>
                <a:gd name="T6" fmla="*/ 49 w 49"/>
                <a:gd name="T7" fmla="*/ 0 h 30"/>
                <a:gd name="T8" fmla="*/ 49 w 49"/>
                <a:gd name="T9" fmla="*/ 9 h 30"/>
                <a:gd name="T10" fmla="*/ 49 w 49"/>
                <a:gd name="T11" fmla="*/ 30 h 30"/>
                <a:gd name="T12" fmla="*/ 0 w 49"/>
                <a:gd name="T13" fmla="*/ 30 h 30"/>
                <a:gd name="T14" fmla="*/ 0 w 49"/>
                <a:gd name="T15" fmla="*/ 22 h 30"/>
                <a:gd name="T16" fmla="*/ 49 w 49"/>
                <a:gd name="T17" fmla="*/ 22 h 30"/>
                <a:gd name="T18" fmla="*/ 49 w 49"/>
                <a:gd name="T19" fmla="*/ 30 h 30"/>
                <a:gd name="T20" fmla="*/ 0 w 49"/>
                <a:gd name="T21" fmla="*/ 0 h 30"/>
                <a:gd name="T22" fmla="*/ 49 w 49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9" h="30">
                  <a:moveTo>
                    <a:pt x="49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9"/>
                  </a:lnTo>
                  <a:close/>
                  <a:moveTo>
                    <a:pt x="49" y="30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49" y="22"/>
                  </a:lnTo>
                  <a:lnTo>
                    <a:pt x="4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61" name="AutoShape 125"/>
            <p:cNvSpPr>
              <a:spLocks noChangeArrowheads="1"/>
            </p:cNvSpPr>
            <p:nvPr/>
          </p:nvSpPr>
          <p:spPr bwMode="auto">
            <a:xfrm>
              <a:off x="3808" y="2780"/>
              <a:ext cx="61" cy="75"/>
            </a:xfrm>
            <a:custGeom>
              <a:avLst/>
              <a:gdLst>
                <a:gd name="T0" fmla="*/ 0 w 59"/>
                <a:gd name="T1" fmla="*/ 72 h 72"/>
                <a:gd name="T2" fmla="*/ 0 w 59"/>
                <a:gd name="T3" fmla="*/ 0 h 72"/>
                <a:gd name="T4" fmla="*/ 30 w 59"/>
                <a:gd name="T5" fmla="*/ 0 h 72"/>
                <a:gd name="T6" fmla="*/ 38 w 59"/>
                <a:gd name="T7" fmla="*/ 0 h 72"/>
                <a:gd name="T8" fmla="*/ 44 w 59"/>
                <a:gd name="T9" fmla="*/ 2 h 72"/>
                <a:gd name="T10" fmla="*/ 49 w 59"/>
                <a:gd name="T11" fmla="*/ 4 h 72"/>
                <a:gd name="T12" fmla="*/ 53 w 59"/>
                <a:gd name="T13" fmla="*/ 9 h 72"/>
                <a:gd name="T14" fmla="*/ 55 w 59"/>
                <a:gd name="T15" fmla="*/ 13 h 72"/>
                <a:gd name="T16" fmla="*/ 55 w 59"/>
                <a:gd name="T17" fmla="*/ 19 h 72"/>
                <a:gd name="T18" fmla="*/ 53 w 59"/>
                <a:gd name="T19" fmla="*/ 26 h 72"/>
                <a:gd name="T20" fmla="*/ 51 w 59"/>
                <a:gd name="T21" fmla="*/ 32 h 72"/>
                <a:gd name="T22" fmla="*/ 47 w 59"/>
                <a:gd name="T23" fmla="*/ 36 h 72"/>
                <a:gd name="T24" fmla="*/ 42 w 59"/>
                <a:gd name="T25" fmla="*/ 38 h 72"/>
                <a:gd name="T26" fmla="*/ 36 w 59"/>
                <a:gd name="T27" fmla="*/ 38 h 72"/>
                <a:gd name="T28" fmla="*/ 38 w 59"/>
                <a:gd name="T29" fmla="*/ 40 h 72"/>
                <a:gd name="T30" fmla="*/ 40 w 59"/>
                <a:gd name="T31" fmla="*/ 43 h 72"/>
                <a:gd name="T32" fmla="*/ 44 w 59"/>
                <a:gd name="T33" fmla="*/ 47 h 72"/>
                <a:gd name="T34" fmla="*/ 49 w 59"/>
                <a:gd name="T35" fmla="*/ 53 h 72"/>
                <a:gd name="T36" fmla="*/ 59 w 59"/>
                <a:gd name="T37" fmla="*/ 72 h 72"/>
                <a:gd name="T38" fmla="*/ 49 w 59"/>
                <a:gd name="T39" fmla="*/ 72 h 72"/>
                <a:gd name="T40" fmla="*/ 40 w 59"/>
                <a:gd name="T41" fmla="*/ 57 h 72"/>
                <a:gd name="T42" fmla="*/ 36 w 59"/>
                <a:gd name="T43" fmla="*/ 51 h 72"/>
                <a:gd name="T44" fmla="*/ 34 w 59"/>
                <a:gd name="T45" fmla="*/ 47 h 72"/>
                <a:gd name="T46" fmla="*/ 32 w 59"/>
                <a:gd name="T47" fmla="*/ 45 h 72"/>
                <a:gd name="T48" fmla="*/ 27 w 59"/>
                <a:gd name="T49" fmla="*/ 43 h 72"/>
                <a:gd name="T50" fmla="*/ 25 w 59"/>
                <a:gd name="T51" fmla="*/ 40 h 72"/>
                <a:gd name="T52" fmla="*/ 23 w 59"/>
                <a:gd name="T53" fmla="*/ 40 h 72"/>
                <a:gd name="T54" fmla="*/ 23 w 59"/>
                <a:gd name="T55" fmla="*/ 40 h 72"/>
                <a:gd name="T56" fmla="*/ 19 w 59"/>
                <a:gd name="T57" fmla="*/ 40 h 72"/>
                <a:gd name="T58" fmla="*/ 8 w 59"/>
                <a:gd name="T59" fmla="*/ 40 h 72"/>
                <a:gd name="T60" fmla="*/ 8 w 59"/>
                <a:gd name="T61" fmla="*/ 72 h 72"/>
                <a:gd name="T62" fmla="*/ 0 w 59"/>
                <a:gd name="T63" fmla="*/ 72 h 72"/>
                <a:gd name="T64" fmla="*/ 8 w 59"/>
                <a:gd name="T65" fmla="*/ 32 h 72"/>
                <a:gd name="T66" fmla="*/ 27 w 59"/>
                <a:gd name="T67" fmla="*/ 32 h 72"/>
                <a:gd name="T68" fmla="*/ 34 w 59"/>
                <a:gd name="T69" fmla="*/ 32 h 72"/>
                <a:gd name="T70" fmla="*/ 38 w 59"/>
                <a:gd name="T71" fmla="*/ 30 h 72"/>
                <a:gd name="T72" fmla="*/ 42 w 59"/>
                <a:gd name="T73" fmla="*/ 28 h 72"/>
                <a:gd name="T74" fmla="*/ 44 w 59"/>
                <a:gd name="T75" fmla="*/ 26 h 72"/>
                <a:gd name="T76" fmla="*/ 44 w 59"/>
                <a:gd name="T77" fmla="*/ 24 h 72"/>
                <a:gd name="T78" fmla="*/ 47 w 59"/>
                <a:gd name="T79" fmla="*/ 19 h 72"/>
                <a:gd name="T80" fmla="*/ 44 w 59"/>
                <a:gd name="T81" fmla="*/ 15 h 72"/>
                <a:gd name="T82" fmla="*/ 42 w 59"/>
                <a:gd name="T83" fmla="*/ 11 h 72"/>
                <a:gd name="T84" fmla="*/ 38 w 59"/>
                <a:gd name="T85" fmla="*/ 9 h 72"/>
                <a:gd name="T86" fmla="*/ 30 w 59"/>
                <a:gd name="T87" fmla="*/ 9 h 72"/>
                <a:gd name="T88" fmla="*/ 8 w 59"/>
                <a:gd name="T89" fmla="*/ 9 h 72"/>
                <a:gd name="T90" fmla="*/ 8 w 59"/>
                <a:gd name="T91" fmla="*/ 32 h 72"/>
                <a:gd name="T92" fmla="*/ 0 w 59"/>
                <a:gd name="T93" fmla="*/ 0 h 72"/>
                <a:gd name="T94" fmla="*/ 59 w 59"/>
                <a:gd name="T9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59" h="72">
                  <a:moveTo>
                    <a:pt x="0" y="72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49" y="4"/>
                  </a:lnTo>
                  <a:lnTo>
                    <a:pt x="53" y="9"/>
                  </a:lnTo>
                  <a:lnTo>
                    <a:pt x="55" y="13"/>
                  </a:lnTo>
                  <a:lnTo>
                    <a:pt x="55" y="19"/>
                  </a:lnTo>
                  <a:lnTo>
                    <a:pt x="53" y="26"/>
                  </a:lnTo>
                  <a:lnTo>
                    <a:pt x="51" y="32"/>
                  </a:lnTo>
                  <a:lnTo>
                    <a:pt x="47" y="36"/>
                  </a:lnTo>
                  <a:lnTo>
                    <a:pt x="42" y="38"/>
                  </a:lnTo>
                  <a:lnTo>
                    <a:pt x="36" y="38"/>
                  </a:lnTo>
                  <a:lnTo>
                    <a:pt x="38" y="40"/>
                  </a:lnTo>
                  <a:lnTo>
                    <a:pt x="40" y="43"/>
                  </a:lnTo>
                  <a:lnTo>
                    <a:pt x="44" y="47"/>
                  </a:lnTo>
                  <a:lnTo>
                    <a:pt x="49" y="53"/>
                  </a:lnTo>
                  <a:lnTo>
                    <a:pt x="59" y="72"/>
                  </a:lnTo>
                  <a:lnTo>
                    <a:pt x="49" y="72"/>
                  </a:lnTo>
                  <a:lnTo>
                    <a:pt x="40" y="57"/>
                  </a:lnTo>
                  <a:lnTo>
                    <a:pt x="36" y="51"/>
                  </a:lnTo>
                  <a:lnTo>
                    <a:pt x="34" y="47"/>
                  </a:lnTo>
                  <a:lnTo>
                    <a:pt x="32" y="45"/>
                  </a:lnTo>
                  <a:lnTo>
                    <a:pt x="27" y="43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19" y="40"/>
                  </a:lnTo>
                  <a:lnTo>
                    <a:pt x="8" y="40"/>
                  </a:lnTo>
                  <a:lnTo>
                    <a:pt x="8" y="72"/>
                  </a:lnTo>
                  <a:lnTo>
                    <a:pt x="0" y="72"/>
                  </a:lnTo>
                  <a:close/>
                  <a:moveTo>
                    <a:pt x="8" y="32"/>
                  </a:moveTo>
                  <a:lnTo>
                    <a:pt x="27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7" y="19"/>
                  </a:lnTo>
                  <a:lnTo>
                    <a:pt x="44" y="15"/>
                  </a:lnTo>
                  <a:lnTo>
                    <a:pt x="42" y="11"/>
                  </a:lnTo>
                  <a:lnTo>
                    <a:pt x="38" y="9"/>
                  </a:lnTo>
                  <a:lnTo>
                    <a:pt x="30" y="9"/>
                  </a:lnTo>
                  <a:lnTo>
                    <a:pt x="8" y="9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62" name="AutoShape 126"/>
            <p:cNvSpPr>
              <a:spLocks noChangeArrowheads="1"/>
            </p:cNvSpPr>
            <p:nvPr/>
          </p:nvSpPr>
          <p:spPr bwMode="auto">
            <a:xfrm>
              <a:off x="3882" y="2780"/>
              <a:ext cx="25" cy="97"/>
            </a:xfrm>
            <a:custGeom>
              <a:avLst/>
              <a:gdLst>
                <a:gd name="T0" fmla="*/ 19 w 25"/>
                <a:gd name="T1" fmla="*/ 93 h 93"/>
                <a:gd name="T2" fmla="*/ 10 w 25"/>
                <a:gd name="T3" fmla="*/ 83 h 93"/>
                <a:gd name="T4" fmla="*/ 4 w 25"/>
                <a:gd name="T5" fmla="*/ 72 h 93"/>
                <a:gd name="T6" fmla="*/ 2 w 25"/>
                <a:gd name="T7" fmla="*/ 60 h 93"/>
                <a:gd name="T8" fmla="*/ 0 w 25"/>
                <a:gd name="T9" fmla="*/ 47 h 93"/>
                <a:gd name="T10" fmla="*/ 0 w 25"/>
                <a:gd name="T11" fmla="*/ 36 h 93"/>
                <a:gd name="T12" fmla="*/ 4 w 25"/>
                <a:gd name="T13" fmla="*/ 24 h 93"/>
                <a:gd name="T14" fmla="*/ 10 w 25"/>
                <a:gd name="T15" fmla="*/ 13 h 93"/>
                <a:gd name="T16" fmla="*/ 19 w 25"/>
                <a:gd name="T17" fmla="*/ 0 h 93"/>
                <a:gd name="T18" fmla="*/ 25 w 25"/>
                <a:gd name="T19" fmla="*/ 0 h 93"/>
                <a:gd name="T20" fmla="*/ 21 w 25"/>
                <a:gd name="T21" fmla="*/ 7 h 93"/>
                <a:gd name="T22" fmla="*/ 19 w 25"/>
                <a:gd name="T23" fmla="*/ 11 h 93"/>
                <a:gd name="T24" fmla="*/ 17 w 25"/>
                <a:gd name="T25" fmla="*/ 15 h 93"/>
                <a:gd name="T26" fmla="*/ 13 w 25"/>
                <a:gd name="T27" fmla="*/ 21 h 93"/>
                <a:gd name="T28" fmla="*/ 13 w 25"/>
                <a:gd name="T29" fmla="*/ 28 h 93"/>
                <a:gd name="T30" fmla="*/ 10 w 25"/>
                <a:gd name="T31" fmla="*/ 38 h 93"/>
                <a:gd name="T32" fmla="*/ 10 w 25"/>
                <a:gd name="T33" fmla="*/ 47 h 93"/>
                <a:gd name="T34" fmla="*/ 13 w 25"/>
                <a:gd name="T35" fmla="*/ 70 h 93"/>
                <a:gd name="T36" fmla="*/ 25 w 25"/>
                <a:gd name="T37" fmla="*/ 93 h 93"/>
                <a:gd name="T38" fmla="*/ 19 w 25"/>
                <a:gd name="T39" fmla="*/ 93 h 93"/>
                <a:gd name="T40" fmla="*/ 0 w 25"/>
                <a:gd name="T41" fmla="*/ 0 h 93"/>
                <a:gd name="T42" fmla="*/ 25 w 25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25" h="93">
                  <a:moveTo>
                    <a:pt x="19" y="93"/>
                  </a:moveTo>
                  <a:lnTo>
                    <a:pt x="10" y="83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0" y="47"/>
                  </a:lnTo>
                  <a:lnTo>
                    <a:pt x="0" y="36"/>
                  </a:lnTo>
                  <a:lnTo>
                    <a:pt x="4" y="24"/>
                  </a:lnTo>
                  <a:lnTo>
                    <a:pt x="10" y="13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7" y="15"/>
                  </a:lnTo>
                  <a:lnTo>
                    <a:pt x="13" y="21"/>
                  </a:lnTo>
                  <a:lnTo>
                    <a:pt x="13" y="28"/>
                  </a:lnTo>
                  <a:lnTo>
                    <a:pt x="10" y="38"/>
                  </a:lnTo>
                  <a:lnTo>
                    <a:pt x="10" y="47"/>
                  </a:lnTo>
                  <a:lnTo>
                    <a:pt x="13" y="70"/>
                  </a:lnTo>
                  <a:lnTo>
                    <a:pt x="25" y="93"/>
                  </a:lnTo>
                  <a:lnTo>
                    <a:pt x="19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63" name="AutoShape 127"/>
            <p:cNvSpPr>
              <a:spLocks noChangeArrowheads="1"/>
            </p:cNvSpPr>
            <p:nvPr/>
          </p:nvSpPr>
          <p:spPr bwMode="auto">
            <a:xfrm>
              <a:off x="3916" y="2800"/>
              <a:ext cx="43" cy="57"/>
            </a:xfrm>
            <a:custGeom>
              <a:avLst/>
              <a:gdLst>
                <a:gd name="T0" fmla="*/ 8 w 42"/>
                <a:gd name="T1" fmla="*/ 36 h 55"/>
                <a:gd name="T2" fmla="*/ 12 w 42"/>
                <a:gd name="T3" fmla="*/ 45 h 55"/>
                <a:gd name="T4" fmla="*/ 21 w 42"/>
                <a:gd name="T5" fmla="*/ 47 h 55"/>
                <a:gd name="T6" fmla="*/ 29 w 42"/>
                <a:gd name="T7" fmla="*/ 45 h 55"/>
                <a:gd name="T8" fmla="*/ 34 w 42"/>
                <a:gd name="T9" fmla="*/ 38 h 55"/>
                <a:gd name="T10" fmla="*/ 29 w 42"/>
                <a:gd name="T11" fmla="*/ 34 h 55"/>
                <a:gd name="T12" fmla="*/ 21 w 42"/>
                <a:gd name="T13" fmla="*/ 32 h 55"/>
                <a:gd name="T14" fmla="*/ 8 w 42"/>
                <a:gd name="T15" fmla="*/ 28 h 55"/>
                <a:gd name="T16" fmla="*/ 2 w 42"/>
                <a:gd name="T17" fmla="*/ 24 h 55"/>
                <a:gd name="T18" fmla="*/ 0 w 42"/>
                <a:gd name="T19" fmla="*/ 15 h 55"/>
                <a:gd name="T20" fmla="*/ 2 w 42"/>
                <a:gd name="T21" fmla="*/ 9 h 55"/>
                <a:gd name="T22" fmla="*/ 6 w 42"/>
                <a:gd name="T23" fmla="*/ 5 h 55"/>
                <a:gd name="T24" fmla="*/ 10 w 42"/>
                <a:gd name="T25" fmla="*/ 0 h 55"/>
                <a:gd name="T26" fmla="*/ 19 w 42"/>
                <a:gd name="T27" fmla="*/ 0 h 55"/>
                <a:gd name="T28" fmla="*/ 29 w 42"/>
                <a:gd name="T29" fmla="*/ 2 h 55"/>
                <a:gd name="T30" fmla="*/ 36 w 42"/>
                <a:gd name="T31" fmla="*/ 7 h 55"/>
                <a:gd name="T32" fmla="*/ 40 w 42"/>
                <a:gd name="T33" fmla="*/ 15 h 55"/>
                <a:gd name="T34" fmla="*/ 29 w 42"/>
                <a:gd name="T35" fmla="*/ 13 h 55"/>
                <a:gd name="T36" fmla="*/ 23 w 42"/>
                <a:gd name="T37" fmla="*/ 9 h 55"/>
                <a:gd name="T38" fmla="*/ 15 w 42"/>
                <a:gd name="T39" fmla="*/ 9 h 55"/>
                <a:gd name="T40" fmla="*/ 10 w 42"/>
                <a:gd name="T41" fmla="*/ 13 h 55"/>
                <a:gd name="T42" fmla="*/ 10 w 42"/>
                <a:gd name="T43" fmla="*/ 15 h 55"/>
                <a:gd name="T44" fmla="*/ 12 w 42"/>
                <a:gd name="T45" fmla="*/ 19 h 55"/>
                <a:gd name="T46" fmla="*/ 15 w 42"/>
                <a:gd name="T47" fmla="*/ 19 h 55"/>
                <a:gd name="T48" fmla="*/ 27 w 42"/>
                <a:gd name="T49" fmla="*/ 24 h 55"/>
                <a:gd name="T50" fmla="*/ 36 w 42"/>
                <a:gd name="T51" fmla="*/ 28 h 55"/>
                <a:gd name="T52" fmla="*/ 42 w 42"/>
                <a:gd name="T53" fmla="*/ 34 h 55"/>
                <a:gd name="T54" fmla="*/ 42 w 42"/>
                <a:gd name="T55" fmla="*/ 43 h 55"/>
                <a:gd name="T56" fmla="*/ 36 w 42"/>
                <a:gd name="T57" fmla="*/ 51 h 55"/>
                <a:gd name="T58" fmla="*/ 27 w 42"/>
                <a:gd name="T59" fmla="*/ 55 h 55"/>
                <a:gd name="T60" fmla="*/ 15 w 42"/>
                <a:gd name="T61" fmla="*/ 55 h 55"/>
                <a:gd name="T62" fmla="*/ 6 w 42"/>
                <a:gd name="T63" fmla="*/ 51 h 55"/>
                <a:gd name="T64" fmla="*/ 0 w 42"/>
                <a:gd name="T65" fmla="*/ 38 h 55"/>
                <a:gd name="T66" fmla="*/ 0 w 42"/>
                <a:gd name="T67" fmla="*/ 0 h 55"/>
                <a:gd name="T68" fmla="*/ 42 w 42"/>
                <a:gd name="T6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42" h="55">
                  <a:moveTo>
                    <a:pt x="0" y="38"/>
                  </a:moveTo>
                  <a:lnTo>
                    <a:pt x="8" y="36"/>
                  </a:lnTo>
                  <a:lnTo>
                    <a:pt x="10" y="41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1" y="47"/>
                  </a:lnTo>
                  <a:lnTo>
                    <a:pt x="25" y="47"/>
                  </a:lnTo>
                  <a:lnTo>
                    <a:pt x="29" y="45"/>
                  </a:lnTo>
                  <a:lnTo>
                    <a:pt x="31" y="43"/>
                  </a:lnTo>
                  <a:lnTo>
                    <a:pt x="34" y="38"/>
                  </a:lnTo>
                  <a:lnTo>
                    <a:pt x="31" y="36"/>
                  </a:lnTo>
                  <a:lnTo>
                    <a:pt x="29" y="34"/>
                  </a:lnTo>
                  <a:lnTo>
                    <a:pt x="25" y="34"/>
                  </a:lnTo>
                  <a:lnTo>
                    <a:pt x="21" y="32"/>
                  </a:lnTo>
                  <a:lnTo>
                    <a:pt x="12" y="30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23" y="9"/>
                  </a:lnTo>
                  <a:lnTo>
                    <a:pt x="19" y="9"/>
                  </a:lnTo>
                  <a:lnTo>
                    <a:pt x="15" y="9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1" y="21"/>
                  </a:lnTo>
                  <a:lnTo>
                    <a:pt x="27" y="24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3"/>
                  </a:lnTo>
                  <a:lnTo>
                    <a:pt x="40" y="47"/>
                  </a:lnTo>
                  <a:lnTo>
                    <a:pt x="36" y="51"/>
                  </a:lnTo>
                  <a:lnTo>
                    <a:pt x="31" y="53"/>
                  </a:lnTo>
                  <a:lnTo>
                    <a:pt x="27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0" y="53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64" name="AutoShape 128"/>
            <p:cNvSpPr>
              <a:spLocks noChangeArrowheads="1"/>
            </p:cNvSpPr>
            <p:nvPr/>
          </p:nvSpPr>
          <p:spPr bwMode="auto">
            <a:xfrm>
              <a:off x="3970" y="2780"/>
              <a:ext cx="23" cy="97"/>
            </a:xfrm>
            <a:custGeom>
              <a:avLst/>
              <a:gdLst>
                <a:gd name="T0" fmla="*/ 6 w 23"/>
                <a:gd name="T1" fmla="*/ 93 h 93"/>
                <a:gd name="T2" fmla="*/ 0 w 23"/>
                <a:gd name="T3" fmla="*/ 93 h 93"/>
                <a:gd name="T4" fmla="*/ 10 w 23"/>
                <a:gd name="T5" fmla="*/ 70 h 93"/>
                <a:gd name="T6" fmla="*/ 14 w 23"/>
                <a:gd name="T7" fmla="*/ 47 h 93"/>
                <a:gd name="T8" fmla="*/ 12 w 23"/>
                <a:gd name="T9" fmla="*/ 38 h 93"/>
                <a:gd name="T10" fmla="*/ 10 w 23"/>
                <a:gd name="T11" fmla="*/ 28 h 93"/>
                <a:gd name="T12" fmla="*/ 10 w 23"/>
                <a:gd name="T13" fmla="*/ 21 h 93"/>
                <a:gd name="T14" fmla="*/ 6 w 23"/>
                <a:gd name="T15" fmla="*/ 15 h 93"/>
                <a:gd name="T16" fmla="*/ 4 w 23"/>
                <a:gd name="T17" fmla="*/ 11 h 93"/>
                <a:gd name="T18" fmla="*/ 2 w 23"/>
                <a:gd name="T19" fmla="*/ 7 h 93"/>
                <a:gd name="T20" fmla="*/ 0 w 23"/>
                <a:gd name="T21" fmla="*/ 0 h 93"/>
                <a:gd name="T22" fmla="*/ 6 w 23"/>
                <a:gd name="T23" fmla="*/ 0 h 93"/>
                <a:gd name="T24" fmla="*/ 12 w 23"/>
                <a:gd name="T25" fmla="*/ 13 h 93"/>
                <a:gd name="T26" fmla="*/ 19 w 23"/>
                <a:gd name="T27" fmla="*/ 24 h 93"/>
                <a:gd name="T28" fmla="*/ 23 w 23"/>
                <a:gd name="T29" fmla="*/ 36 h 93"/>
                <a:gd name="T30" fmla="*/ 23 w 23"/>
                <a:gd name="T31" fmla="*/ 47 h 93"/>
                <a:gd name="T32" fmla="*/ 21 w 23"/>
                <a:gd name="T33" fmla="*/ 60 h 93"/>
                <a:gd name="T34" fmla="*/ 19 w 23"/>
                <a:gd name="T35" fmla="*/ 72 h 93"/>
                <a:gd name="T36" fmla="*/ 12 w 23"/>
                <a:gd name="T37" fmla="*/ 83 h 93"/>
                <a:gd name="T38" fmla="*/ 6 w 23"/>
                <a:gd name="T39" fmla="*/ 93 h 93"/>
                <a:gd name="T40" fmla="*/ 0 w 23"/>
                <a:gd name="T41" fmla="*/ 0 h 93"/>
                <a:gd name="T42" fmla="*/ 23 w 23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23" h="93">
                  <a:moveTo>
                    <a:pt x="6" y="93"/>
                  </a:moveTo>
                  <a:lnTo>
                    <a:pt x="0" y="93"/>
                  </a:lnTo>
                  <a:lnTo>
                    <a:pt x="10" y="70"/>
                  </a:lnTo>
                  <a:lnTo>
                    <a:pt x="14" y="47"/>
                  </a:lnTo>
                  <a:lnTo>
                    <a:pt x="12" y="38"/>
                  </a:lnTo>
                  <a:lnTo>
                    <a:pt x="10" y="28"/>
                  </a:lnTo>
                  <a:lnTo>
                    <a:pt x="10" y="21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2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3"/>
                  </a:lnTo>
                  <a:lnTo>
                    <a:pt x="19" y="24"/>
                  </a:lnTo>
                  <a:lnTo>
                    <a:pt x="23" y="36"/>
                  </a:lnTo>
                  <a:lnTo>
                    <a:pt x="23" y="47"/>
                  </a:lnTo>
                  <a:lnTo>
                    <a:pt x="21" y="60"/>
                  </a:lnTo>
                  <a:lnTo>
                    <a:pt x="19" y="72"/>
                  </a:lnTo>
                  <a:lnTo>
                    <a:pt x="12" y="83"/>
                  </a:lnTo>
                  <a:lnTo>
                    <a:pt x="6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65" name="AutoShape 129"/>
            <p:cNvSpPr>
              <a:spLocks noChangeArrowheads="1"/>
            </p:cNvSpPr>
            <p:nvPr/>
          </p:nvSpPr>
          <p:spPr bwMode="auto">
            <a:xfrm>
              <a:off x="1399" y="1866"/>
              <a:ext cx="48" cy="77"/>
            </a:xfrm>
            <a:custGeom>
              <a:avLst/>
              <a:gdLst>
                <a:gd name="T0" fmla="*/ 11 w 47"/>
                <a:gd name="T1" fmla="*/ 74 h 74"/>
                <a:gd name="T2" fmla="*/ 0 w 47"/>
                <a:gd name="T3" fmla="*/ 74 h 74"/>
                <a:gd name="T4" fmla="*/ 0 w 47"/>
                <a:gd name="T5" fmla="*/ 0 h 74"/>
                <a:gd name="T6" fmla="*/ 11 w 47"/>
                <a:gd name="T7" fmla="*/ 0 h 74"/>
                <a:gd name="T8" fmla="*/ 11 w 47"/>
                <a:gd name="T9" fmla="*/ 27 h 74"/>
                <a:gd name="T10" fmla="*/ 15 w 47"/>
                <a:gd name="T11" fmla="*/ 23 h 74"/>
                <a:gd name="T12" fmla="*/ 19 w 47"/>
                <a:gd name="T13" fmla="*/ 21 h 74"/>
                <a:gd name="T14" fmla="*/ 26 w 47"/>
                <a:gd name="T15" fmla="*/ 19 h 74"/>
                <a:gd name="T16" fmla="*/ 30 w 47"/>
                <a:gd name="T17" fmla="*/ 21 h 74"/>
                <a:gd name="T18" fmla="*/ 34 w 47"/>
                <a:gd name="T19" fmla="*/ 21 h 74"/>
                <a:gd name="T20" fmla="*/ 38 w 47"/>
                <a:gd name="T21" fmla="*/ 25 h 74"/>
                <a:gd name="T22" fmla="*/ 40 w 47"/>
                <a:gd name="T23" fmla="*/ 27 h 74"/>
                <a:gd name="T24" fmla="*/ 43 w 47"/>
                <a:gd name="T25" fmla="*/ 31 h 74"/>
                <a:gd name="T26" fmla="*/ 45 w 47"/>
                <a:gd name="T27" fmla="*/ 36 h 74"/>
                <a:gd name="T28" fmla="*/ 47 w 47"/>
                <a:gd name="T29" fmla="*/ 42 h 74"/>
                <a:gd name="T30" fmla="*/ 47 w 47"/>
                <a:gd name="T31" fmla="*/ 46 h 74"/>
                <a:gd name="T32" fmla="*/ 47 w 47"/>
                <a:gd name="T33" fmla="*/ 55 h 74"/>
                <a:gd name="T34" fmla="*/ 45 w 47"/>
                <a:gd name="T35" fmla="*/ 61 h 74"/>
                <a:gd name="T36" fmla="*/ 40 w 47"/>
                <a:gd name="T37" fmla="*/ 67 h 74"/>
                <a:gd name="T38" fmla="*/ 36 w 47"/>
                <a:gd name="T39" fmla="*/ 72 h 74"/>
                <a:gd name="T40" fmla="*/ 30 w 47"/>
                <a:gd name="T41" fmla="*/ 74 h 74"/>
                <a:gd name="T42" fmla="*/ 26 w 47"/>
                <a:gd name="T43" fmla="*/ 74 h 74"/>
                <a:gd name="T44" fmla="*/ 19 w 47"/>
                <a:gd name="T45" fmla="*/ 74 h 74"/>
                <a:gd name="T46" fmla="*/ 15 w 47"/>
                <a:gd name="T47" fmla="*/ 72 h 74"/>
                <a:gd name="T48" fmla="*/ 11 w 47"/>
                <a:gd name="T49" fmla="*/ 65 h 74"/>
                <a:gd name="T50" fmla="*/ 11 w 47"/>
                <a:gd name="T51" fmla="*/ 74 h 74"/>
                <a:gd name="T52" fmla="*/ 11 w 47"/>
                <a:gd name="T53" fmla="*/ 46 h 74"/>
                <a:gd name="T54" fmla="*/ 11 w 47"/>
                <a:gd name="T55" fmla="*/ 55 h 74"/>
                <a:gd name="T56" fmla="*/ 13 w 47"/>
                <a:gd name="T57" fmla="*/ 59 h 74"/>
                <a:gd name="T58" fmla="*/ 15 w 47"/>
                <a:gd name="T59" fmla="*/ 63 h 74"/>
                <a:gd name="T60" fmla="*/ 19 w 47"/>
                <a:gd name="T61" fmla="*/ 65 h 74"/>
                <a:gd name="T62" fmla="*/ 23 w 47"/>
                <a:gd name="T63" fmla="*/ 65 h 74"/>
                <a:gd name="T64" fmla="*/ 28 w 47"/>
                <a:gd name="T65" fmla="*/ 65 h 74"/>
                <a:gd name="T66" fmla="*/ 34 w 47"/>
                <a:gd name="T67" fmla="*/ 61 h 74"/>
                <a:gd name="T68" fmla="*/ 36 w 47"/>
                <a:gd name="T69" fmla="*/ 57 h 74"/>
                <a:gd name="T70" fmla="*/ 36 w 47"/>
                <a:gd name="T71" fmla="*/ 53 h 74"/>
                <a:gd name="T72" fmla="*/ 36 w 47"/>
                <a:gd name="T73" fmla="*/ 46 h 74"/>
                <a:gd name="T74" fmla="*/ 36 w 47"/>
                <a:gd name="T75" fmla="*/ 42 h 74"/>
                <a:gd name="T76" fmla="*/ 36 w 47"/>
                <a:gd name="T77" fmla="*/ 36 h 74"/>
                <a:gd name="T78" fmla="*/ 34 w 47"/>
                <a:gd name="T79" fmla="*/ 33 h 74"/>
                <a:gd name="T80" fmla="*/ 30 w 47"/>
                <a:gd name="T81" fmla="*/ 29 h 74"/>
                <a:gd name="T82" fmla="*/ 23 w 47"/>
                <a:gd name="T83" fmla="*/ 27 h 74"/>
                <a:gd name="T84" fmla="*/ 19 w 47"/>
                <a:gd name="T85" fmla="*/ 29 h 74"/>
                <a:gd name="T86" fmla="*/ 15 w 47"/>
                <a:gd name="T87" fmla="*/ 33 h 74"/>
                <a:gd name="T88" fmla="*/ 11 w 47"/>
                <a:gd name="T89" fmla="*/ 40 h 74"/>
                <a:gd name="T90" fmla="*/ 11 w 47"/>
                <a:gd name="T91" fmla="*/ 46 h 74"/>
                <a:gd name="T92" fmla="*/ 0 w 47"/>
                <a:gd name="T93" fmla="*/ 0 h 74"/>
                <a:gd name="T94" fmla="*/ 47 w 47"/>
                <a:gd name="T9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47" h="74">
                  <a:moveTo>
                    <a:pt x="11" y="74"/>
                  </a:moveTo>
                  <a:lnTo>
                    <a:pt x="0" y="7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7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6" y="19"/>
                  </a:lnTo>
                  <a:lnTo>
                    <a:pt x="30" y="21"/>
                  </a:lnTo>
                  <a:lnTo>
                    <a:pt x="34" y="21"/>
                  </a:lnTo>
                  <a:lnTo>
                    <a:pt x="38" y="25"/>
                  </a:lnTo>
                  <a:lnTo>
                    <a:pt x="40" y="27"/>
                  </a:lnTo>
                  <a:lnTo>
                    <a:pt x="43" y="31"/>
                  </a:lnTo>
                  <a:lnTo>
                    <a:pt x="45" y="36"/>
                  </a:lnTo>
                  <a:lnTo>
                    <a:pt x="47" y="42"/>
                  </a:lnTo>
                  <a:lnTo>
                    <a:pt x="47" y="46"/>
                  </a:lnTo>
                  <a:lnTo>
                    <a:pt x="47" y="55"/>
                  </a:lnTo>
                  <a:lnTo>
                    <a:pt x="45" y="61"/>
                  </a:lnTo>
                  <a:lnTo>
                    <a:pt x="40" y="67"/>
                  </a:lnTo>
                  <a:lnTo>
                    <a:pt x="36" y="72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19" y="74"/>
                  </a:lnTo>
                  <a:lnTo>
                    <a:pt x="15" y="72"/>
                  </a:lnTo>
                  <a:lnTo>
                    <a:pt x="11" y="65"/>
                  </a:lnTo>
                  <a:lnTo>
                    <a:pt x="11" y="74"/>
                  </a:lnTo>
                  <a:close/>
                  <a:moveTo>
                    <a:pt x="11" y="46"/>
                  </a:moveTo>
                  <a:lnTo>
                    <a:pt x="11" y="55"/>
                  </a:lnTo>
                  <a:lnTo>
                    <a:pt x="13" y="59"/>
                  </a:lnTo>
                  <a:lnTo>
                    <a:pt x="15" y="63"/>
                  </a:lnTo>
                  <a:lnTo>
                    <a:pt x="19" y="65"/>
                  </a:lnTo>
                  <a:lnTo>
                    <a:pt x="23" y="65"/>
                  </a:lnTo>
                  <a:lnTo>
                    <a:pt x="28" y="65"/>
                  </a:lnTo>
                  <a:lnTo>
                    <a:pt x="34" y="61"/>
                  </a:lnTo>
                  <a:lnTo>
                    <a:pt x="36" y="57"/>
                  </a:lnTo>
                  <a:lnTo>
                    <a:pt x="36" y="53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4" y="33"/>
                  </a:lnTo>
                  <a:lnTo>
                    <a:pt x="30" y="29"/>
                  </a:lnTo>
                  <a:lnTo>
                    <a:pt x="23" y="27"/>
                  </a:lnTo>
                  <a:lnTo>
                    <a:pt x="19" y="29"/>
                  </a:lnTo>
                  <a:lnTo>
                    <a:pt x="15" y="33"/>
                  </a:lnTo>
                  <a:lnTo>
                    <a:pt x="11" y="40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66" name="Rectangle 130"/>
            <p:cNvSpPr>
              <a:spLocks noChangeArrowheads="1"/>
            </p:cNvSpPr>
            <p:nvPr/>
          </p:nvSpPr>
          <p:spPr bwMode="auto">
            <a:xfrm>
              <a:off x="1459" y="1866"/>
              <a:ext cx="10" cy="7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67" name="AutoShape 131"/>
            <p:cNvSpPr>
              <a:spLocks noChangeArrowheads="1"/>
            </p:cNvSpPr>
            <p:nvPr/>
          </p:nvSpPr>
          <p:spPr bwMode="auto">
            <a:xfrm>
              <a:off x="1479" y="1887"/>
              <a:ext cx="50" cy="57"/>
            </a:xfrm>
            <a:custGeom>
              <a:avLst/>
              <a:gdLst>
                <a:gd name="T0" fmla="*/ 32 w 49"/>
                <a:gd name="T1" fmla="*/ 53 h 55"/>
                <a:gd name="T2" fmla="*/ 24 w 49"/>
                <a:gd name="T3" fmla="*/ 55 h 55"/>
                <a:gd name="T4" fmla="*/ 11 w 49"/>
                <a:gd name="T5" fmla="*/ 55 h 55"/>
                <a:gd name="T6" fmla="*/ 3 w 49"/>
                <a:gd name="T7" fmla="*/ 46 h 55"/>
                <a:gd name="T8" fmla="*/ 3 w 49"/>
                <a:gd name="T9" fmla="*/ 38 h 55"/>
                <a:gd name="T10" fmla="*/ 5 w 49"/>
                <a:gd name="T11" fmla="*/ 31 h 55"/>
                <a:gd name="T12" fmla="*/ 11 w 49"/>
                <a:gd name="T13" fmla="*/ 27 h 55"/>
                <a:gd name="T14" fmla="*/ 15 w 49"/>
                <a:gd name="T15" fmla="*/ 25 h 55"/>
                <a:gd name="T16" fmla="*/ 30 w 49"/>
                <a:gd name="T17" fmla="*/ 23 h 55"/>
                <a:gd name="T18" fmla="*/ 34 w 49"/>
                <a:gd name="T19" fmla="*/ 19 h 55"/>
                <a:gd name="T20" fmla="*/ 34 w 49"/>
                <a:gd name="T21" fmla="*/ 14 h 55"/>
                <a:gd name="T22" fmla="*/ 30 w 49"/>
                <a:gd name="T23" fmla="*/ 10 h 55"/>
                <a:gd name="T24" fmla="*/ 19 w 49"/>
                <a:gd name="T25" fmla="*/ 10 h 55"/>
                <a:gd name="T26" fmla="*/ 13 w 49"/>
                <a:gd name="T27" fmla="*/ 14 h 55"/>
                <a:gd name="T28" fmla="*/ 3 w 49"/>
                <a:gd name="T29" fmla="*/ 17 h 55"/>
                <a:gd name="T30" fmla="*/ 7 w 49"/>
                <a:gd name="T31" fmla="*/ 8 h 55"/>
                <a:gd name="T32" fmla="*/ 13 w 49"/>
                <a:gd name="T33" fmla="*/ 2 h 55"/>
                <a:gd name="T34" fmla="*/ 26 w 49"/>
                <a:gd name="T35" fmla="*/ 0 h 55"/>
                <a:gd name="T36" fmla="*/ 36 w 49"/>
                <a:gd name="T37" fmla="*/ 2 h 55"/>
                <a:gd name="T38" fmla="*/ 43 w 49"/>
                <a:gd name="T39" fmla="*/ 6 h 55"/>
                <a:gd name="T40" fmla="*/ 45 w 49"/>
                <a:gd name="T41" fmla="*/ 12 h 55"/>
                <a:gd name="T42" fmla="*/ 45 w 49"/>
                <a:gd name="T43" fmla="*/ 21 h 55"/>
                <a:gd name="T44" fmla="*/ 45 w 49"/>
                <a:gd name="T45" fmla="*/ 38 h 55"/>
                <a:gd name="T46" fmla="*/ 47 w 49"/>
                <a:gd name="T47" fmla="*/ 48 h 55"/>
                <a:gd name="T48" fmla="*/ 49 w 49"/>
                <a:gd name="T49" fmla="*/ 55 h 55"/>
                <a:gd name="T50" fmla="*/ 36 w 49"/>
                <a:gd name="T51" fmla="*/ 53 h 55"/>
                <a:gd name="T52" fmla="*/ 34 w 49"/>
                <a:gd name="T53" fmla="*/ 29 h 55"/>
                <a:gd name="T54" fmla="*/ 22 w 49"/>
                <a:gd name="T55" fmla="*/ 31 h 55"/>
                <a:gd name="T56" fmla="*/ 15 w 49"/>
                <a:gd name="T57" fmla="*/ 34 h 55"/>
                <a:gd name="T58" fmla="*/ 11 w 49"/>
                <a:gd name="T59" fmla="*/ 36 h 55"/>
                <a:gd name="T60" fmla="*/ 11 w 49"/>
                <a:gd name="T61" fmla="*/ 40 h 55"/>
                <a:gd name="T62" fmla="*/ 13 w 49"/>
                <a:gd name="T63" fmla="*/ 46 h 55"/>
                <a:gd name="T64" fmla="*/ 19 w 49"/>
                <a:gd name="T65" fmla="*/ 46 h 55"/>
                <a:gd name="T66" fmla="*/ 28 w 49"/>
                <a:gd name="T67" fmla="*/ 44 h 55"/>
                <a:gd name="T68" fmla="*/ 34 w 49"/>
                <a:gd name="T69" fmla="*/ 40 h 55"/>
                <a:gd name="T70" fmla="*/ 34 w 49"/>
                <a:gd name="T71" fmla="*/ 31 h 55"/>
                <a:gd name="T72" fmla="*/ 0 w 49"/>
                <a:gd name="T73" fmla="*/ 0 h 55"/>
                <a:gd name="T74" fmla="*/ 49 w 49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49" h="55">
                  <a:moveTo>
                    <a:pt x="36" y="48"/>
                  </a:moveTo>
                  <a:lnTo>
                    <a:pt x="32" y="53"/>
                  </a:lnTo>
                  <a:lnTo>
                    <a:pt x="28" y="55"/>
                  </a:lnTo>
                  <a:lnTo>
                    <a:pt x="24" y="55"/>
                  </a:lnTo>
                  <a:lnTo>
                    <a:pt x="17" y="55"/>
                  </a:lnTo>
                  <a:lnTo>
                    <a:pt x="11" y="55"/>
                  </a:lnTo>
                  <a:lnTo>
                    <a:pt x="5" y="50"/>
                  </a:lnTo>
                  <a:lnTo>
                    <a:pt x="3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9" y="23"/>
                  </a:lnTo>
                  <a:lnTo>
                    <a:pt x="30" y="23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4" y="8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7" y="8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1" y="4"/>
                  </a:lnTo>
                  <a:lnTo>
                    <a:pt x="43" y="6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5" y="14"/>
                  </a:lnTo>
                  <a:lnTo>
                    <a:pt x="45" y="21"/>
                  </a:lnTo>
                  <a:lnTo>
                    <a:pt x="45" y="31"/>
                  </a:lnTo>
                  <a:lnTo>
                    <a:pt x="45" y="38"/>
                  </a:lnTo>
                  <a:lnTo>
                    <a:pt x="47" y="44"/>
                  </a:lnTo>
                  <a:lnTo>
                    <a:pt x="47" y="48"/>
                  </a:lnTo>
                  <a:lnTo>
                    <a:pt x="47" y="50"/>
                  </a:lnTo>
                  <a:lnTo>
                    <a:pt x="49" y="55"/>
                  </a:lnTo>
                  <a:lnTo>
                    <a:pt x="39" y="55"/>
                  </a:lnTo>
                  <a:lnTo>
                    <a:pt x="36" y="53"/>
                  </a:lnTo>
                  <a:lnTo>
                    <a:pt x="36" y="48"/>
                  </a:lnTo>
                  <a:close/>
                  <a:moveTo>
                    <a:pt x="34" y="29"/>
                  </a:moveTo>
                  <a:lnTo>
                    <a:pt x="30" y="31"/>
                  </a:lnTo>
                  <a:lnTo>
                    <a:pt x="22" y="31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6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4" y="36"/>
                  </a:lnTo>
                  <a:lnTo>
                    <a:pt x="34" y="31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68" name="AutoShape 132"/>
            <p:cNvSpPr>
              <a:spLocks noChangeArrowheads="1"/>
            </p:cNvSpPr>
            <p:nvPr/>
          </p:nvSpPr>
          <p:spPr bwMode="auto">
            <a:xfrm>
              <a:off x="1540" y="1887"/>
              <a:ext cx="45" cy="57"/>
            </a:xfrm>
            <a:custGeom>
              <a:avLst/>
              <a:gdLst>
                <a:gd name="T0" fmla="*/ 36 w 44"/>
                <a:gd name="T1" fmla="*/ 36 h 55"/>
                <a:gd name="T2" fmla="*/ 44 w 44"/>
                <a:gd name="T3" fmla="*/ 36 h 55"/>
                <a:gd name="T4" fmla="*/ 42 w 44"/>
                <a:gd name="T5" fmla="*/ 44 h 55"/>
                <a:gd name="T6" fmla="*/ 38 w 44"/>
                <a:gd name="T7" fmla="*/ 50 h 55"/>
                <a:gd name="T8" fmla="*/ 31 w 44"/>
                <a:gd name="T9" fmla="*/ 55 h 55"/>
                <a:gd name="T10" fmla="*/ 23 w 44"/>
                <a:gd name="T11" fmla="*/ 55 h 55"/>
                <a:gd name="T12" fmla="*/ 17 w 44"/>
                <a:gd name="T13" fmla="*/ 55 h 55"/>
                <a:gd name="T14" fmla="*/ 10 w 44"/>
                <a:gd name="T15" fmla="*/ 53 h 55"/>
                <a:gd name="T16" fmla="*/ 6 w 44"/>
                <a:gd name="T17" fmla="*/ 48 h 55"/>
                <a:gd name="T18" fmla="*/ 2 w 44"/>
                <a:gd name="T19" fmla="*/ 44 h 55"/>
                <a:gd name="T20" fmla="*/ 0 w 44"/>
                <a:gd name="T21" fmla="*/ 36 h 55"/>
                <a:gd name="T22" fmla="*/ 0 w 44"/>
                <a:gd name="T23" fmla="*/ 29 h 55"/>
                <a:gd name="T24" fmla="*/ 0 w 44"/>
                <a:gd name="T25" fmla="*/ 21 h 55"/>
                <a:gd name="T26" fmla="*/ 2 w 44"/>
                <a:gd name="T27" fmla="*/ 14 h 55"/>
                <a:gd name="T28" fmla="*/ 6 w 44"/>
                <a:gd name="T29" fmla="*/ 8 h 55"/>
                <a:gd name="T30" fmla="*/ 10 w 44"/>
                <a:gd name="T31" fmla="*/ 4 h 55"/>
                <a:gd name="T32" fmla="*/ 17 w 44"/>
                <a:gd name="T33" fmla="*/ 2 h 55"/>
                <a:gd name="T34" fmla="*/ 23 w 44"/>
                <a:gd name="T35" fmla="*/ 0 h 55"/>
                <a:gd name="T36" fmla="*/ 31 w 44"/>
                <a:gd name="T37" fmla="*/ 2 h 55"/>
                <a:gd name="T38" fmla="*/ 38 w 44"/>
                <a:gd name="T39" fmla="*/ 6 h 55"/>
                <a:gd name="T40" fmla="*/ 42 w 44"/>
                <a:gd name="T41" fmla="*/ 10 h 55"/>
                <a:gd name="T42" fmla="*/ 44 w 44"/>
                <a:gd name="T43" fmla="*/ 17 h 55"/>
                <a:gd name="T44" fmla="*/ 34 w 44"/>
                <a:gd name="T45" fmla="*/ 19 h 55"/>
                <a:gd name="T46" fmla="*/ 34 w 44"/>
                <a:gd name="T47" fmla="*/ 14 h 55"/>
                <a:gd name="T48" fmla="*/ 29 w 44"/>
                <a:gd name="T49" fmla="*/ 12 h 55"/>
                <a:gd name="T50" fmla="*/ 27 w 44"/>
                <a:gd name="T51" fmla="*/ 10 h 55"/>
                <a:gd name="T52" fmla="*/ 23 w 44"/>
                <a:gd name="T53" fmla="*/ 8 h 55"/>
                <a:gd name="T54" fmla="*/ 17 w 44"/>
                <a:gd name="T55" fmla="*/ 10 h 55"/>
                <a:gd name="T56" fmla="*/ 12 w 44"/>
                <a:gd name="T57" fmla="*/ 14 h 55"/>
                <a:gd name="T58" fmla="*/ 10 w 44"/>
                <a:gd name="T59" fmla="*/ 17 h 55"/>
                <a:gd name="T60" fmla="*/ 10 w 44"/>
                <a:gd name="T61" fmla="*/ 23 h 55"/>
                <a:gd name="T62" fmla="*/ 8 w 44"/>
                <a:gd name="T63" fmla="*/ 27 h 55"/>
                <a:gd name="T64" fmla="*/ 10 w 44"/>
                <a:gd name="T65" fmla="*/ 34 h 55"/>
                <a:gd name="T66" fmla="*/ 10 w 44"/>
                <a:gd name="T67" fmla="*/ 40 h 55"/>
                <a:gd name="T68" fmla="*/ 12 w 44"/>
                <a:gd name="T69" fmla="*/ 42 h 55"/>
                <a:gd name="T70" fmla="*/ 17 w 44"/>
                <a:gd name="T71" fmla="*/ 46 h 55"/>
                <a:gd name="T72" fmla="*/ 23 w 44"/>
                <a:gd name="T73" fmla="*/ 46 h 55"/>
                <a:gd name="T74" fmla="*/ 27 w 44"/>
                <a:gd name="T75" fmla="*/ 46 h 55"/>
                <a:gd name="T76" fmla="*/ 31 w 44"/>
                <a:gd name="T77" fmla="*/ 44 h 55"/>
                <a:gd name="T78" fmla="*/ 34 w 44"/>
                <a:gd name="T79" fmla="*/ 40 h 55"/>
                <a:gd name="T80" fmla="*/ 36 w 44"/>
                <a:gd name="T81" fmla="*/ 36 h 55"/>
                <a:gd name="T82" fmla="*/ 0 w 44"/>
                <a:gd name="T83" fmla="*/ 0 h 55"/>
                <a:gd name="T84" fmla="*/ 44 w 44"/>
                <a:gd name="T8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44" h="55">
                  <a:moveTo>
                    <a:pt x="36" y="36"/>
                  </a:moveTo>
                  <a:lnTo>
                    <a:pt x="44" y="36"/>
                  </a:lnTo>
                  <a:lnTo>
                    <a:pt x="42" y="44"/>
                  </a:lnTo>
                  <a:lnTo>
                    <a:pt x="38" y="50"/>
                  </a:lnTo>
                  <a:lnTo>
                    <a:pt x="31" y="55"/>
                  </a:lnTo>
                  <a:lnTo>
                    <a:pt x="23" y="55"/>
                  </a:lnTo>
                  <a:lnTo>
                    <a:pt x="17" y="55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4" y="17"/>
                  </a:lnTo>
                  <a:lnTo>
                    <a:pt x="34" y="19"/>
                  </a:lnTo>
                  <a:lnTo>
                    <a:pt x="34" y="14"/>
                  </a:lnTo>
                  <a:lnTo>
                    <a:pt x="29" y="12"/>
                  </a:lnTo>
                  <a:lnTo>
                    <a:pt x="27" y="10"/>
                  </a:lnTo>
                  <a:lnTo>
                    <a:pt x="23" y="8"/>
                  </a:lnTo>
                  <a:lnTo>
                    <a:pt x="17" y="10"/>
                  </a:lnTo>
                  <a:lnTo>
                    <a:pt x="12" y="14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8" y="27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7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4" y="4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69" name="AutoShape 133"/>
            <p:cNvSpPr>
              <a:spLocks noChangeArrowheads="1"/>
            </p:cNvSpPr>
            <p:nvPr/>
          </p:nvSpPr>
          <p:spPr bwMode="auto">
            <a:xfrm>
              <a:off x="1596" y="1866"/>
              <a:ext cx="43" cy="77"/>
            </a:xfrm>
            <a:custGeom>
              <a:avLst/>
              <a:gdLst>
                <a:gd name="T0" fmla="*/ 0 w 42"/>
                <a:gd name="T1" fmla="*/ 74 h 74"/>
                <a:gd name="T2" fmla="*/ 0 w 42"/>
                <a:gd name="T3" fmla="*/ 0 h 74"/>
                <a:gd name="T4" fmla="*/ 8 w 42"/>
                <a:gd name="T5" fmla="*/ 0 h 74"/>
                <a:gd name="T6" fmla="*/ 8 w 42"/>
                <a:gd name="T7" fmla="*/ 40 h 74"/>
                <a:gd name="T8" fmla="*/ 29 w 42"/>
                <a:gd name="T9" fmla="*/ 21 h 74"/>
                <a:gd name="T10" fmla="*/ 42 w 42"/>
                <a:gd name="T11" fmla="*/ 21 h 74"/>
                <a:gd name="T12" fmla="*/ 21 w 42"/>
                <a:gd name="T13" fmla="*/ 40 h 74"/>
                <a:gd name="T14" fmla="*/ 42 w 42"/>
                <a:gd name="T15" fmla="*/ 74 h 74"/>
                <a:gd name="T16" fmla="*/ 31 w 42"/>
                <a:gd name="T17" fmla="*/ 74 h 74"/>
                <a:gd name="T18" fmla="*/ 14 w 42"/>
                <a:gd name="T19" fmla="*/ 46 h 74"/>
                <a:gd name="T20" fmla="*/ 8 w 42"/>
                <a:gd name="T21" fmla="*/ 53 h 74"/>
                <a:gd name="T22" fmla="*/ 8 w 42"/>
                <a:gd name="T23" fmla="*/ 74 h 74"/>
                <a:gd name="T24" fmla="*/ 0 w 42"/>
                <a:gd name="T25" fmla="*/ 74 h 74"/>
                <a:gd name="T26" fmla="*/ 0 w 42"/>
                <a:gd name="T27" fmla="*/ 0 h 74"/>
                <a:gd name="T28" fmla="*/ 42 w 42"/>
                <a:gd name="T2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42" h="74">
                  <a:moveTo>
                    <a:pt x="0" y="7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40"/>
                  </a:lnTo>
                  <a:lnTo>
                    <a:pt x="29" y="21"/>
                  </a:lnTo>
                  <a:lnTo>
                    <a:pt x="42" y="21"/>
                  </a:lnTo>
                  <a:lnTo>
                    <a:pt x="21" y="40"/>
                  </a:lnTo>
                  <a:lnTo>
                    <a:pt x="42" y="74"/>
                  </a:lnTo>
                  <a:lnTo>
                    <a:pt x="31" y="74"/>
                  </a:lnTo>
                  <a:lnTo>
                    <a:pt x="14" y="46"/>
                  </a:lnTo>
                  <a:lnTo>
                    <a:pt x="8" y="53"/>
                  </a:lnTo>
                  <a:lnTo>
                    <a:pt x="8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70" name="AutoShape 134"/>
            <p:cNvSpPr>
              <a:spLocks noChangeArrowheads="1"/>
            </p:cNvSpPr>
            <p:nvPr/>
          </p:nvSpPr>
          <p:spPr bwMode="auto">
            <a:xfrm>
              <a:off x="1676" y="1866"/>
              <a:ext cx="45" cy="77"/>
            </a:xfrm>
            <a:custGeom>
              <a:avLst/>
              <a:gdLst>
                <a:gd name="T0" fmla="*/ 36 w 44"/>
                <a:gd name="T1" fmla="*/ 74 h 74"/>
                <a:gd name="T2" fmla="*/ 36 w 44"/>
                <a:gd name="T3" fmla="*/ 65 h 74"/>
                <a:gd name="T4" fmla="*/ 32 w 44"/>
                <a:gd name="T5" fmla="*/ 72 h 74"/>
                <a:gd name="T6" fmla="*/ 27 w 44"/>
                <a:gd name="T7" fmla="*/ 74 h 74"/>
                <a:gd name="T8" fmla="*/ 21 w 44"/>
                <a:gd name="T9" fmla="*/ 74 h 74"/>
                <a:gd name="T10" fmla="*/ 15 w 44"/>
                <a:gd name="T11" fmla="*/ 74 h 74"/>
                <a:gd name="T12" fmla="*/ 11 w 44"/>
                <a:gd name="T13" fmla="*/ 72 h 74"/>
                <a:gd name="T14" fmla="*/ 6 w 44"/>
                <a:gd name="T15" fmla="*/ 67 h 74"/>
                <a:gd name="T16" fmla="*/ 2 w 44"/>
                <a:gd name="T17" fmla="*/ 61 h 74"/>
                <a:gd name="T18" fmla="*/ 0 w 44"/>
                <a:gd name="T19" fmla="*/ 55 h 74"/>
                <a:gd name="T20" fmla="*/ 0 w 44"/>
                <a:gd name="T21" fmla="*/ 48 h 74"/>
                <a:gd name="T22" fmla="*/ 0 w 44"/>
                <a:gd name="T23" fmla="*/ 40 h 74"/>
                <a:gd name="T24" fmla="*/ 2 w 44"/>
                <a:gd name="T25" fmla="*/ 33 h 74"/>
                <a:gd name="T26" fmla="*/ 6 w 44"/>
                <a:gd name="T27" fmla="*/ 27 h 74"/>
                <a:gd name="T28" fmla="*/ 11 w 44"/>
                <a:gd name="T29" fmla="*/ 23 h 74"/>
                <a:gd name="T30" fmla="*/ 15 w 44"/>
                <a:gd name="T31" fmla="*/ 21 h 74"/>
                <a:gd name="T32" fmla="*/ 21 w 44"/>
                <a:gd name="T33" fmla="*/ 19 h 74"/>
                <a:gd name="T34" fmla="*/ 25 w 44"/>
                <a:gd name="T35" fmla="*/ 21 h 74"/>
                <a:gd name="T36" fmla="*/ 30 w 44"/>
                <a:gd name="T37" fmla="*/ 23 h 74"/>
                <a:gd name="T38" fmla="*/ 34 w 44"/>
                <a:gd name="T39" fmla="*/ 25 h 74"/>
                <a:gd name="T40" fmla="*/ 36 w 44"/>
                <a:gd name="T41" fmla="*/ 27 h 74"/>
                <a:gd name="T42" fmla="*/ 36 w 44"/>
                <a:gd name="T43" fmla="*/ 0 h 74"/>
                <a:gd name="T44" fmla="*/ 44 w 44"/>
                <a:gd name="T45" fmla="*/ 0 h 74"/>
                <a:gd name="T46" fmla="*/ 44 w 44"/>
                <a:gd name="T47" fmla="*/ 74 h 74"/>
                <a:gd name="T48" fmla="*/ 36 w 44"/>
                <a:gd name="T49" fmla="*/ 74 h 74"/>
                <a:gd name="T50" fmla="*/ 8 w 44"/>
                <a:gd name="T51" fmla="*/ 48 h 74"/>
                <a:gd name="T52" fmla="*/ 11 w 44"/>
                <a:gd name="T53" fmla="*/ 53 h 74"/>
                <a:gd name="T54" fmla="*/ 11 w 44"/>
                <a:gd name="T55" fmla="*/ 59 h 74"/>
                <a:gd name="T56" fmla="*/ 13 w 44"/>
                <a:gd name="T57" fmla="*/ 61 h 74"/>
                <a:gd name="T58" fmla="*/ 17 w 44"/>
                <a:gd name="T59" fmla="*/ 65 h 74"/>
                <a:gd name="T60" fmla="*/ 23 w 44"/>
                <a:gd name="T61" fmla="*/ 65 h 74"/>
                <a:gd name="T62" fmla="*/ 27 w 44"/>
                <a:gd name="T63" fmla="*/ 65 h 74"/>
                <a:gd name="T64" fmla="*/ 32 w 44"/>
                <a:gd name="T65" fmla="*/ 61 h 74"/>
                <a:gd name="T66" fmla="*/ 34 w 44"/>
                <a:gd name="T67" fmla="*/ 59 h 74"/>
                <a:gd name="T68" fmla="*/ 36 w 44"/>
                <a:gd name="T69" fmla="*/ 55 h 74"/>
                <a:gd name="T70" fmla="*/ 36 w 44"/>
                <a:gd name="T71" fmla="*/ 48 h 74"/>
                <a:gd name="T72" fmla="*/ 36 w 44"/>
                <a:gd name="T73" fmla="*/ 42 h 74"/>
                <a:gd name="T74" fmla="*/ 34 w 44"/>
                <a:gd name="T75" fmla="*/ 38 h 74"/>
                <a:gd name="T76" fmla="*/ 32 w 44"/>
                <a:gd name="T77" fmla="*/ 33 h 74"/>
                <a:gd name="T78" fmla="*/ 27 w 44"/>
                <a:gd name="T79" fmla="*/ 29 h 74"/>
                <a:gd name="T80" fmla="*/ 23 w 44"/>
                <a:gd name="T81" fmla="*/ 27 h 74"/>
                <a:gd name="T82" fmla="*/ 17 w 44"/>
                <a:gd name="T83" fmla="*/ 29 h 74"/>
                <a:gd name="T84" fmla="*/ 13 w 44"/>
                <a:gd name="T85" fmla="*/ 33 h 74"/>
                <a:gd name="T86" fmla="*/ 11 w 44"/>
                <a:gd name="T87" fmla="*/ 36 h 74"/>
                <a:gd name="T88" fmla="*/ 11 w 44"/>
                <a:gd name="T89" fmla="*/ 42 h 74"/>
                <a:gd name="T90" fmla="*/ 8 w 44"/>
                <a:gd name="T91" fmla="*/ 48 h 74"/>
                <a:gd name="T92" fmla="*/ 0 w 44"/>
                <a:gd name="T93" fmla="*/ 0 h 74"/>
                <a:gd name="T94" fmla="*/ 44 w 44"/>
                <a:gd name="T9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44" h="74">
                  <a:moveTo>
                    <a:pt x="36" y="74"/>
                  </a:moveTo>
                  <a:lnTo>
                    <a:pt x="36" y="65"/>
                  </a:lnTo>
                  <a:lnTo>
                    <a:pt x="32" y="72"/>
                  </a:lnTo>
                  <a:lnTo>
                    <a:pt x="27" y="74"/>
                  </a:lnTo>
                  <a:lnTo>
                    <a:pt x="21" y="74"/>
                  </a:lnTo>
                  <a:lnTo>
                    <a:pt x="15" y="74"/>
                  </a:lnTo>
                  <a:lnTo>
                    <a:pt x="11" y="72"/>
                  </a:lnTo>
                  <a:lnTo>
                    <a:pt x="6" y="67"/>
                  </a:lnTo>
                  <a:lnTo>
                    <a:pt x="2" y="61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3"/>
                  </a:lnTo>
                  <a:lnTo>
                    <a:pt x="6" y="27"/>
                  </a:lnTo>
                  <a:lnTo>
                    <a:pt x="11" y="23"/>
                  </a:lnTo>
                  <a:lnTo>
                    <a:pt x="15" y="21"/>
                  </a:lnTo>
                  <a:lnTo>
                    <a:pt x="21" y="19"/>
                  </a:lnTo>
                  <a:lnTo>
                    <a:pt x="25" y="21"/>
                  </a:lnTo>
                  <a:lnTo>
                    <a:pt x="30" y="23"/>
                  </a:lnTo>
                  <a:lnTo>
                    <a:pt x="34" y="25"/>
                  </a:lnTo>
                  <a:lnTo>
                    <a:pt x="36" y="27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74"/>
                  </a:lnTo>
                  <a:lnTo>
                    <a:pt x="36" y="74"/>
                  </a:lnTo>
                  <a:close/>
                  <a:moveTo>
                    <a:pt x="8" y="48"/>
                  </a:moveTo>
                  <a:lnTo>
                    <a:pt x="11" y="53"/>
                  </a:lnTo>
                  <a:lnTo>
                    <a:pt x="11" y="59"/>
                  </a:lnTo>
                  <a:lnTo>
                    <a:pt x="13" y="61"/>
                  </a:lnTo>
                  <a:lnTo>
                    <a:pt x="17" y="65"/>
                  </a:lnTo>
                  <a:lnTo>
                    <a:pt x="23" y="65"/>
                  </a:lnTo>
                  <a:lnTo>
                    <a:pt x="27" y="65"/>
                  </a:lnTo>
                  <a:lnTo>
                    <a:pt x="32" y="61"/>
                  </a:lnTo>
                  <a:lnTo>
                    <a:pt x="34" y="59"/>
                  </a:lnTo>
                  <a:lnTo>
                    <a:pt x="36" y="55"/>
                  </a:lnTo>
                  <a:lnTo>
                    <a:pt x="36" y="48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2" y="33"/>
                  </a:lnTo>
                  <a:lnTo>
                    <a:pt x="27" y="29"/>
                  </a:lnTo>
                  <a:lnTo>
                    <a:pt x="23" y="27"/>
                  </a:lnTo>
                  <a:lnTo>
                    <a:pt x="17" y="29"/>
                  </a:lnTo>
                  <a:lnTo>
                    <a:pt x="13" y="33"/>
                  </a:lnTo>
                  <a:lnTo>
                    <a:pt x="11" y="36"/>
                  </a:lnTo>
                  <a:lnTo>
                    <a:pt x="11" y="42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71" name="AutoShape 135"/>
            <p:cNvSpPr>
              <a:spLocks noChangeArrowheads="1"/>
            </p:cNvSpPr>
            <p:nvPr/>
          </p:nvSpPr>
          <p:spPr bwMode="auto">
            <a:xfrm>
              <a:off x="1738" y="1866"/>
              <a:ext cx="11" cy="77"/>
            </a:xfrm>
            <a:custGeom>
              <a:avLst/>
              <a:gdLst>
                <a:gd name="T0" fmla="*/ 0 w 11"/>
                <a:gd name="T1" fmla="*/ 10 h 74"/>
                <a:gd name="T2" fmla="*/ 0 w 11"/>
                <a:gd name="T3" fmla="*/ 0 h 74"/>
                <a:gd name="T4" fmla="*/ 11 w 11"/>
                <a:gd name="T5" fmla="*/ 0 h 74"/>
                <a:gd name="T6" fmla="*/ 11 w 11"/>
                <a:gd name="T7" fmla="*/ 10 h 74"/>
                <a:gd name="T8" fmla="*/ 0 w 11"/>
                <a:gd name="T9" fmla="*/ 10 h 74"/>
                <a:gd name="T10" fmla="*/ 0 w 11"/>
                <a:gd name="T11" fmla="*/ 74 h 74"/>
                <a:gd name="T12" fmla="*/ 0 w 11"/>
                <a:gd name="T13" fmla="*/ 21 h 74"/>
                <a:gd name="T14" fmla="*/ 11 w 11"/>
                <a:gd name="T15" fmla="*/ 21 h 74"/>
                <a:gd name="T16" fmla="*/ 11 w 11"/>
                <a:gd name="T17" fmla="*/ 74 h 74"/>
                <a:gd name="T18" fmla="*/ 0 w 11"/>
                <a:gd name="T19" fmla="*/ 74 h 74"/>
                <a:gd name="T20" fmla="*/ 0 w 11"/>
                <a:gd name="T21" fmla="*/ 0 h 74"/>
                <a:gd name="T22" fmla="*/ 11 w 11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" h="74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0" y="10"/>
                  </a:lnTo>
                  <a:close/>
                  <a:moveTo>
                    <a:pt x="0" y="74"/>
                  </a:moveTo>
                  <a:lnTo>
                    <a:pt x="0" y="21"/>
                  </a:lnTo>
                  <a:lnTo>
                    <a:pt x="11" y="21"/>
                  </a:lnTo>
                  <a:lnTo>
                    <a:pt x="11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72" name="AutoShape 136"/>
            <p:cNvSpPr>
              <a:spLocks noChangeArrowheads="1"/>
            </p:cNvSpPr>
            <p:nvPr/>
          </p:nvSpPr>
          <p:spPr bwMode="auto">
            <a:xfrm>
              <a:off x="1758" y="1887"/>
              <a:ext cx="44" cy="57"/>
            </a:xfrm>
            <a:custGeom>
              <a:avLst/>
              <a:gdLst>
                <a:gd name="T0" fmla="*/ 9 w 43"/>
                <a:gd name="T1" fmla="*/ 38 h 55"/>
                <a:gd name="T2" fmla="*/ 13 w 43"/>
                <a:gd name="T3" fmla="*/ 44 h 55"/>
                <a:gd name="T4" fmla="*/ 22 w 43"/>
                <a:gd name="T5" fmla="*/ 46 h 55"/>
                <a:gd name="T6" fmla="*/ 32 w 43"/>
                <a:gd name="T7" fmla="*/ 44 h 55"/>
                <a:gd name="T8" fmla="*/ 34 w 43"/>
                <a:gd name="T9" fmla="*/ 40 h 55"/>
                <a:gd name="T10" fmla="*/ 30 w 43"/>
                <a:gd name="T11" fmla="*/ 36 h 55"/>
                <a:gd name="T12" fmla="*/ 22 w 43"/>
                <a:gd name="T13" fmla="*/ 34 h 55"/>
                <a:gd name="T14" fmla="*/ 9 w 43"/>
                <a:gd name="T15" fmla="*/ 29 h 55"/>
                <a:gd name="T16" fmla="*/ 2 w 43"/>
                <a:gd name="T17" fmla="*/ 23 h 55"/>
                <a:gd name="T18" fmla="*/ 0 w 43"/>
                <a:gd name="T19" fmla="*/ 17 h 55"/>
                <a:gd name="T20" fmla="*/ 2 w 43"/>
                <a:gd name="T21" fmla="*/ 10 h 55"/>
                <a:gd name="T22" fmla="*/ 7 w 43"/>
                <a:gd name="T23" fmla="*/ 4 h 55"/>
                <a:gd name="T24" fmla="*/ 13 w 43"/>
                <a:gd name="T25" fmla="*/ 2 h 55"/>
                <a:gd name="T26" fmla="*/ 19 w 43"/>
                <a:gd name="T27" fmla="*/ 0 h 55"/>
                <a:gd name="T28" fmla="*/ 30 w 43"/>
                <a:gd name="T29" fmla="*/ 2 h 55"/>
                <a:gd name="T30" fmla="*/ 36 w 43"/>
                <a:gd name="T31" fmla="*/ 8 h 55"/>
                <a:gd name="T32" fmla="*/ 41 w 43"/>
                <a:gd name="T33" fmla="*/ 14 h 55"/>
                <a:gd name="T34" fmla="*/ 30 w 43"/>
                <a:gd name="T35" fmla="*/ 14 h 55"/>
                <a:gd name="T36" fmla="*/ 26 w 43"/>
                <a:gd name="T37" fmla="*/ 10 h 55"/>
                <a:gd name="T38" fmla="*/ 15 w 43"/>
                <a:gd name="T39" fmla="*/ 10 h 55"/>
                <a:gd name="T40" fmla="*/ 11 w 43"/>
                <a:gd name="T41" fmla="*/ 12 h 55"/>
                <a:gd name="T42" fmla="*/ 11 w 43"/>
                <a:gd name="T43" fmla="*/ 17 h 55"/>
                <a:gd name="T44" fmla="*/ 13 w 43"/>
                <a:gd name="T45" fmla="*/ 19 h 55"/>
                <a:gd name="T46" fmla="*/ 17 w 43"/>
                <a:gd name="T47" fmla="*/ 21 h 55"/>
                <a:gd name="T48" fmla="*/ 28 w 43"/>
                <a:gd name="T49" fmla="*/ 25 h 55"/>
                <a:gd name="T50" fmla="*/ 39 w 43"/>
                <a:gd name="T51" fmla="*/ 29 h 55"/>
                <a:gd name="T52" fmla="*/ 43 w 43"/>
                <a:gd name="T53" fmla="*/ 34 h 55"/>
                <a:gd name="T54" fmla="*/ 43 w 43"/>
                <a:gd name="T55" fmla="*/ 44 h 55"/>
                <a:gd name="T56" fmla="*/ 39 w 43"/>
                <a:gd name="T57" fmla="*/ 50 h 55"/>
                <a:gd name="T58" fmla="*/ 28 w 43"/>
                <a:gd name="T59" fmla="*/ 55 h 55"/>
                <a:gd name="T60" fmla="*/ 17 w 43"/>
                <a:gd name="T61" fmla="*/ 55 h 55"/>
                <a:gd name="T62" fmla="*/ 7 w 43"/>
                <a:gd name="T63" fmla="*/ 50 h 55"/>
                <a:gd name="T64" fmla="*/ 0 w 43"/>
                <a:gd name="T65" fmla="*/ 38 h 55"/>
                <a:gd name="T66" fmla="*/ 0 w 43"/>
                <a:gd name="T67" fmla="*/ 0 h 55"/>
                <a:gd name="T68" fmla="*/ 43 w 43"/>
                <a:gd name="T6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43" h="55">
                  <a:moveTo>
                    <a:pt x="0" y="38"/>
                  </a:moveTo>
                  <a:lnTo>
                    <a:pt x="9" y="38"/>
                  </a:lnTo>
                  <a:lnTo>
                    <a:pt x="11" y="42"/>
                  </a:lnTo>
                  <a:lnTo>
                    <a:pt x="13" y="44"/>
                  </a:lnTo>
                  <a:lnTo>
                    <a:pt x="17" y="46"/>
                  </a:lnTo>
                  <a:lnTo>
                    <a:pt x="22" y="46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28" y="34"/>
                  </a:lnTo>
                  <a:lnTo>
                    <a:pt x="22" y="34"/>
                  </a:lnTo>
                  <a:lnTo>
                    <a:pt x="15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8"/>
                  </a:lnTo>
                  <a:lnTo>
                    <a:pt x="39" y="10"/>
                  </a:lnTo>
                  <a:lnTo>
                    <a:pt x="41" y="14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22" y="23"/>
                  </a:lnTo>
                  <a:lnTo>
                    <a:pt x="28" y="25"/>
                  </a:lnTo>
                  <a:lnTo>
                    <a:pt x="34" y="27"/>
                  </a:lnTo>
                  <a:lnTo>
                    <a:pt x="39" y="29"/>
                  </a:lnTo>
                  <a:lnTo>
                    <a:pt x="41" y="31"/>
                  </a:lnTo>
                  <a:lnTo>
                    <a:pt x="43" y="34"/>
                  </a:lnTo>
                  <a:lnTo>
                    <a:pt x="43" y="40"/>
                  </a:lnTo>
                  <a:lnTo>
                    <a:pt x="43" y="44"/>
                  </a:lnTo>
                  <a:lnTo>
                    <a:pt x="41" y="48"/>
                  </a:lnTo>
                  <a:lnTo>
                    <a:pt x="39" y="50"/>
                  </a:lnTo>
                  <a:lnTo>
                    <a:pt x="34" y="53"/>
                  </a:lnTo>
                  <a:lnTo>
                    <a:pt x="28" y="55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1" y="55"/>
                  </a:lnTo>
                  <a:lnTo>
                    <a:pt x="7" y="50"/>
                  </a:lnTo>
                  <a:lnTo>
                    <a:pt x="2" y="4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73" name="AutoShape 137"/>
            <p:cNvSpPr>
              <a:spLocks noChangeArrowheads="1"/>
            </p:cNvSpPr>
            <p:nvPr/>
          </p:nvSpPr>
          <p:spPr bwMode="auto">
            <a:xfrm>
              <a:off x="1814" y="1866"/>
              <a:ext cx="46" cy="77"/>
            </a:xfrm>
            <a:custGeom>
              <a:avLst/>
              <a:gdLst>
                <a:gd name="T0" fmla="*/ 0 w 45"/>
                <a:gd name="T1" fmla="*/ 74 h 74"/>
                <a:gd name="T2" fmla="*/ 0 w 45"/>
                <a:gd name="T3" fmla="*/ 0 h 74"/>
                <a:gd name="T4" fmla="*/ 11 w 45"/>
                <a:gd name="T5" fmla="*/ 0 h 74"/>
                <a:gd name="T6" fmla="*/ 11 w 45"/>
                <a:gd name="T7" fmla="*/ 40 h 74"/>
                <a:gd name="T8" fmla="*/ 30 w 45"/>
                <a:gd name="T9" fmla="*/ 21 h 74"/>
                <a:gd name="T10" fmla="*/ 43 w 45"/>
                <a:gd name="T11" fmla="*/ 21 h 74"/>
                <a:gd name="T12" fmla="*/ 24 w 45"/>
                <a:gd name="T13" fmla="*/ 40 h 74"/>
                <a:gd name="T14" fmla="*/ 45 w 45"/>
                <a:gd name="T15" fmla="*/ 74 h 74"/>
                <a:gd name="T16" fmla="*/ 34 w 45"/>
                <a:gd name="T17" fmla="*/ 74 h 74"/>
                <a:gd name="T18" fmla="*/ 17 w 45"/>
                <a:gd name="T19" fmla="*/ 46 h 74"/>
                <a:gd name="T20" fmla="*/ 11 w 45"/>
                <a:gd name="T21" fmla="*/ 53 h 74"/>
                <a:gd name="T22" fmla="*/ 11 w 45"/>
                <a:gd name="T23" fmla="*/ 74 h 74"/>
                <a:gd name="T24" fmla="*/ 0 w 45"/>
                <a:gd name="T25" fmla="*/ 74 h 74"/>
                <a:gd name="T26" fmla="*/ 0 w 45"/>
                <a:gd name="T27" fmla="*/ 0 h 74"/>
                <a:gd name="T28" fmla="*/ 45 w 45"/>
                <a:gd name="T2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45" h="74">
                  <a:moveTo>
                    <a:pt x="0" y="7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40"/>
                  </a:lnTo>
                  <a:lnTo>
                    <a:pt x="30" y="21"/>
                  </a:lnTo>
                  <a:lnTo>
                    <a:pt x="43" y="21"/>
                  </a:lnTo>
                  <a:lnTo>
                    <a:pt x="24" y="40"/>
                  </a:lnTo>
                  <a:lnTo>
                    <a:pt x="45" y="74"/>
                  </a:lnTo>
                  <a:lnTo>
                    <a:pt x="34" y="74"/>
                  </a:lnTo>
                  <a:lnTo>
                    <a:pt x="17" y="46"/>
                  </a:lnTo>
                  <a:lnTo>
                    <a:pt x="11" y="53"/>
                  </a:lnTo>
                  <a:lnTo>
                    <a:pt x="11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74" name="Rectangle 138"/>
            <p:cNvSpPr>
              <a:spLocks noChangeArrowheads="1"/>
            </p:cNvSpPr>
            <p:nvPr/>
          </p:nvSpPr>
          <p:spPr bwMode="auto">
            <a:xfrm>
              <a:off x="1899" y="1866"/>
              <a:ext cx="9" cy="7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75" name="AutoShape 139"/>
            <p:cNvSpPr>
              <a:spLocks noChangeArrowheads="1"/>
            </p:cNvSpPr>
            <p:nvPr/>
          </p:nvSpPr>
          <p:spPr bwMode="auto">
            <a:xfrm>
              <a:off x="1924" y="1866"/>
              <a:ext cx="9" cy="77"/>
            </a:xfrm>
            <a:custGeom>
              <a:avLst/>
              <a:gdLst>
                <a:gd name="T0" fmla="*/ 0 w 9"/>
                <a:gd name="T1" fmla="*/ 10 h 74"/>
                <a:gd name="T2" fmla="*/ 0 w 9"/>
                <a:gd name="T3" fmla="*/ 0 h 74"/>
                <a:gd name="T4" fmla="*/ 9 w 9"/>
                <a:gd name="T5" fmla="*/ 0 h 74"/>
                <a:gd name="T6" fmla="*/ 9 w 9"/>
                <a:gd name="T7" fmla="*/ 10 h 74"/>
                <a:gd name="T8" fmla="*/ 0 w 9"/>
                <a:gd name="T9" fmla="*/ 10 h 74"/>
                <a:gd name="T10" fmla="*/ 0 w 9"/>
                <a:gd name="T11" fmla="*/ 74 h 74"/>
                <a:gd name="T12" fmla="*/ 0 w 9"/>
                <a:gd name="T13" fmla="*/ 21 h 74"/>
                <a:gd name="T14" fmla="*/ 9 w 9"/>
                <a:gd name="T15" fmla="*/ 21 h 74"/>
                <a:gd name="T16" fmla="*/ 9 w 9"/>
                <a:gd name="T17" fmla="*/ 74 h 74"/>
                <a:gd name="T18" fmla="*/ 0 w 9"/>
                <a:gd name="T19" fmla="*/ 74 h 74"/>
                <a:gd name="T20" fmla="*/ 0 w 9"/>
                <a:gd name="T21" fmla="*/ 0 h 74"/>
                <a:gd name="T22" fmla="*/ 9 w 9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9" h="74">
                  <a:moveTo>
                    <a:pt x="0" y="1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0" y="10"/>
                  </a:lnTo>
                  <a:close/>
                  <a:moveTo>
                    <a:pt x="0" y="74"/>
                  </a:moveTo>
                  <a:lnTo>
                    <a:pt x="0" y="21"/>
                  </a:lnTo>
                  <a:lnTo>
                    <a:pt x="9" y="21"/>
                  </a:lnTo>
                  <a:lnTo>
                    <a:pt x="9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76" name="AutoShape 140"/>
            <p:cNvSpPr>
              <a:spLocks noChangeArrowheads="1"/>
            </p:cNvSpPr>
            <p:nvPr/>
          </p:nvSpPr>
          <p:spPr bwMode="auto">
            <a:xfrm>
              <a:off x="1946" y="1887"/>
              <a:ext cx="75" cy="57"/>
            </a:xfrm>
            <a:custGeom>
              <a:avLst/>
              <a:gdLst>
                <a:gd name="T0" fmla="*/ 0 w 72"/>
                <a:gd name="T1" fmla="*/ 55 h 55"/>
                <a:gd name="T2" fmla="*/ 0 w 72"/>
                <a:gd name="T3" fmla="*/ 2 h 55"/>
                <a:gd name="T4" fmla="*/ 9 w 72"/>
                <a:gd name="T5" fmla="*/ 2 h 55"/>
                <a:gd name="T6" fmla="*/ 9 w 72"/>
                <a:gd name="T7" fmla="*/ 10 h 55"/>
                <a:gd name="T8" fmla="*/ 13 w 72"/>
                <a:gd name="T9" fmla="*/ 6 h 55"/>
                <a:gd name="T10" fmla="*/ 15 w 72"/>
                <a:gd name="T11" fmla="*/ 4 h 55"/>
                <a:gd name="T12" fmla="*/ 19 w 72"/>
                <a:gd name="T13" fmla="*/ 2 h 55"/>
                <a:gd name="T14" fmla="*/ 26 w 72"/>
                <a:gd name="T15" fmla="*/ 0 h 55"/>
                <a:gd name="T16" fmla="*/ 30 w 72"/>
                <a:gd name="T17" fmla="*/ 2 h 55"/>
                <a:gd name="T18" fmla="*/ 34 w 72"/>
                <a:gd name="T19" fmla="*/ 4 h 55"/>
                <a:gd name="T20" fmla="*/ 39 w 72"/>
                <a:gd name="T21" fmla="*/ 6 h 55"/>
                <a:gd name="T22" fmla="*/ 41 w 72"/>
                <a:gd name="T23" fmla="*/ 10 h 55"/>
                <a:gd name="T24" fmla="*/ 45 w 72"/>
                <a:gd name="T25" fmla="*/ 6 h 55"/>
                <a:gd name="T26" fmla="*/ 51 w 72"/>
                <a:gd name="T27" fmla="*/ 2 h 55"/>
                <a:gd name="T28" fmla="*/ 58 w 72"/>
                <a:gd name="T29" fmla="*/ 0 h 55"/>
                <a:gd name="T30" fmla="*/ 64 w 72"/>
                <a:gd name="T31" fmla="*/ 2 h 55"/>
                <a:gd name="T32" fmla="*/ 68 w 72"/>
                <a:gd name="T33" fmla="*/ 6 h 55"/>
                <a:gd name="T34" fmla="*/ 70 w 72"/>
                <a:gd name="T35" fmla="*/ 8 h 55"/>
                <a:gd name="T36" fmla="*/ 72 w 72"/>
                <a:gd name="T37" fmla="*/ 12 h 55"/>
                <a:gd name="T38" fmla="*/ 72 w 72"/>
                <a:gd name="T39" fmla="*/ 19 h 55"/>
                <a:gd name="T40" fmla="*/ 72 w 72"/>
                <a:gd name="T41" fmla="*/ 55 h 55"/>
                <a:gd name="T42" fmla="*/ 64 w 72"/>
                <a:gd name="T43" fmla="*/ 55 h 55"/>
                <a:gd name="T44" fmla="*/ 64 w 72"/>
                <a:gd name="T45" fmla="*/ 23 h 55"/>
                <a:gd name="T46" fmla="*/ 64 w 72"/>
                <a:gd name="T47" fmla="*/ 17 h 55"/>
                <a:gd name="T48" fmla="*/ 62 w 72"/>
                <a:gd name="T49" fmla="*/ 14 h 55"/>
                <a:gd name="T50" fmla="*/ 62 w 72"/>
                <a:gd name="T51" fmla="*/ 12 h 55"/>
                <a:gd name="T52" fmla="*/ 60 w 72"/>
                <a:gd name="T53" fmla="*/ 10 h 55"/>
                <a:gd name="T54" fmla="*/ 58 w 72"/>
                <a:gd name="T55" fmla="*/ 10 h 55"/>
                <a:gd name="T56" fmla="*/ 53 w 72"/>
                <a:gd name="T57" fmla="*/ 8 h 55"/>
                <a:gd name="T58" fmla="*/ 49 w 72"/>
                <a:gd name="T59" fmla="*/ 10 h 55"/>
                <a:gd name="T60" fmla="*/ 45 w 72"/>
                <a:gd name="T61" fmla="*/ 12 h 55"/>
                <a:gd name="T62" fmla="*/ 43 w 72"/>
                <a:gd name="T63" fmla="*/ 17 h 55"/>
                <a:gd name="T64" fmla="*/ 41 w 72"/>
                <a:gd name="T65" fmla="*/ 25 h 55"/>
                <a:gd name="T66" fmla="*/ 41 w 72"/>
                <a:gd name="T67" fmla="*/ 55 h 55"/>
                <a:gd name="T68" fmla="*/ 32 w 72"/>
                <a:gd name="T69" fmla="*/ 55 h 55"/>
                <a:gd name="T70" fmla="*/ 32 w 72"/>
                <a:gd name="T71" fmla="*/ 21 h 55"/>
                <a:gd name="T72" fmla="*/ 32 w 72"/>
                <a:gd name="T73" fmla="*/ 17 h 55"/>
                <a:gd name="T74" fmla="*/ 30 w 72"/>
                <a:gd name="T75" fmla="*/ 12 h 55"/>
                <a:gd name="T76" fmla="*/ 28 w 72"/>
                <a:gd name="T77" fmla="*/ 10 h 55"/>
                <a:gd name="T78" fmla="*/ 24 w 72"/>
                <a:gd name="T79" fmla="*/ 8 h 55"/>
                <a:gd name="T80" fmla="*/ 19 w 72"/>
                <a:gd name="T81" fmla="*/ 10 h 55"/>
                <a:gd name="T82" fmla="*/ 15 w 72"/>
                <a:gd name="T83" fmla="*/ 10 h 55"/>
                <a:gd name="T84" fmla="*/ 13 w 72"/>
                <a:gd name="T85" fmla="*/ 14 h 55"/>
                <a:gd name="T86" fmla="*/ 11 w 72"/>
                <a:gd name="T87" fmla="*/ 17 h 55"/>
                <a:gd name="T88" fmla="*/ 11 w 72"/>
                <a:gd name="T89" fmla="*/ 21 h 55"/>
                <a:gd name="T90" fmla="*/ 9 w 72"/>
                <a:gd name="T91" fmla="*/ 27 h 55"/>
                <a:gd name="T92" fmla="*/ 9 w 72"/>
                <a:gd name="T93" fmla="*/ 55 h 55"/>
                <a:gd name="T94" fmla="*/ 0 w 72"/>
                <a:gd name="T95" fmla="*/ 55 h 55"/>
                <a:gd name="T96" fmla="*/ 0 w 72"/>
                <a:gd name="T97" fmla="*/ 0 h 55"/>
                <a:gd name="T98" fmla="*/ 72 w 72"/>
                <a:gd name="T9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72" h="55">
                  <a:moveTo>
                    <a:pt x="0" y="55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1" y="10"/>
                  </a:lnTo>
                  <a:lnTo>
                    <a:pt x="45" y="6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64" y="2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72" y="12"/>
                  </a:lnTo>
                  <a:lnTo>
                    <a:pt x="72" y="19"/>
                  </a:lnTo>
                  <a:lnTo>
                    <a:pt x="72" y="55"/>
                  </a:lnTo>
                  <a:lnTo>
                    <a:pt x="64" y="55"/>
                  </a:lnTo>
                  <a:lnTo>
                    <a:pt x="64" y="23"/>
                  </a:lnTo>
                  <a:lnTo>
                    <a:pt x="64" y="17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3" y="8"/>
                  </a:lnTo>
                  <a:lnTo>
                    <a:pt x="49" y="10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1" y="25"/>
                  </a:lnTo>
                  <a:lnTo>
                    <a:pt x="41" y="55"/>
                  </a:lnTo>
                  <a:lnTo>
                    <a:pt x="32" y="55"/>
                  </a:lnTo>
                  <a:lnTo>
                    <a:pt x="32" y="21"/>
                  </a:lnTo>
                  <a:lnTo>
                    <a:pt x="32" y="17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9" y="27"/>
                  </a:lnTo>
                  <a:lnTo>
                    <a:pt x="9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77" name="AutoShape 141"/>
            <p:cNvSpPr>
              <a:spLocks noChangeArrowheads="1"/>
            </p:cNvSpPr>
            <p:nvPr/>
          </p:nvSpPr>
          <p:spPr bwMode="auto">
            <a:xfrm>
              <a:off x="2038" y="1866"/>
              <a:ext cx="11" cy="77"/>
            </a:xfrm>
            <a:custGeom>
              <a:avLst/>
              <a:gdLst>
                <a:gd name="T0" fmla="*/ 0 w 11"/>
                <a:gd name="T1" fmla="*/ 10 h 74"/>
                <a:gd name="T2" fmla="*/ 0 w 11"/>
                <a:gd name="T3" fmla="*/ 0 h 74"/>
                <a:gd name="T4" fmla="*/ 11 w 11"/>
                <a:gd name="T5" fmla="*/ 0 h 74"/>
                <a:gd name="T6" fmla="*/ 11 w 11"/>
                <a:gd name="T7" fmla="*/ 10 h 74"/>
                <a:gd name="T8" fmla="*/ 0 w 11"/>
                <a:gd name="T9" fmla="*/ 10 h 74"/>
                <a:gd name="T10" fmla="*/ 0 w 11"/>
                <a:gd name="T11" fmla="*/ 74 h 74"/>
                <a:gd name="T12" fmla="*/ 0 w 11"/>
                <a:gd name="T13" fmla="*/ 21 h 74"/>
                <a:gd name="T14" fmla="*/ 11 w 11"/>
                <a:gd name="T15" fmla="*/ 21 h 74"/>
                <a:gd name="T16" fmla="*/ 11 w 11"/>
                <a:gd name="T17" fmla="*/ 74 h 74"/>
                <a:gd name="T18" fmla="*/ 0 w 11"/>
                <a:gd name="T19" fmla="*/ 74 h 74"/>
                <a:gd name="T20" fmla="*/ 0 w 11"/>
                <a:gd name="T21" fmla="*/ 0 h 74"/>
                <a:gd name="T22" fmla="*/ 11 w 11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" h="74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0" y="10"/>
                  </a:lnTo>
                  <a:close/>
                  <a:moveTo>
                    <a:pt x="0" y="74"/>
                  </a:moveTo>
                  <a:lnTo>
                    <a:pt x="0" y="21"/>
                  </a:lnTo>
                  <a:lnTo>
                    <a:pt x="11" y="21"/>
                  </a:lnTo>
                  <a:lnTo>
                    <a:pt x="11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78" name="AutoShape 142"/>
            <p:cNvSpPr>
              <a:spLocks noChangeArrowheads="1"/>
            </p:cNvSpPr>
            <p:nvPr/>
          </p:nvSpPr>
          <p:spPr bwMode="auto">
            <a:xfrm>
              <a:off x="2055" y="1869"/>
              <a:ext cx="26" cy="75"/>
            </a:xfrm>
            <a:custGeom>
              <a:avLst/>
              <a:gdLst>
                <a:gd name="T0" fmla="*/ 26 w 26"/>
                <a:gd name="T1" fmla="*/ 63 h 72"/>
                <a:gd name="T2" fmla="*/ 26 w 26"/>
                <a:gd name="T3" fmla="*/ 72 h 72"/>
                <a:gd name="T4" fmla="*/ 24 w 26"/>
                <a:gd name="T5" fmla="*/ 72 h 72"/>
                <a:gd name="T6" fmla="*/ 19 w 26"/>
                <a:gd name="T7" fmla="*/ 72 h 72"/>
                <a:gd name="T8" fmla="*/ 15 w 26"/>
                <a:gd name="T9" fmla="*/ 72 h 72"/>
                <a:gd name="T10" fmla="*/ 13 w 26"/>
                <a:gd name="T11" fmla="*/ 72 h 72"/>
                <a:gd name="T12" fmla="*/ 11 w 26"/>
                <a:gd name="T13" fmla="*/ 70 h 72"/>
                <a:gd name="T14" fmla="*/ 9 w 26"/>
                <a:gd name="T15" fmla="*/ 67 h 72"/>
                <a:gd name="T16" fmla="*/ 9 w 26"/>
                <a:gd name="T17" fmla="*/ 63 h 72"/>
                <a:gd name="T18" fmla="*/ 7 w 26"/>
                <a:gd name="T19" fmla="*/ 57 h 72"/>
                <a:gd name="T20" fmla="*/ 7 w 26"/>
                <a:gd name="T21" fmla="*/ 27 h 72"/>
                <a:gd name="T22" fmla="*/ 0 w 26"/>
                <a:gd name="T23" fmla="*/ 27 h 72"/>
                <a:gd name="T24" fmla="*/ 0 w 26"/>
                <a:gd name="T25" fmla="*/ 19 h 72"/>
                <a:gd name="T26" fmla="*/ 7 w 26"/>
                <a:gd name="T27" fmla="*/ 19 h 72"/>
                <a:gd name="T28" fmla="*/ 7 w 26"/>
                <a:gd name="T29" fmla="*/ 6 h 72"/>
                <a:gd name="T30" fmla="*/ 17 w 26"/>
                <a:gd name="T31" fmla="*/ 0 h 72"/>
                <a:gd name="T32" fmla="*/ 17 w 26"/>
                <a:gd name="T33" fmla="*/ 19 h 72"/>
                <a:gd name="T34" fmla="*/ 26 w 26"/>
                <a:gd name="T35" fmla="*/ 19 h 72"/>
                <a:gd name="T36" fmla="*/ 26 w 26"/>
                <a:gd name="T37" fmla="*/ 27 h 72"/>
                <a:gd name="T38" fmla="*/ 17 w 26"/>
                <a:gd name="T39" fmla="*/ 27 h 72"/>
                <a:gd name="T40" fmla="*/ 17 w 26"/>
                <a:gd name="T41" fmla="*/ 57 h 72"/>
                <a:gd name="T42" fmla="*/ 17 w 26"/>
                <a:gd name="T43" fmla="*/ 61 h 72"/>
                <a:gd name="T44" fmla="*/ 17 w 26"/>
                <a:gd name="T45" fmla="*/ 61 h 72"/>
                <a:gd name="T46" fmla="*/ 17 w 26"/>
                <a:gd name="T47" fmla="*/ 63 h 72"/>
                <a:gd name="T48" fmla="*/ 19 w 26"/>
                <a:gd name="T49" fmla="*/ 63 h 72"/>
                <a:gd name="T50" fmla="*/ 19 w 26"/>
                <a:gd name="T51" fmla="*/ 63 h 72"/>
                <a:gd name="T52" fmla="*/ 21 w 26"/>
                <a:gd name="T53" fmla="*/ 63 h 72"/>
                <a:gd name="T54" fmla="*/ 24 w 26"/>
                <a:gd name="T55" fmla="*/ 63 h 72"/>
                <a:gd name="T56" fmla="*/ 26 w 26"/>
                <a:gd name="T57" fmla="*/ 63 h 72"/>
                <a:gd name="T58" fmla="*/ 0 w 26"/>
                <a:gd name="T59" fmla="*/ 0 h 72"/>
                <a:gd name="T60" fmla="*/ 26 w 26"/>
                <a:gd name="T6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6" h="72">
                  <a:moveTo>
                    <a:pt x="26" y="63"/>
                  </a:moveTo>
                  <a:lnTo>
                    <a:pt x="26" y="72"/>
                  </a:lnTo>
                  <a:lnTo>
                    <a:pt x="24" y="72"/>
                  </a:lnTo>
                  <a:lnTo>
                    <a:pt x="19" y="72"/>
                  </a:lnTo>
                  <a:lnTo>
                    <a:pt x="15" y="72"/>
                  </a:lnTo>
                  <a:lnTo>
                    <a:pt x="13" y="72"/>
                  </a:lnTo>
                  <a:lnTo>
                    <a:pt x="11" y="70"/>
                  </a:lnTo>
                  <a:lnTo>
                    <a:pt x="9" y="67"/>
                  </a:lnTo>
                  <a:lnTo>
                    <a:pt x="9" y="63"/>
                  </a:lnTo>
                  <a:lnTo>
                    <a:pt x="7" y="57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7" y="19"/>
                  </a:lnTo>
                  <a:lnTo>
                    <a:pt x="7" y="6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26" y="19"/>
                  </a:lnTo>
                  <a:lnTo>
                    <a:pt x="26" y="27"/>
                  </a:lnTo>
                  <a:lnTo>
                    <a:pt x="17" y="27"/>
                  </a:lnTo>
                  <a:lnTo>
                    <a:pt x="17" y="57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4" y="63"/>
                  </a:lnTo>
                  <a:lnTo>
                    <a:pt x="26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79" name="AutoShape 143"/>
            <p:cNvSpPr>
              <a:spLocks noChangeArrowheads="1"/>
            </p:cNvSpPr>
            <p:nvPr/>
          </p:nvSpPr>
          <p:spPr bwMode="auto">
            <a:xfrm>
              <a:off x="1388" y="1328"/>
              <a:ext cx="41" cy="55"/>
            </a:xfrm>
            <a:custGeom>
              <a:avLst/>
              <a:gdLst>
                <a:gd name="T0" fmla="*/ 31 w 40"/>
                <a:gd name="T1" fmla="*/ 53 h 53"/>
                <a:gd name="T2" fmla="*/ 31 w 40"/>
                <a:gd name="T3" fmla="*/ 44 h 53"/>
                <a:gd name="T4" fmla="*/ 27 w 40"/>
                <a:gd name="T5" fmla="*/ 49 h 53"/>
                <a:gd name="T6" fmla="*/ 23 w 40"/>
                <a:gd name="T7" fmla="*/ 53 h 53"/>
                <a:gd name="T8" fmla="*/ 16 w 40"/>
                <a:gd name="T9" fmla="*/ 53 h 53"/>
                <a:gd name="T10" fmla="*/ 12 w 40"/>
                <a:gd name="T11" fmla="*/ 53 h 53"/>
                <a:gd name="T12" fmla="*/ 8 w 40"/>
                <a:gd name="T13" fmla="*/ 51 h 53"/>
                <a:gd name="T14" fmla="*/ 4 w 40"/>
                <a:gd name="T15" fmla="*/ 51 h 53"/>
                <a:gd name="T16" fmla="*/ 2 w 40"/>
                <a:gd name="T17" fmla="*/ 47 h 53"/>
                <a:gd name="T18" fmla="*/ 2 w 40"/>
                <a:gd name="T19" fmla="*/ 44 h 53"/>
                <a:gd name="T20" fmla="*/ 0 w 40"/>
                <a:gd name="T21" fmla="*/ 40 h 53"/>
                <a:gd name="T22" fmla="*/ 0 w 40"/>
                <a:gd name="T23" fmla="*/ 38 h 53"/>
                <a:gd name="T24" fmla="*/ 0 w 40"/>
                <a:gd name="T25" fmla="*/ 32 h 53"/>
                <a:gd name="T26" fmla="*/ 0 w 40"/>
                <a:gd name="T27" fmla="*/ 0 h 53"/>
                <a:gd name="T28" fmla="*/ 8 w 40"/>
                <a:gd name="T29" fmla="*/ 0 h 53"/>
                <a:gd name="T30" fmla="*/ 8 w 40"/>
                <a:gd name="T31" fmla="*/ 27 h 53"/>
                <a:gd name="T32" fmla="*/ 8 w 40"/>
                <a:gd name="T33" fmla="*/ 34 h 53"/>
                <a:gd name="T34" fmla="*/ 10 w 40"/>
                <a:gd name="T35" fmla="*/ 38 h 53"/>
                <a:gd name="T36" fmla="*/ 10 w 40"/>
                <a:gd name="T37" fmla="*/ 40 h 53"/>
                <a:gd name="T38" fmla="*/ 12 w 40"/>
                <a:gd name="T39" fmla="*/ 42 h 53"/>
                <a:gd name="T40" fmla="*/ 14 w 40"/>
                <a:gd name="T41" fmla="*/ 44 h 53"/>
                <a:gd name="T42" fmla="*/ 19 w 40"/>
                <a:gd name="T43" fmla="*/ 44 h 53"/>
                <a:gd name="T44" fmla="*/ 23 w 40"/>
                <a:gd name="T45" fmla="*/ 44 h 53"/>
                <a:gd name="T46" fmla="*/ 25 w 40"/>
                <a:gd name="T47" fmla="*/ 42 h 53"/>
                <a:gd name="T48" fmla="*/ 27 w 40"/>
                <a:gd name="T49" fmla="*/ 40 h 53"/>
                <a:gd name="T50" fmla="*/ 29 w 40"/>
                <a:gd name="T51" fmla="*/ 38 h 53"/>
                <a:gd name="T52" fmla="*/ 31 w 40"/>
                <a:gd name="T53" fmla="*/ 34 h 53"/>
                <a:gd name="T54" fmla="*/ 31 w 40"/>
                <a:gd name="T55" fmla="*/ 27 h 53"/>
                <a:gd name="T56" fmla="*/ 31 w 40"/>
                <a:gd name="T57" fmla="*/ 0 h 53"/>
                <a:gd name="T58" fmla="*/ 40 w 40"/>
                <a:gd name="T59" fmla="*/ 0 h 53"/>
                <a:gd name="T60" fmla="*/ 40 w 40"/>
                <a:gd name="T61" fmla="*/ 53 h 53"/>
                <a:gd name="T62" fmla="*/ 31 w 40"/>
                <a:gd name="T63" fmla="*/ 53 h 53"/>
                <a:gd name="T64" fmla="*/ 0 w 40"/>
                <a:gd name="T65" fmla="*/ 0 h 53"/>
                <a:gd name="T66" fmla="*/ 40 w 40"/>
                <a:gd name="T6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40" h="53">
                  <a:moveTo>
                    <a:pt x="31" y="53"/>
                  </a:moveTo>
                  <a:lnTo>
                    <a:pt x="31" y="44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16" y="53"/>
                  </a:lnTo>
                  <a:lnTo>
                    <a:pt x="12" y="53"/>
                  </a:lnTo>
                  <a:lnTo>
                    <a:pt x="8" y="51"/>
                  </a:lnTo>
                  <a:lnTo>
                    <a:pt x="4" y="51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7"/>
                  </a:lnTo>
                  <a:lnTo>
                    <a:pt x="8" y="34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4" y="44"/>
                  </a:lnTo>
                  <a:lnTo>
                    <a:pt x="19" y="44"/>
                  </a:lnTo>
                  <a:lnTo>
                    <a:pt x="23" y="44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9" y="38"/>
                  </a:lnTo>
                  <a:lnTo>
                    <a:pt x="31" y="34"/>
                  </a:lnTo>
                  <a:lnTo>
                    <a:pt x="31" y="27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0" y="53"/>
                  </a:lnTo>
                  <a:lnTo>
                    <a:pt x="31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80" name="AutoShape 144"/>
            <p:cNvSpPr>
              <a:spLocks noChangeArrowheads="1"/>
            </p:cNvSpPr>
            <p:nvPr/>
          </p:nvSpPr>
          <p:spPr bwMode="auto">
            <a:xfrm>
              <a:off x="1446" y="1325"/>
              <a:ext cx="43" cy="57"/>
            </a:xfrm>
            <a:custGeom>
              <a:avLst/>
              <a:gdLst>
                <a:gd name="T0" fmla="*/ 0 w 42"/>
                <a:gd name="T1" fmla="*/ 55 h 55"/>
                <a:gd name="T2" fmla="*/ 0 w 42"/>
                <a:gd name="T3" fmla="*/ 2 h 55"/>
                <a:gd name="T4" fmla="*/ 10 w 42"/>
                <a:gd name="T5" fmla="*/ 2 h 55"/>
                <a:gd name="T6" fmla="*/ 10 w 42"/>
                <a:gd name="T7" fmla="*/ 8 h 55"/>
                <a:gd name="T8" fmla="*/ 14 w 42"/>
                <a:gd name="T9" fmla="*/ 4 h 55"/>
                <a:gd name="T10" fmla="*/ 19 w 42"/>
                <a:gd name="T11" fmla="*/ 2 h 55"/>
                <a:gd name="T12" fmla="*/ 25 w 42"/>
                <a:gd name="T13" fmla="*/ 0 h 55"/>
                <a:gd name="T14" fmla="*/ 29 w 42"/>
                <a:gd name="T15" fmla="*/ 2 h 55"/>
                <a:gd name="T16" fmla="*/ 34 w 42"/>
                <a:gd name="T17" fmla="*/ 2 h 55"/>
                <a:gd name="T18" fmla="*/ 36 w 42"/>
                <a:gd name="T19" fmla="*/ 4 h 55"/>
                <a:gd name="T20" fmla="*/ 38 w 42"/>
                <a:gd name="T21" fmla="*/ 6 h 55"/>
                <a:gd name="T22" fmla="*/ 40 w 42"/>
                <a:gd name="T23" fmla="*/ 10 h 55"/>
                <a:gd name="T24" fmla="*/ 42 w 42"/>
                <a:gd name="T25" fmla="*/ 12 h 55"/>
                <a:gd name="T26" fmla="*/ 42 w 42"/>
                <a:gd name="T27" fmla="*/ 17 h 55"/>
                <a:gd name="T28" fmla="*/ 42 w 42"/>
                <a:gd name="T29" fmla="*/ 21 h 55"/>
                <a:gd name="T30" fmla="*/ 42 w 42"/>
                <a:gd name="T31" fmla="*/ 55 h 55"/>
                <a:gd name="T32" fmla="*/ 31 w 42"/>
                <a:gd name="T33" fmla="*/ 55 h 55"/>
                <a:gd name="T34" fmla="*/ 31 w 42"/>
                <a:gd name="T35" fmla="*/ 23 h 55"/>
                <a:gd name="T36" fmla="*/ 31 w 42"/>
                <a:gd name="T37" fmla="*/ 19 h 55"/>
                <a:gd name="T38" fmla="*/ 31 w 42"/>
                <a:gd name="T39" fmla="*/ 15 h 55"/>
                <a:gd name="T40" fmla="*/ 29 w 42"/>
                <a:gd name="T41" fmla="*/ 12 h 55"/>
                <a:gd name="T42" fmla="*/ 27 w 42"/>
                <a:gd name="T43" fmla="*/ 10 h 55"/>
                <a:gd name="T44" fmla="*/ 25 w 42"/>
                <a:gd name="T45" fmla="*/ 8 h 55"/>
                <a:gd name="T46" fmla="*/ 23 w 42"/>
                <a:gd name="T47" fmla="*/ 8 h 55"/>
                <a:gd name="T48" fmla="*/ 19 w 42"/>
                <a:gd name="T49" fmla="*/ 10 h 55"/>
                <a:gd name="T50" fmla="*/ 14 w 42"/>
                <a:gd name="T51" fmla="*/ 12 h 55"/>
                <a:gd name="T52" fmla="*/ 12 w 42"/>
                <a:gd name="T53" fmla="*/ 15 h 55"/>
                <a:gd name="T54" fmla="*/ 10 w 42"/>
                <a:gd name="T55" fmla="*/ 21 h 55"/>
                <a:gd name="T56" fmla="*/ 10 w 42"/>
                <a:gd name="T57" fmla="*/ 25 h 55"/>
                <a:gd name="T58" fmla="*/ 10 w 42"/>
                <a:gd name="T59" fmla="*/ 55 h 55"/>
                <a:gd name="T60" fmla="*/ 0 w 42"/>
                <a:gd name="T61" fmla="*/ 55 h 55"/>
                <a:gd name="T62" fmla="*/ 0 w 42"/>
                <a:gd name="T63" fmla="*/ 0 h 55"/>
                <a:gd name="T64" fmla="*/ 42 w 42"/>
                <a:gd name="T6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42" h="55">
                  <a:moveTo>
                    <a:pt x="0" y="55"/>
                  </a:moveTo>
                  <a:lnTo>
                    <a:pt x="0" y="2"/>
                  </a:lnTo>
                  <a:lnTo>
                    <a:pt x="10" y="2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2"/>
                  </a:lnTo>
                  <a:lnTo>
                    <a:pt x="42" y="17"/>
                  </a:lnTo>
                  <a:lnTo>
                    <a:pt x="42" y="21"/>
                  </a:lnTo>
                  <a:lnTo>
                    <a:pt x="42" y="55"/>
                  </a:lnTo>
                  <a:lnTo>
                    <a:pt x="31" y="55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19" y="10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10" y="21"/>
                  </a:lnTo>
                  <a:lnTo>
                    <a:pt x="10" y="25"/>
                  </a:lnTo>
                  <a:lnTo>
                    <a:pt x="1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81" name="AutoShape 145"/>
            <p:cNvSpPr>
              <a:spLocks noChangeArrowheads="1"/>
            </p:cNvSpPr>
            <p:nvPr/>
          </p:nvSpPr>
          <p:spPr bwMode="auto">
            <a:xfrm>
              <a:off x="1506" y="1305"/>
              <a:ext cx="7" cy="77"/>
            </a:xfrm>
            <a:custGeom>
              <a:avLst/>
              <a:gdLst>
                <a:gd name="T0" fmla="*/ 0 w 8"/>
                <a:gd name="T1" fmla="*/ 10 h 74"/>
                <a:gd name="T2" fmla="*/ 0 w 8"/>
                <a:gd name="T3" fmla="*/ 0 h 74"/>
                <a:gd name="T4" fmla="*/ 8 w 8"/>
                <a:gd name="T5" fmla="*/ 0 h 74"/>
                <a:gd name="T6" fmla="*/ 8 w 8"/>
                <a:gd name="T7" fmla="*/ 10 h 74"/>
                <a:gd name="T8" fmla="*/ 0 w 8"/>
                <a:gd name="T9" fmla="*/ 10 h 74"/>
                <a:gd name="T10" fmla="*/ 0 w 8"/>
                <a:gd name="T11" fmla="*/ 74 h 74"/>
                <a:gd name="T12" fmla="*/ 0 w 8"/>
                <a:gd name="T13" fmla="*/ 21 h 74"/>
                <a:gd name="T14" fmla="*/ 8 w 8"/>
                <a:gd name="T15" fmla="*/ 21 h 74"/>
                <a:gd name="T16" fmla="*/ 8 w 8"/>
                <a:gd name="T17" fmla="*/ 74 h 74"/>
                <a:gd name="T18" fmla="*/ 0 w 8"/>
                <a:gd name="T19" fmla="*/ 74 h 74"/>
                <a:gd name="T20" fmla="*/ 0 w 8"/>
                <a:gd name="T21" fmla="*/ 0 h 74"/>
                <a:gd name="T22" fmla="*/ 8 w 8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" h="74">
                  <a:moveTo>
                    <a:pt x="0" y="1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0" y="10"/>
                  </a:lnTo>
                  <a:close/>
                  <a:moveTo>
                    <a:pt x="0" y="74"/>
                  </a:moveTo>
                  <a:lnTo>
                    <a:pt x="0" y="21"/>
                  </a:lnTo>
                  <a:lnTo>
                    <a:pt x="8" y="21"/>
                  </a:lnTo>
                  <a:lnTo>
                    <a:pt x="8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82" name="AutoShape 146"/>
            <p:cNvSpPr>
              <a:spLocks noChangeArrowheads="1"/>
            </p:cNvSpPr>
            <p:nvPr/>
          </p:nvSpPr>
          <p:spPr bwMode="auto">
            <a:xfrm>
              <a:off x="1524" y="1307"/>
              <a:ext cx="25" cy="75"/>
            </a:xfrm>
            <a:custGeom>
              <a:avLst/>
              <a:gdLst>
                <a:gd name="T0" fmla="*/ 23 w 25"/>
                <a:gd name="T1" fmla="*/ 63 h 72"/>
                <a:gd name="T2" fmla="*/ 25 w 25"/>
                <a:gd name="T3" fmla="*/ 72 h 72"/>
                <a:gd name="T4" fmla="*/ 21 w 25"/>
                <a:gd name="T5" fmla="*/ 72 h 72"/>
                <a:gd name="T6" fmla="*/ 19 w 25"/>
                <a:gd name="T7" fmla="*/ 72 h 72"/>
                <a:gd name="T8" fmla="*/ 15 w 25"/>
                <a:gd name="T9" fmla="*/ 72 h 72"/>
                <a:gd name="T10" fmla="*/ 10 w 25"/>
                <a:gd name="T11" fmla="*/ 72 h 72"/>
                <a:gd name="T12" fmla="*/ 8 w 25"/>
                <a:gd name="T13" fmla="*/ 70 h 72"/>
                <a:gd name="T14" fmla="*/ 6 w 25"/>
                <a:gd name="T15" fmla="*/ 68 h 72"/>
                <a:gd name="T16" fmla="*/ 6 w 25"/>
                <a:gd name="T17" fmla="*/ 63 h 72"/>
                <a:gd name="T18" fmla="*/ 6 w 25"/>
                <a:gd name="T19" fmla="*/ 57 h 72"/>
                <a:gd name="T20" fmla="*/ 6 w 25"/>
                <a:gd name="T21" fmla="*/ 27 h 72"/>
                <a:gd name="T22" fmla="*/ 0 w 25"/>
                <a:gd name="T23" fmla="*/ 27 h 72"/>
                <a:gd name="T24" fmla="*/ 0 w 25"/>
                <a:gd name="T25" fmla="*/ 19 h 72"/>
                <a:gd name="T26" fmla="*/ 6 w 25"/>
                <a:gd name="T27" fmla="*/ 19 h 72"/>
                <a:gd name="T28" fmla="*/ 6 w 25"/>
                <a:gd name="T29" fmla="*/ 6 h 72"/>
                <a:gd name="T30" fmla="*/ 15 w 25"/>
                <a:gd name="T31" fmla="*/ 0 h 72"/>
                <a:gd name="T32" fmla="*/ 15 w 25"/>
                <a:gd name="T33" fmla="*/ 19 h 72"/>
                <a:gd name="T34" fmla="*/ 23 w 25"/>
                <a:gd name="T35" fmla="*/ 19 h 72"/>
                <a:gd name="T36" fmla="*/ 23 w 25"/>
                <a:gd name="T37" fmla="*/ 27 h 72"/>
                <a:gd name="T38" fmla="*/ 15 w 25"/>
                <a:gd name="T39" fmla="*/ 27 h 72"/>
                <a:gd name="T40" fmla="*/ 15 w 25"/>
                <a:gd name="T41" fmla="*/ 57 h 72"/>
                <a:gd name="T42" fmla="*/ 15 w 25"/>
                <a:gd name="T43" fmla="*/ 59 h 72"/>
                <a:gd name="T44" fmla="*/ 17 w 25"/>
                <a:gd name="T45" fmla="*/ 61 h 72"/>
                <a:gd name="T46" fmla="*/ 17 w 25"/>
                <a:gd name="T47" fmla="*/ 63 h 72"/>
                <a:gd name="T48" fmla="*/ 17 w 25"/>
                <a:gd name="T49" fmla="*/ 63 h 72"/>
                <a:gd name="T50" fmla="*/ 19 w 25"/>
                <a:gd name="T51" fmla="*/ 63 h 72"/>
                <a:gd name="T52" fmla="*/ 21 w 25"/>
                <a:gd name="T53" fmla="*/ 63 h 72"/>
                <a:gd name="T54" fmla="*/ 21 w 25"/>
                <a:gd name="T55" fmla="*/ 63 h 72"/>
                <a:gd name="T56" fmla="*/ 23 w 25"/>
                <a:gd name="T57" fmla="*/ 63 h 72"/>
                <a:gd name="T58" fmla="*/ 0 w 25"/>
                <a:gd name="T59" fmla="*/ 0 h 72"/>
                <a:gd name="T60" fmla="*/ 25 w 25"/>
                <a:gd name="T6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5" h="72">
                  <a:moveTo>
                    <a:pt x="23" y="63"/>
                  </a:moveTo>
                  <a:lnTo>
                    <a:pt x="25" y="72"/>
                  </a:lnTo>
                  <a:lnTo>
                    <a:pt x="21" y="72"/>
                  </a:lnTo>
                  <a:lnTo>
                    <a:pt x="19" y="72"/>
                  </a:lnTo>
                  <a:lnTo>
                    <a:pt x="15" y="72"/>
                  </a:lnTo>
                  <a:lnTo>
                    <a:pt x="10" y="72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3"/>
                  </a:lnTo>
                  <a:lnTo>
                    <a:pt x="6" y="57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5" y="0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23" y="27"/>
                  </a:lnTo>
                  <a:lnTo>
                    <a:pt x="15" y="27"/>
                  </a:lnTo>
                  <a:lnTo>
                    <a:pt x="15" y="57"/>
                  </a:lnTo>
                  <a:lnTo>
                    <a:pt x="15" y="59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83" name="AutoShape 147"/>
            <p:cNvSpPr>
              <a:spLocks noChangeArrowheads="1"/>
            </p:cNvSpPr>
            <p:nvPr/>
          </p:nvSpPr>
          <p:spPr bwMode="auto">
            <a:xfrm>
              <a:off x="1555" y="1325"/>
              <a:ext cx="50" cy="57"/>
            </a:xfrm>
            <a:custGeom>
              <a:avLst/>
              <a:gdLst>
                <a:gd name="T0" fmla="*/ 32 w 49"/>
                <a:gd name="T1" fmla="*/ 51 h 55"/>
                <a:gd name="T2" fmla="*/ 24 w 49"/>
                <a:gd name="T3" fmla="*/ 55 h 55"/>
                <a:gd name="T4" fmla="*/ 11 w 49"/>
                <a:gd name="T5" fmla="*/ 55 h 55"/>
                <a:gd name="T6" fmla="*/ 3 w 49"/>
                <a:gd name="T7" fmla="*/ 46 h 55"/>
                <a:gd name="T8" fmla="*/ 3 w 49"/>
                <a:gd name="T9" fmla="*/ 36 h 55"/>
                <a:gd name="T10" fmla="*/ 5 w 49"/>
                <a:gd name="T11" fmla="*/ 29 h 55"/>
                <a:gd name="T12" fmla="*/ 11 w 49"/>
                <a:gd name="T13" fmla="*/ 25 h 55"/>
                <a:gd name="T14" fmla="*/ 15 w 49"/>
                <a:gd name="T15" fmla="*/ 25 h 55"/>
                <a:gd name="T16" fmla="*/ 30 w 49"/>
                <a:gd name="T17" fmla="*/ 23 h 55"/>
                <a:gd name="T18" fmla="*/ 34 w 49"/>
                <a:gd name="T19" fmla="*/ 19 h 55"/>
                <a:gd name="T20" fmla="*/ 34 w 49"/>
                <a:gd name="T21" fmla="*/ 15 h 55"/>
                <a:gd name="T22" fmla="*/ 30 w 49"/>
                <a:gd name="T23" fmla="*/ 10 h 55"/>
                <a:gd name="T24" fmla="*/ 20 w 49"/>
                <a:gd name="T25" fmla="*/ 10 h 55"/>
                <a:gd name="T26" fmla="*/ 13 w 49"/>
                <a:gd name="T27" fmla="*/ 12 h 55"/>
                <a:gd name="T28" fmla="*/ 3 w 49"/>
                <a:gd name="T29" fmla="*/ 17 h 55"/>
                <a:gd name="T30" fmla="*/ 7 w 49"/>
                <a:gd name="T31" fmla="*/ 8 h 55"/>
                <a:gd name="T32" fmla="*/ 13 w 49"/>
                <a:gd name="T33" fmla="*/ 2 h 55"/>
                <a:gd name="T34" fmla="*/ 26 w 49"/>
                <a:gd name="T35" fmla="*/ 0 h 55"/>
                <a:gd name="T36" fmla="*/ 37 w 49"/>
                <a:gd name="T37" fmla="*/ 2 h 55"/>
                <a:gd name="T38" fmla="*/ 43 w 49"/>
                <a:gd name="T39" fmla="*/ 6 h 55"/>
                <a:gd name="T40" fmla="*/ 45 w 49"/>
                <a:gd name="T41" fmla="*/ 12 h 55"/>
                <a:gd name="T42" fmla="*/ 45 w 49"/>
                <a:gd name="T43" fmla="*/ 21 h 55"/>
                <a:gd name="T44" fmla="*/ 45 w 49"/>
                <a:gd name="T45" fmla="*/ 38 h 55"/>
                <a:gd name="T46" fmla="*/ 47 w 49"/>
                <a:gd name="T47" fmla="*/ 46 h 55"/>
                <a:gd name="T48" fmla="*/ 49 w 49"/>
                <a:gd name="T49" fmla="*/ 55 h 55"/>
                <a:gd name="T50" fmla="*/ 37 w 49"/>
                <a:gd name="T51" fmla="*/ 51 h 55"/>
                <a:gd name="T52" fmla="*/ 34 w 49"/>
                <a:gd name="T53" fmla="*/ 29 h 55"/>
                <a:gd name="T54" fmla="*/ 22 w 49"/>
                <a:gd name="T55" fmla="*/ 32 h 55"/>
                <a:gd name="T56" fmla="*/ 15 w 49"/>
                <a:gd name="T57" fmla="*/ 34 h 55"/>
                <a:gd name="T58" fmla="*/ 11 w 49"/>
                <a:gd name="T59" fmla="*/ 36 h 55"/>
                <a:gd name="T60" fmla="*/ 11 w 49"/>
                <a:gd name="T61" fmla="*/ 40 h 55"/>
                <a:gd name="T62" fmla="*/ 13 w 49"/>
                <a:gd name="T63" fmla="*/ 44 h 55"/>
                <a:gd name="T64" fmla="*/ 20 w 49"/>
                <a:gd name="T65" fmla="*/ 46 h 55"/>
                <a:gd name="T66" fmla="*/ 28 w 49"/>
                <a:gd name="T67" fmla="*/ 44 h 55"/>
                <a:gd name="T68" fmla="*/ 34 w 49"/>
                <a:gd name="T69" fmla="*/ 40 h 55"/>
                <a:gd name="T70" fmla="*/ 34 w 49"/>
                <a:gd name="T71" fmla="*/ 32 h 55"/>
                <a:gd name="T72" fmla="*/ 0 w 49"/>
                <a:gd name="T73" fmla="*/ 0 h 55"/>
                <a:gd name="T74" fmla="*/ 49 w 49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49" h="55">
                  <a:moveTo>
                    <a:pt x="37" y="49"/>
                  </a:moveTo>
                  <a:lnTo>
                    <a:pt x="32" y="51"/>
                  </a:lnTo>
                  <a:lnTo>
                    <a:pt x="28" y="55"/>
                  </a:lnTo>
                  <a:lnTo>
                    <a:pt x="24" y="55"/>
                  </a:lnTo>
                  <a:lnTo>
                    <a:pt x="17" y="55"/>
                  </a:lnTo>
                  <a:lnTo>
                    <a:pt x="11" y="55"/>
                  </a:lnTo>
                  <a:lnTo>
                    <a:pt x="5" y="51"/>
                  </a:lnTo>
                  <a:lnTo>
                    <a:pt x="3" y="46"/>
                  </a:lnTo>
                  <a:lnTo>
                    <a:pt x="0" y="40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7" y="27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20" y="23"/>
                  </a:lnTo>
                  <a:lnTo>
                    <a:pt x="30" y="23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4" y="15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1" y="17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7" y="8"/>
                  </a:lnTo>
                  <a:lnTo>
                    <a:pt x="9" y="4"/>
                  </a:lnTo>
                  <a:lnTo>
                    <a:pt x="13" y="2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41" y="4"/>
                  </a:lnTo>
                  <a:lnTo>
                    <a:pt x="43" y="6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5" y="21"/>
                  </a:lnTo>
                  <a:lnTo>
                    <a:pt x="45" y="32"/>
                  </a:lnTo>
                  <a:lnTo>
                    <a:pt x="45" y="38"/>
                  </a:lnTo>
                  <a:lnTo>
                    <a:pt x="47" y="44"/>
                  </a:lnTo>
                  <a:lnTo>
                    <a:pt x="47" y="46"/>
                  </a:lnTo>
                  <a:lnTo>
                    <a:pt x="47" y="51"/>
                  </a:lnTo>
                  <a:lnTo>
                    <a:pt x="49" y="55"/>
                  </a:lnTo>
                  <a:lnTo>
                    <a:pt x="39" y="55"/>
                  </a:lnTo>
                  <a:lnTo>
                    <a:pt x="37" y="51"/>
                  </a:lnTo>
                  <a:lnTo>
                    <a:pt x="37" y="49"/>
                  </a:lnTo>
                  <a:close/>
                  <a:moveTo>
                    <a:pt x="34" y="29"/>
                  </a:moveTo>
                  <a:lnTo>
                    <a:pt x="30" y="32"/>
                  </a:lnTo>
                  <a:lnTo>
                    <a:pt x="22" y="32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3" y="44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84" name="AutoShape 148"/>
            <p:cNvSpPr>
              <a:spLocks noChangeArrowheads="1"/>
            </p:cNvSpPr>
            <p:nvPr/>
          </p:nvSpPr>
          <p:spPr bwMode="auto">
            <a:xfrm>
              <a:off x="1618" y="1325"/>
              <a:ext cx="27" cy="57"/>
            </a:xfrm>
            <a:custGeom>
              <a:avLst/>
              <a:gdLst>
                <a:gd name="T0" fmla="*/ 0 w 27"/>
                <a:gd name="T1" fmla="*/ 55 h 55"/>
                <a:gd name="T2" fmla="*/ 0 w 27"/>
                <a:gd name="T3" fmla="*/ 2 h 55"/>
                <a:gd name="T4" fmla="*/ 8 w 27"/>
                <a:gd name="T5" fmla="*/ 2 h 55"/>
                <a:gd name="T6" fmla="*/ 8 w 27"/>
                <a:gd name="T7" fmla="*/ 8 h 55"/>
                <a:gd name="T8" fmla="*/ 13 w 27"/>
                <a:gd name="T9" fmla="*/ 4 h 55"/>
                <a:gd name="T10" fmla="*/ 15 w 27"/>
                <a:gd name="T11" fmla="*/ 2 h 55"/>
                <a:gd name="T12" fmla="*/ 17 w 27"/>
                <a:gd name="T13" fmla="*/ 0 h 55"/>
                <a:gd name="T14" fmla="*/ 19 w 27"/>
                <a:gd name="T15" fmla="*/ 0 h 55"/>
                <a:gd name="T16" fmla="*/ 23 w 27"/>
                <a:gd name="T17" fmla="*/ 2 h 55"/>
                <a:gd name="T18" fmla="*/ 27 w 27"/>
                <a:gd name="T19" fmla="*/ 4 h 55"/>
                <a:gd name="T20" fmla="*/ 25 w 27"/>
                <a:gd name="T21" fmla="*/ 10 h 55"/>
                <a:gd name="T22" fmla="*/ 23 w 27"/>
                <a:gd name="T23" fmla="*/ 10 h 55"/>
                <a:gd name="T24" fmla="*/ 19 w 27"/>
                <a:gd name="T25" fmla="*/ 8 h 55"/>
                <a:gd name="T26" fmla="*/ 17 w 27"/>
                <a:gd name="T27" fmla="*/ 10 h 55"/>
                <a:gd name="T28" fmla="*/ 15 w 27"/>
                <a:gd name="T29" fmla="*/ 10 h 55"/>
                <a:gd name="T30" fmla="*/ 13 w 27"/>
                <a:gd name="T31" fmla="*/ 12 h 55"/>
                <a:gd name="T32" fmla="*/ 13 w 27"/>
                <a:gd name="T33" fmla="*/ 17 h 55"/>
                <a:gd name="T34" fmla="*/ 10 w 27"/>
                <a:gd name="T35" fmla="*/ 21 h 55"/>
                <a:gd name="T36" fmla="*/ 10 w 27"/>
                <a:gd name="T37" fmla="*/ 27 h 55"/>
                <a:gd name="T38" fmla="*/ 10 w 27"/>
                <a:gd name="T39" fmla="*/ 55 h 55"/>
                <a:gd name="T40" fmla="*/ 0 w 27"/>
                <a:gd name="T41" fmla="*/ 55 h 55"/>
                <a:gd name="T42" fmla="*/ 0 w 27"/>
                <a:gd name="T43" fmla="*/ 0 h 55"/>
                <a:gd name="T44" fmla="*/ 27 w 27"/>
                <a:gd name="T4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27" h="55">
                  <a:moveTo>
                    <a:pt x="0" y="55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7" y="4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3" y="17"/>
                  </a:lnTo>
                  <a:lnTo>
                    <a:pt x="10" y="21"/>
                  </a:lnTo>
                  <a:lnTo>
                    <a:pt x="10" y="27"/>
                  </a:lnTo>
                  <a:lnTo>
                    <a:pt x="1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85" name="AutoShape 149"/>
            <p:cNvSpPr>
              <a:spLocks noChangeArrowheads="1"/>
            </p:cNvSpPr>
            <p:nvPr/>
          </p:nvSpPr>
          <p:spPr bwMode="auto">
            <a:xfrm>
              <a:off x="1654" y="1305"/>
              <a:ext cx="9" cy="77"/>
            </a:xfrm>
            <a:custGeom>
              <a:avLst/>
              <a:gdLst>
                <a:gd name="T0" fmla="*/ 0 w 10"/>
                <a:gd name="T1" fmla="*/ 10 h 74"/>
                <a:gd name="T2" fmla="*/ 0 w 10"/>
                <a:gd name="T3" fmla="*/ 0 h 74"/>
                <a:gd name="T4" fmla="*/ 10 w 10"/>
                <a:gd name="T5" fmla="*/ 0 h 74"/>
                <a:gd name="T6" fmla="*/ 10 w 10"/>
                <a:gd name="T7" fmla="*/ 10 h 74"/>
                <a:gd name="T8" fmla="*/ 0 w 10"/>
                <a:gd name="T9" fmla="*/ 10 h 74"/>
                <a:gd name="T10" fmla="*/ 0 w 10"/>
                <a:gd name="T11" fmla="*/ 74 h 74"/>
                <a:gd name="T12" fmla="*/ 0 w 10"/>
                <a:gd name="T13" fmla="*/ 21 h 74"/>
                <a:gd name="T14" fmla="*/ 10 w 10"/>
                <a:gd name="T15" fmla="*/ 21 h 74"/>
                <a:gd name="T16" fmla="*/ 10 w 10"/>
                <a:gd name="T17" fmla="*/ 74 h 74"/>
                <a:gd name="T18" fmla="*/ 0 w 10"/>
                <a:gd name="T19" fmla="*/ 74 h 74"/>
                <a:gd name="T20" fmla="*/ 0 w 10"/>
                <a:gd name="T21" fmla="*/ 0 h 74"/>
                <a:gd name="T22" fmla="*/ 10 w 10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0" h="74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close/>
                  <a:moveTo>
                    <a:pt x="0" y="74"/>
                  </a:moveTo>
                  <a:lnTo>
                    <a:pt x="0" y="21"/>
                  </a:lnTo>
                  <a:lnTo>
                    <a:pt x="10" y="21"/>
                  </a:lnTo>
                  <a:lnTo>
                    <a:pt x="1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86" name="AutoShape 150"/>
            <p:cNvSpPr>
              <a:spLocks noChangeArrowheads="1"/>
            </p:cNvSpPr>
            <p:nvPr/>
          </p:nvSpPr>
          <p:spPr bwMode="auto">
            <a:xfrm>
              <a:off x="1672" y="1307"/>
              <a:ext cx="26" cy="75"/>
            </a:xfrm>
            <a:custGeom>
              <a:avLst/>
              <a:gdLst>
                <a:gd name="T0" fmla="*/ 25 w 25"/>
                <a:gd name="T1" fmla="*/ 63 h 72"/>
                <a:gd name="T2" fmla="*/ 25 w 25"/>
                <a:gd name="T3" fmla="*/ 72 h 72"/>
                <a:gd name="T4" fmla="*/ 23 w 25"/>
                <a:gd name="T5" fmla="*/ 72 h 72"/>
                <a:gd name="T6" fmla="*/ 19 w 25"/>
                <a:gd name="T7" fmla="*/ 72 h 72"/>
                <a:gd name="T8" fmla="*/ 15 w 25"/>
                <a:gd name="T9" fmla="*/ 72 h 72"/>
                <a:gd name="T10" fmla="*/ 12 w 25"/>
                <a:gd name="T11" fmla="*/ 72 h 72"/>
                <a:gd name="T12" fmla="*/ 10 w 25"/>
                <a:gd name="T13" fmla="*/ 70 h 72"/>
                <a:gd name="T14" fmla="*/ 8 w 25"/>
                <a:gd name="T15" fmla="*/ 68 h 72"/>
                <a:gd name="T16" fmla="*/ 8 w 25"/>
                <a:gd name="T17" fmla="*/ 63 h 72"/>
                <a:gd name="T18" fmla="*/ 6 w 25"/>
                <a:gd name="T19" fmla="*/ 57 h 72"/>
                <a:gd name="T20" fmla="*/ 6 w 25"/>
                <a:gd name="T21" fmla="*/ 27 h 72"/>
                <a:gd name="T22" fmla="*/ 0 w 25"/>
                <a:gd name="T23" fmla="*/ 27 h 72"/>
                <a:gd name="T24" fmla="*/ 0 w 25"/>
                <a:gd name="T25" fmla="*/ 19 h 72"/>
                <a:gd name="T26" fmla="*/ 6 w 25"/>
                <a:gd name="T27" fmla="*/ 19 h 72"/>
                <a:gd name="T28" fmla="*/ 6 w 25"/>
                <a:gd name="T29" fmla="*/ 6 h 72"/>
                <a:gd name="T30" fmla="*/ 17 w 25"/>
                <a:gd name="T31" fmla="*/ 0 h 72"/>
                <a:gd name="T32" fmla="*/ 17 w 25"/>
                <a:gd name="T33" fmla="*/ 19 h 72"/>
                <a:gd name="T34" fmla="*/ 25 w 25"/>
                <a:gd name="T35" fmla="*/ 19 h 72"/>
                <a:gd name="T36" fmla="*/ 25 w 25"/>
                <a:gd name="T37" fmla="*/ 27 h 72"/>
                <a:gd name="T38" fmla="*/ 17 w 25"/>
                <a:gd name="T39" fmla="*/ 27 h 72"/>
                <a:gd name="T40" fmla="*/ 17 w 25"/>
                <a:gd name="T41" fmla="*/ 57 h 72"/>
                <a:gd name="T42" fmla="*/ 17 w 25"/>
                <a:gd name="T43" fmla="*/ 59 h 72"/>
                <a:gd name="T44" fmla="*/ 17 w 25"/>
                <a:gd name="T45" fmla="*/ 61 h 72"/>
                <a:gd name="T46" fmla="*/ 17 w 25"/>
                <a:gd name="T47" fmla="*/ 63 h 72"/>
                <a:gd name="T48" fmla="*/ 19 w 25"/>
                <a:gd name="T49" fmla="*/ 63 h 72"/>
                <a:gd name="T50" fmla="*/ 19 w 25"/>
                <a:gd name="T51" fmla="*/ 63 h 72"/>
                <a:gd name="T52" fmla="*/ 21 w 25"/>
                <a:gd name="T53" fmla="*/ 63 h 72"/>
                <a:gd name="T54" fmla="*/ 23 w 25"/>
                <a:gd name="T55" fmla="*/ 63 h 72"/>
                <a:gd name="T56" fmla="*/ 25 w 25"/>
                <a:gd name="T57" fmla="*/ 63 h 72"/>
                <a:gd name="T58" fmla="*/ 0 w 25"/>
                <a:gd name="T59" fmla="*/ 0 h 72"/>
                <a:gd name="T60" fmla="*/ 25 w 25"/>
                <a:gd name="T6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5" h="72">
                  <a:moveTo>
                    <a:pt x="25" y="63"/>
                  </a:moveTo>
                  <a:lnTo>
                    <a:pt x="25" y="72"/>
                  </a:lnTo>
                  <a:lnTo>
                    <a:pt x="23" y="72"/>
                  </a:lnTo>
                  <a:lnTo>
                    <a:pt x="19" y="72"/>
                  </a:lnTo>
                  <a:lnTo>
                    <a:pt x="15" y="72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8" y="63"/>
                  </a:lnTo>
                  <a:lnTo>
                    <a:pt x="6" y="57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25" y="19"/>
                  </a:lnTo>
                  <a:lnTo>
                    <a:pt x="25" y="27"/>
                  </a:lnTo>
                  <a:lnTo>
                    <a:pt x="17" y="2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87" name="AutoShape 151"/>
            <p:cNvSpPr>
              <a:spLocks noChangeArrowheads="1"/>
            </p:cNvSpPr>
            <p:nvPr/>
          </p:nvSpPr>
          <p:spPr bwMode="auto">
            <a:xfrm>
              <a:off x="1700" y="1328"/>
              <a:ext cx="50" cy="77"/>
            </a:xfrm>
            <a:custGeom>
              <a:avLst/>
              <a:gdLst>
                <a:gd name="T0" fmla="*/ 7 w 49"/>
                <a:gd name="T1" fmla="*/ 72 h 74"/>
                <a:gd name="T2" fmla="*/ 4 w 49"/>
                <a:gd name="T3" fmla="*/ 63 h 74"/>
                <a:gd name="T4" fmla="*/ 9 w 49"/>
                <a:gd name="T5" fmla="*/ 66 h 74"/>
                <a:gd name="T6" fmla="*/ 11 w 49"/>
                <a:gd name="T7" fmla="*/ 66 h 74"/>
                <a:gd name="T8" fmla="*/ 13 w 49"/>
                <a:gd name="T9" fmla="*/ 66 h 74"/>
                <a:gd name="T10" fmla="*/ 15 w 49"/>
                <a:gd name="T11" fmla="*/ 63 h 74"/>
                <a:gd name="T12" fmla="*/ 17 w 49"/>
                <a:gd name="T13" fmla="*/ 63 h 74"/>
                <a:gd name="T14" fmla="*/ 17 w 49"/>
                <a:gd name="T15" fmla="*/ 61 h 74"/>
                <a:gd name="T16" fmla="*/ 19 w 49"/>
                <a:gd name="T17" fmla="*/ 59 h 74"/>
                <a:gd name="T18" fmla="*/ 21 w 49"/>
                <a:gd name="T19" fmla="*/ 55 h 74"/>
                <a:gd name="T20" fmla="*/ 21 w 49"/>
                <a:gd name="T21" fmla="*/ 53 h 74"/>
                <a:gd name="T22" fmla="*/ 21 w 49"/>
                <a:gd name="T23" fmla="*/ 53 h 74"/>
                <a:gd name="T24" fmla="*/ 0 w 49"/>
                <a:gd name="T25" fmla="*/ 0 h 74"/>
                <a:gd name="T26" fmla="*/ 11 w 49"/>
                <a:gd name="T27" fmla="*/ 0 h 74"/>
                <a:gd name="T28" fmla="*/ 21 w 49"/>
                <a:gd name="T29" fmla="*/ 27 h 74"/>
                <a:gd name="T30" fmla="*/ 24 w 49"/>
                <a:gd name="T31" fmla="*/ 34 h 74"/>
                <a:gd name="T32" fmla="*/ 26 w 49"/>
                <a:gd name="T33" fmla="*/ 40 h 74"/>
                <a:gd name="T34" fmla="*/ 28 w 49"/>
                <a:gd name="T35" fmla="*/ 36 h 74"/>
                <a:gd name="T36" fmla="*/ 28 w 49"/>
                <a:gd name="T37" fmla="*/ 30 h 74"/>
                <a:gd name="T38" fmla="*/ 38 w 49"/>
                <a:gd name="T39" fmla="*/ 0 h 74"/>
                <a:gd name="T40" fmla="*/ 49 w 49"/>
                <a:gd name="T41" fmla="*/ 0 h 74"/>
                <a:gd name="T42" fmla="*/ 30 w 49"/>
                <a:gd name="T43" fmla="*/ 55 h 74"/>
                <a:gd name="T44" fmla="*/ 28 w 49"/>
                <a:gd name="T45" fmla="*/ 61 h 74"/>
                <a:gd name="T46" fmla="*/ 26 w 49"/>
                <a:gd name="T47" fmla="*/ 66 h 74"/>
                <a:gd name="T48" fmla="*/ 24 w 49"/>
                <a:gd name="T49" fmla="*/ 70 h 74"/>
                <a:gd name="T50" fmla="*/ 19 w 49"/>
                <a:gd name="T51" fmla="*/ 72 h 74"/>
                <a:gd name="T52" fmla="*/ 17 w 49"/>
                <a:gd name="T53" fmla="*/ 74 h 74"/>
                <a:gd name="T54" fmla="*/ 13 w 49"/>
                <a:gd name="T55" fmla="*/ 74 h 74"/>
                <a:gd name="T56" fmla="*/ 9 w 49"/>
                <a:gd name="T57" fmla="*/ 74 h 74"/>
                <a:gd name="T58" fmla="*/ 7 w 49"/>
                <a:gd name="T59" fmla="*/ 72 h 74"/>
                <a:gd name="T60" fmla="*/ 0 w 49"/>
                <a:gd name="T61" fmla="*/ 0 h 74"/>
                <a:gd name="T62" fmla="*/ 49 w 49"/>
                <a:gd name="T6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T60" t="T61" r="T62" b="T63"/>
              <a:pathLst>
                <a:path w="49" h="74">
                  <a:moveTo>
                    <a:pt x="7" y="72"/>
                  </a:moveTo>
                  <a:lnTo>
                    <a:pt x="4" y="63"/>
                  </a:lnTo>
                  <a:lnTo>
                    <a:pt x="9" y="66"/>
                  </a:lnTo>
                  <a:lnTo>
                    <a:pt x="11" y="66"/>
                  </a:lnTo>
                  <a:lnTo>
                    <a:pt x="13" y="66"/>
                  </a:lnTo>
                  <a:lnTo>
                    <a:pt x="15" y="63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19" y="59"/>
                  </a:lnTo>
                  <a:lnTo>
                    <a:pt x="21" y="55"/>
                  </a:lnTo>
                  <a:lnTo>
                    <a:pt x="21" y="5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27"/>
                  </a:lnTo>
                  <a:lnTo>
                    <a:pt x="24" y="34"/>
                  </a:lnTo>
                  <a:lnTo>
                    <a:pt x="26" y="40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30" y="55"/>
                  </a:lnTo>
                  <a:lnTo>
                    <a:pt x="28" y="61"/>
                  </a:lnTo>
                  <a:lnTo>
                    <a:pt x="26" y="66"/>
                  </a:lnTo>
                  <a:lnTo>
                    <a:pt x="24" y="70"/>
                  </a:lnTo>
                  <a:lnTo>
                    <a:pt x="19" y="72"/>
                  </a:lnTo>
                  <a:lnTo>
                    <a:pt x="17" y="74"/>
                  </a:lnTo>
                  <a:lnTo>
                    <a:pt x="13" y="74"/>
                  </a:lnTo>
                  <a:lnTo>
                    <a:pt x="9" y="74"/>
                  </a:lnTo>
                  <a:lnTo>
                    <a:pt x="7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88" name="Rectangle 152"/>
            <p:cNvSpPr>
              <a:spLocks noChangeArrowheads="1"/>
            </p:cNvSpPr>
            <p:nvPr/>
          </p:nvSpPr>
          <p:spPr bwMode="auto">
            <a:xfrm>
              <a:off x="1790" y="1305"/>
              <a:ext cx="11" cy="7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89" name="AutoShape 153"/>
            <p:cNvSpPr>
              <a:spLocks noChangeArrowheads="1"/>
            </p:cNvSpPr>
            <p:nvPr/>
          </p:nvSpPr>
          <p:spPr bwMode="auto">
            <a:xfrm>
              <a:off x="1814" y="1305"/>
              <a:ext cx="8" cy="77"/>
            </a:xfrm>
            <a:custGeom>
              <a:avLst/>
              <a:gdLst>
                <a:gd name="T0" fmla="*/ 0 w 9"/>
                <a:gd name="T1" fmla="*/ 10 h 74"/>
                <a:gd name="T2" fmla="*/ 0 w 9"/>
                <a:gd name="T3" fmla="*/ 0 h 74"/>
                <a:gd name="T4" fmla="*/ 9 w 9"/>
                <a:gd name="T5" fmla="*/ 0 h 74"/>
                <a:gd name="T6" fmla="*/ 9 w 9"/>
                <a:gd name="T7" fmla="*/ 10 h 74"/>
                <a:gd name="T8" fmla="*/ 0 w 9"/>
                <a:gd name="T9" fmla="*/ 10 h 74"/>
                <a:gd name="T10" fmla="*/ 0 w 9"/>
                <a:gd name="T11" fmla="*/ 74 h 74"/>
                <a:gd name="T12" fmla="*/ 0 w 9"/>
                <a:gd name="T13" fmla="*/ 21 h 74"/>
                <a:gd name="T14" fmla="*/ 9 w 9"/>
                <a:gd name="T15" fmla="*/ 21 h 74"/>
                <a:gd name="T16" fmla="*/ 9 w 9"/>
                <a:gd name="T17" fmla="*/ 74 h 74"/>
                <a:gd name="T18" fmla="*/ 0 w 9"/>
                <a:gd name="T19" fmla="*/ 74 h 74"/>
                <a:gd name="T20" fmla="*/ 0 w 9"/>
                <a:gd name="T21" fmla="*/ 0 h 74"/>
                <a:gd name="T22" fmla="*/ 9 w 9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9" h="74">
                  <a:moveTo>
                    <a:pt x="0" y="1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0" y="10"/>
                  </a:lnTo>
                  <a:close/>
                  <a:moveTo>
                    <a:pt x="0" y="74"/>
                  </a:moveTo>
                  <a:lnTo>
                    <a:pt x="0" y="21"/>
                  </a:lnTo>
                  <a:lnTo>
                    <a:pt x="9" y="21"/>
                  </a:lnTo>
                  <a:lnTo>
                    <a:pt x="9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90" name="AutoShape 154"/>
            <p:cNvSpPr>
              <a:spLocks noChangeArrowheads="1"/>
            </p:cNvSpPr>
            <p:nvPr/>
          </p:nvSpPr>
          <p:spPr bwMode="auto">
            <a:xfrm>
              <a:off x="1837" y="1325"/>
              <a:ext cx="75" cy="57"/>
            </a:xfrm>
            <a:custGeom>
              <a:avLst/>
              <a:gdLst>
                <a:gd name="T0" fmla="*/ 0 w 72"/>
                <a:gd name="T1" fmla="*/ 55 h 55"/>
                <a:gd name="T2" fmla="*/ 0 w 72"/>
                <a:gd name="T3" fmla="*/ 2 h 55"/>
                <a:gd name="T4" fmla="*/ 8 w 72"/>
                <a:gd name="T5" fmla="*/ 2 h 55"/>
                <a:gd name="T6" fmla="*/ 8 w 72"/>
                <a:gd name="T7" fmla="*/ 10 h 55"/>
                <a:gd name="T8" fmla="*/ 12 w 72"/>
                <a:gd name="T9" fmla="*/ 6 h 55"/>
                <a:gd name="T10" fmla="*/ 14 w 72"/>
                <a:gd name="T11" fmla="*/ 4 h 55"/>
                <a:gd name="T12" fmla="*/ 19 w 72"/>
                <a:gd name="T13" fmla="*/ 2 h 55"/>
                <a:gd name="T14" fmla="*/ 25 w 72"/>
                <a:gd name="T15" fmla="*/ 0 h 55"/>
                <a:gd name="T16" fmla="*/ 29 w 72"/>
                <a:gd name="T17" fmla="*/ 2 h 55"/>
                <a:gd name="T18" fmla="*/ 33 w 72"/>
                <a:gd name="T19" fmla="*/ 4 h 55"/>
                <a:gd name="T20" fmla="*/ 38 w 72"/>
                <a:gd name="T21" fmla="*/ 6 h 55"/>
                <a:gd name="T22" fmla="*/ 40 w 72"/>
                <a:gd name="T23" fmla="*/ 10 h 55"/>
                <a:gd name="T24" fmla="*/ 44 w 72"/>
                <a:gd name="T25" fmla="*/ 4 h 55"/>
                <a:gd name="T26" fmla="*/ 50 w 72"/>
                <a:gd name="T27" fmla="*/ 2 h 55"/>
                <a:gd name="T28" fmla="*/ 57 w 72"/>
                <a:gd name="T29" fmla="*/ 0 h 55"/>
                <a:gd name="T30" fmla="*/ 63 w 72"/>
                <a:gd name="T31" fmla="*/ 2 h 55"/>
                <a:gd name="T32" fmla="*/ 67 w 72"/>
                <a:gd name="T33" fmla="*/ 4 h 55"/>
                <a:gd name="T34" fmla="*/ 69 w 72"/>
                <a:gd name="T35" fmla="*/ 8 h 55"/>
                <a:gd name="T36" fmla="*/ 72 w 72"/>
                <a:gd name="T37" fmla="*/ 12 h 55"/>
                <a:gd name="T38" fmla="*/ 72 w 72"/>
                <a:gd name="T39" fmla="*/ 19 h 55"/>
                <a:gd name="T40" fmla="*/ 72 w 72"/>
                <a:gd name="T41" fmla="*/ 55 h 55"/>
                <a:gd name="T42" fmla="*/ 63 w 72"/>
                <a:gd name="T43" fmla="*/ 55 h 55"/>
                <a:gd name="T44" fmla="*/ 63 w 72"/>
                <a:gd name="T45" fmla="*/ 21 h 55"/>
                <a:gd name="T46" fmla="*/ 63 w 72"/>
                <a:gd name="T47" fmla="*/ 17 h 55"/>
                <a:gd name="T48" fmla="*/ 61 w 72"/>
                <a:gd name="T49" fmla="*/ 15 h 55"/>
                <a:gd name="T50" fmla="*/ 61 w 72"/>
                <a:gd name="T51" fmla="*/ 12 h 55"/>
                <a:gd name="T52" fmla="*/ 59 w 72"/>
                <a:gd name="T53" fmla="*/ 10 h 55"/>
                <a:gd name="T54" fmla="*/ 57 w 72"/>
                <a:gd name="T55" fmla="*/ 8 h 55"/>
                <a:gd name="T56" fmla="*/ 53 w 72"/>
                <a:gd name="T57" fmla="*/ 8 h 55"/>
                <a:gd name="T58" fmla="*/ 48 w 72"/>
                <a:gd name="T59" fmla="*/ 10 h 55"/>
                <a:gd name="T60" fmla="*/ 44 w 72"/>
                <a:gd name="T61" fmla="*/ 12 h 55"/>
                <a:gd name="T62" fmla="*/ 42 w 72"/>
                <a:gd name="T63" fmla="*/ 17 h 55"/>
                <a:gd name="T64" fmla="*/ 40 w 72"/>
                <a:gd name="T65" fmla="*/ 25 h 55"/>
                <a:gd name="T66" fmla="*/ 40 w 72"/>
                <a:gd name="T67" fmla="*/ 55 h 55"/>
                <a:gd name="T68" fmla="*/ 31 w 72"/>
                <a:gd name="T69" fmla="*/ 55 h 55"/>
                <a:gd name="T70" fmla="*/ 31 w 72"/>
                <a:gd name="T71" fmla="*/ 21 h 55"/>
                <a:gd name="T72" fmla="*/ 31 w 72"/>
                <a:gd name="T73" fmla="*/ 15 h 55"/>
                <a:gd name="T74" fmla="*/ 29 w 72"/>
                <a:gd name="T75" fmla="*/ 12 h 55"/>
                <a:gd name="T76" fmla="*/ 27 w 72"/>
                <a:gd name="T77" fmla="*/ 10 h 55"/>
                <a:gd name="T78" fmla="*/ 23 w 72"/>
                <a:gd name="T79" fmla="*/ 8 h 55"/>
                <a:gd name="T80" fmla="*/ 19 w 72"/>
                <a:gd name="T81" fmla="*/ 10 h 55"/>
                <a:gd name="T82" fmla="*/ 14 w 72"/>
                <a:gd name="T83" fmla="*/ 10 h 55"/>
                <a:gd name="T84" fmla="*/ 12 w 72"/>
                <a:gd name="T85" fmla="*/ 12 h 55"/>
                <a:gd name="T86" fmla="*/ 10 w 72"/>
                <a:gd name="T87" fmla="*/ 17 h 55"/>
                <a:gd name="T88" fmla="*/ 10 w 72"/>
                <a:gd name="T89" fmla="*/ 21 h 55"/>
                <a:gd name="T90" fmla="*/ 8 w 72"/>
                <a:gd name="T91" fmla="*/ 27 h 55"/>
                <a:gd name="T92" fmla="*/ 8 w 72"/>
                <a:gd name="T93" fmla="*/ 55 h 55"/>
                <a:gd name="T94" fmla="*/ 0 w 72"/>
                <a:gd name="T95" fmla="*/ 55 h 55"/>
                <a:gd name="T96" fmla="*/ 0 w 72"/>
                <a:gd name="T97" fmla="*/ 0 h 55"/>
                <a:gd name="T98" fmla="*/ 72 w 72"/>
                <a:gd name="T9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72" h="55">
                  <a:moveTo>
                    <a:pt x="0" y="55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4" y="4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7" y="4"/>
                  </a:lnTo>
                  <a:lnTo>
                    <a:pt x="69" y="8"/>
                  </a:lnTo>
                  <a:lnTo>
                    <a:pt x="72" y="12"/>
                  </a:lnTo>
                  <a:lnTo>
                    <a:pt x="72" y="19"/>
                  </a:lnTo>
                  <a:lnTo>
                    <a:pt x="72" y="55"/>
                  </a:lnTo>
                  <a:lnTo>
                    <a:pt x="63" y="55"/>
                  </a:lnTo>
                  <a:lnTo>
                    <a:pt x="63" y="21"/>
                  </a:lnTo>
                  <a:lnTo>
                    <a:pt x="63" y="17"/>
                  </a:lnTo>
                  <a:lnTo>
                    <a:pt x="61" y="15"/>
                  </a:lnTo>
                  <a:lnTo>
                    <a:pt x="61" y="12"/>
                  </a:lnTo>
                  <a:lnTo>
                    <a:pt x="59" y="10"/>
                  </a:lnTo>
                  <a:lnTo>
                    <a:pt x="57" y="8"/>
                  </a:lnTo>
                  <a:lnTo>
                    <a:pt x="53" y="8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42" y="17"/>
                  </a:lnTo>
                  <a:lnTo>
                    <a:pt x="40" y="25"/>
                  </a:lnTo>
                  <a:lnTo>
                    <a:pt x="40" y="55"/>
                  </a:lnTo>
                  <a:lnTo>
                    <a:pt x="31" y="55"/>
                  </a:lnTo>
                  <a:lnTo>
                    <a:pt x="31" y="21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7" y="10"/>
                  </a:lnTo>
                  <a:lnTo>
                    <a:pt x="23" y="8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7"/>
                  </a:lnTo>
                  <a:lnTo>
                    <a:pt x="10" y="21"/>
                  </a:lnTo>
                  <a:lnTo>
                    <a:pt x="8" y="27"/>
                  </a:lnTo>
                  <a:lnTo>
                    <a:pt x="8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91" name="AutoShape 155"/>
            <p:cNvSpPr>
              <a:spLocks noChangeArrowheads="1"/>
            </p:cNvSpPr>
            <p:nvPr/>
          </p:nvSpPr>
          <p:spPr bwMode="auto">
            <a:xfrm>
              <a:off x="1928" y="1305"/>
              <a:ext cx="10" cy="77"/>
            </a:xfrm>
            <a:custGeom>
              <a:avLst/>
              <a:gdLst>
                <a:gd name="T0" fmla="*/ 0 w 11"/>
                <a:gd name="T1" fmla="*/ 10 h 74"/>
                <a:gd name="T2" fmla="*/ 0 w 11"/>
                <a:gd name="T3" fmla="*/ 0 h 74"/>
                <a:gd name="T4" fmla="*/ 11 w 11"/>
                <a:gd name="T5" fmla="*/ 0 h 74"/>
                <a:gd name="T6" fmla="*/ 11 w 11"/>
                <a:gd name="T7" fmla="*/ 10 h 74"/>
                <a:gd name="T8" fmla="*/ 0 w 11"/>
                <a:gd name="T9" fmla="*/ 10 h 74"/>
                <a:gd name="T10" fmla="*/ 0 w 11"/>
                <a:gd name="T11" fmla="*/ 74 h 74"/>
                <a:gd name="T12" fmla="*/ 0 w 11"/>
                <a:gd name="T13" fmla="*/ 21 h 74"/>
                <a:gd name="T14" fmla="*/ 11 w 11"/>
                <a:gd name="T15" fmla="*/ 21 h 74"/>
                <a:gd name="T16" fmla="*/ 11 w 11"/>
                <a:gd name="T17" fmla="*/ 74 h 74"/>
                <a:gd name="T18" fmla="*/ 0 w 11"/>
                <a:gd name="T19" fmla="*/ 74 h 74"/>
                <a:gd name="T20" fmla="*/ 0 w 11"/>
                <a:gd name="T21" fmla="*/ 0 h 74"/>
                <a:gd name="T22" fmla="*/ 11 w 11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" h="74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0" y="10"/>
                  </a:lnTo>
                  <a:close/>
                  <a:moveTo>
                    <a:pt x="0" y="74"/>
                  </a:moveTo>
                  <a:lnTo>
                    <a:pt x="0" y="21"/>
                  </a:lnTo>
                  <a:lnTo>
                    <a:pt x="11" y="21"/>
                  </a:lnTo>
                  <a:lnTo>
                    <a:pt x="11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92" name="AutoShape 156"/>
            <p:cNvSpPr>
              <a:spLocks noChangeArrowheads="1"/>
            </p:cNvSpPr>
            <p:nvPr/>
          </p:nvSpPr>
          <p:spPr bwMode="auto">
            <a:xfrm>
              <a:off x="1946" y="1307"/>
              <a:ext cx="26" cy="75"/>
            </a:xfrm>
            <a:custGeom>
              <a:avLst/>
              <a:gdLst>
                <a:gd name="T0" fmla="*/ 26 w 26"/>
                <a:gd name="T1" fmla="*/ 63 h 72"/>
                <a:gd name="T2" fmla="*/ 26 w 26"/>
                <a:gd name="T3" fmla="*/ 72 h 72"/>
                <a:gd name="T4" fmla="*/ 24 w 26"/>
                <a:gd name="T5" fmla="*/ 72 h 72"/>
                <a:gd name="T6" fmla="*/ 19 w 26"/>
                <a:gd name="T7" fmla="*/ 72 h 72"/>
                <a:gd name="T8" fmla="*/ 15 w 26"/>
                <a:gd name="T9" fmla="*/ 72 h 72"/>
                <a:gd name="T10" fmla="*/ 13 w 26"/>
                <a:gd name="T11" fmla="*/ 72 h 72"/>
                <a:gd name="T12" fmla="*/ 11 w 26"/>
                <a:gd name="T13" fmla="*/ 70 h 72"/>
                <a:gd name="T14" fmla="*/ 9 w 26"/>
                <a:gd name="T15" fmla="*/ 68 h 72"/>
                <a:gd name="T16" fmla="*/ 9 w 26"/>
                <a:gd name="T17" fmla="*/ 63 h 72"/>
                <a:gd name="T18" fmla="*/ 7 w 26"/>
                <a:gd name="T19" fmla="*/ 57 h 72"/>
                <a:gd name="T20" fmla="*/ 7 w 26"/>
                <a:gd name="T21" fmla="*/ 27 h 72"/>
                <a:gd name="T22" fmla="*/ 0 w 26"/>
                <a:gd name="T23" fmla="*/ 27 h 72"/>
                <a:gd name="T24" fmla="*/ 0 w 26"/>
                <a:gd name="T25" fmla="*/ 19 h 72"/>
                <a:gd name="T26" fmla="*/ 7 w 26"/>
                <a:gd name="T27" fmla="*/ 19 h 72"/>
                <a:gd name="T28" fmla="*/ 7 w 26"/>
                <a:gd name="T29" fmla="*/ 6 h 72"/>
                <a:gd name="T30" fmla="*/ 17 w 26"/>
                <a:gd name="T31" fmla="*/ 0 h 72"/>
                <a:gd name="T32" fmla="*/ 17 w 26"/>
                <a:gd name="T33" fmla="*/ 19 h 72"/>
                <a:gd name="T34" fmla="*/ 26 w 26"/>
                <a:gd name="T35" fmla="*/ 19 h 72"/>
                <a:gd name="T36" fmla="*/ 26 w 26"/>
                <a:gd name="T37" fmla="*/ 27 h 72"/>
                <a:gd name="T38" fmla="*/ 17 w 26"/>
                <a:gd name="T39" fmla="*/ 27 h 72"/>
                <a:gd name="T40" fmla="*/ 17 w 26"/>
                <a:gd name="T41" fmla="*/ 57 h 72"/>
                <a:gd name="T42" fmla="*/ 17 w 26"/>
                <a:gd name="T43" fmla="*/ 59 h 72"/>
                <a:gd name="T44" fmla="*/ 17 w 26"/>
                <a:gd name="T45" fmla="*/ 61 h 72"/>
                <a:gd name="T46" fmla="*/ 17 w 26"/>
                <a:gd name="T47" fmla="*/ 63 h 72"/>
                <a:gd name="T48" fmla="*/ 19 w 26"/>
                <a:gd name="T49" fmla="*/ 63 h 72"/>
                <a:gd name="T50" fmla="*/ 19 w 26"/>
                <a:gd name="T51" fmla="*/ 63 h 72"/>
                <a:gd name="T52" fmla="*/ 22 w 26"/>
                <a:gd name="T53" fmla="*/ 63 h 72"/>
                <a:gd name="T54" fmla="*/ 24 w 26"/>
                <a:gd name="T55" fmla="*/ 63 h 72"/>
                <a:gd name="T56" fmla="*/ 26 w 26"/>
                <a:gd name="T57" fmla="*/ 63 h 72"/>
                <a:gd name="T58" fmla="*/ 0 w 26"/>
                <a:gd name="T59" fmla="*/ 0 h 72"/>
                <a:gd name="T60" fmla="*/ 26 w 26"/>
                <a:gd name="T6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6" h="72">
                  <a:moveTo>
                    <a:pt x="26" y="63"/>
                  </a:moveTo>
                  <a:lnTo>
                    <a:pt x="26" y="72"/>
                  </a:lnTo>
                  <a:lnTo>
                    <a:pt x="24" y="72"/>
                  </a:lnTo>
                  <a:lnTo>
                    <a:pt x="19" y="72"/>
                  </a:lnTo>
                  <a:lnTo>
                    <a:pt x="15" y="72"/>
                  </a:lnTo>
                  <a:lnTo>
                    <a:pt x="13" y="72"/>
                  </a:lnTo>
                  <a:lnTo>
                    <a:pt x="11" y="70"/>
                  </a:lnTo>
                  <a:lnTo>
                    <a:pt x="9" y="68"/>
                  </a:lnTo>
                  <a:lnTo>
                    <a:pt x="9" y="63"/>
                  </a:lnTo>
                  <a:lnTo>
                    <a:pt x="7" y="57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7" y="19"/>
                  </a:lnTo>
                  <a:lnTo>
                    <a:pt x="7" y="6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26" y="19"/>
                  </a:lnTo>
                  <a:lnTo>
                    <a:pt x="26" y="27"/>
                  </a:lnTo>
                  <a:lnTo>
                    <a:pt x="17" y="2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6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93" name="AutoShape 157"/>
            <p:cNvSpPr>
              <a:spLocks noChangeArrowheads="1"/>
            </p:cNvSpPr>
            <p:nvPr/>
          </p:nvSpPr>
          <p:spPr bwMode="auto">
            <a:xfrm>
              <a:off x="3229" y="2224"/>
              <a:ext cx="45" cy="57"/>
            </a:xfrm>
            <a:custGeom>
              <a:avLst/>
              <a:gdLst>
                <a:gd name="T0" fmla="*/ 11 w 44"/>
                <a:gd name="T1" fmla="*/ 38 h 55"/>
                <a:gd name="T2" fmla="*/ 15 w 44"/>
                <a:gd name="T3" fmla="*/ 44 h 55"/>
                <a:gd name="T4" fmla="*/ 23 w 44"/>
                <a:gd name="T5" fmla="*/ 46 h 55"/>
                <a:gd name="T6" fmla="*/ 32 w 44"/>
                <a:gd name="T7" fmla="*/ 44 h 55"/>
                <a:gd name="T8" fmla="*/ 34 w 44"/>
                <a:gd name="T9" fmla="*/ 40 h 55"/>
                <a:gd name="T10" fmla="*/ 32 w 44"/>
                <a:gd name="T11" fmla="*/ 36 h 55"/>
                <a:gd name="T12" fmla="*/ 23 w 44"/>
                <a:gd name="T13" fmla="*/ 31 h 55"/>
                <a:gd name="T14" fmla="*/ 11 w 44"/>
                <a:gd name="T15" fmla="*/ 27 h 55"/>
                <a:gd name="T16" fmla="*/ 4 w 44"/>
                <a:gd name="T17" fmla="*/ 23 h 55"/>
                <a:gd name="T18" fmla="*/ 2 w 44"/>
                <a:gd name="T19" fmla="*/ 17 h 55"/>
                <a:gd name="T20" fmla="*/ 4 w 44"/>
                <a:gd name="T21" fmla="*/ 8 h 55"/>
                <a:gd name="T22" fmla="*/ 8 w 44"/>
                <a:gd name="T23" fmla="*/ 4 h 55"/>
                <a:gd name="T24" fmla="*/ 13 w 44"/>
                <a:gd name="T25" fmla="*/ 2 h 55"/>
                <a:gd name="T26" fmla="*/ 21 w 44"/>
                <a:gd name="T27" fmla="*/ 0 h 55"/>
                <a:gd name="T28" fmla="*/ 32 w 44"/>
                <a:gd name="T29" fmla="*/ 2 h 55"/>
                <a:gd name="T30" fmla="*/ 38 w 44"/>
                <a:gd name="T31" fmla="*/ 6 h 55"/>
                <a:gd name="T32" fmla="*/ 40 w 44"/>
                <a:gd name="T33" fmla="*/ 14 h 55"/>
                <a:gd name="T34" fmla="*/ 30 w 44"/>
                <a:gd name="T35" fmla="*/ 12 h 55"/>
                <a:gd name="T36" fmla="*/ 25 w 44"/>
                <a:gd name="T37" fmla="*/ 10 h 55"/>
                <a:gd name="T38" fmla="*/ 17 w 44"/>
                <a:gd name="T39" fmla="*/ 10 h 55"/>
                <a:gd name="T40" fmla="*/ 13 w 44"/>
                <a:gd name="T41" fmla="*/ 12 h 55"/>
                <a:gd name="T42" fmla="*/ 11 w 44"/>
                <a:gd name="T43" fmla="*/ 17 h 55"/>
                <a:gd name="T44" fmla="*/ 13 w 44"/>
                <a:gd name="T45" fmla="*/ 19 h 55"/>
                <a:gd name="T46" fmla="*/ 17 w 44"/>
                <a:gd name="T47" fmla="*/ 21 h 55"/>
                <a:gd name="T48" fmla="*/ 30 w 44"/>
                <a:gd name="T49" fmla="*/ 25 h 55"/>
                <a:gd name="T50" fmla="*/ 38 w 44"/>
                <a:gd name="T51" fmla="*/ 27 h 55"/>
                <a:gd name="T52" fmla="*/ 44 w 44"/>
                <a:gd name="T53" fmla="*/ 33 h 55"/>
                <a:gd name="T54" fmla="*/ 42 w 44"/>
                <a:gd name="T55" fmla="*/ 42 h 55"/>
                <a:gd name="T56" fmla="*/ 38 w 44"/>
                <a:gd name="T57" fmla="*/ 50 h 55"/>
                <a:gd name="T58" fmla="*/ 30 w 44"/>
                <a:gd name="T59" fmla="*/ 55 h 55"/>
                <a:gd name="T60" fmla="*/ 17 w 44"/>
                <a:gd name="T61" fmla="*/ 55 h 55"/>
                <a:gd name="T62" fmla="*/ 8 w 44"/>
                <a:gd name="T63" fmla="*/ 50 h 55"/>
                <a:gd name="T64" fmla="*/ 0 w 44"/>
                <a:gd name="T65" fmla="*/ 38 h 55"/>
                <a:gd name="T66" fmla="*/ 0 w 44"/>
                <a:gd name="T67" fmla="*/ 0 h 55"/>
                <a:gd name="T68" fmla="*/ 44 w 44"/>
                <a:gd name="T6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44" h="55">
                  <a:moveTo>
                    <a:pt x="0" y="38"/>
                  </a:moveTo>
                  <a:lnTo>
                    <a:pt x="11" y="38"/>
                  </a:lnTo>
                  <a:lnTo>
                    <a:pt x="11" y="42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2" y="36"/>
                  </a:lnTo>
                  <a:lnTo>
                    <a:pt x="28" y="33"/>
                  </a:lnTo>
                  <a:lnTo>
                    <a:pt x="23" y="31"/>
                  </a:lnTo>
                  <a:lnTo>
                    <a:pt x="15" y="29"/>
                  </a:lnTo>
                  <a:lnTo>
                    <a:pt x="11" y="27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32" y="17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30" y="25"/>
                  </a:lnTo>
                  <a:lnTo>
                    <a:pt x="34" y="25"/>
                  </a:lnTo>
                  <a:lnTo>
                    <a:pt x="38" y="27"/>
                  </a:lnTo>
                  <a:lnTo>
                    <a:pt x="42" y="31"/>
                  </a:lnTo>
                  <a:lnTo>
                    <a:pt x="44" y="33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2" y="46"/>
                  </a:lnTo>
                  <a:lnTo>
                    <a:pt x="38" y="50"/>
                  </a:lnTo>
                  <a:lnTo>
                    <a:pt x="34" y="53"/>
                  </a:lnTo>
                  <a:lnTo>
                    <a:pt x="30" y="55"/>
                  </a:lnTo>
                  <a:lnTo>
                    <a:pt x="23" y="55"/>
                  </a:lnTo>
                  <a:lnTo>
                    <a:pt x="17" y="55"/>
                  </a:lnTo>
                  <a:lnTo>
                    <a:pt x="11" y="53"/>
                  </a:lnTo>
                  <a:lnTo>
                    <a:pt x="8" y="50"/>
                  </a:lnTo>
                  <a:lnTo>
                    <a:pt x="2" y="4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94" name="AutoShape 158"/>
            <p:cNvSpPr>
              <a:spLocks noChangeArrowheads="1"/>
            </p:cNvSpPr>
            <p:nvPr/>
          </p:nvSpPr>
          <p:spPr bwMode="auto">
            <a:xfrm>
              <a:off x="3287" y="2204"/>
              <a:ext cx="43" cy="77"/>
            </a:xfrm>
            <a:custGeom>
              <a:avLst/>
              <a:gdLst>
                <a:gd name="T0" fmla="*/ 0 w 42"/>
                <a:gd name="T1" fmla="*/ 74 h 74"/>
                <a:gd name="T2" fmla="*/ 0 w 42"/>
                <a:gd name="T3" fmla="*/ 0 h 74"/>
                <a:gd name="T4" fmla="*/ 11 w 42"/>
                <a:gd name="T5" fmla="*/ 0 h 74"/>
                <a:gd name="T6" fmla="*/ 11 w 42"/>
                <a:gd name="T7" fmla="*/ 27 h 74"/>
                <a:gd name="T8" fmla="*/ 15 w 42"/>
                <a:gd name="T9" fmla="*/ 23 h 74"/>
                <a:gd name="T10" fmla="*/ 19 w 42"/>
                <a:gd name="T11" fmla="*/ 21 h 74"/>
                <a:gd name="T12" fmla="*/ 26 w 42"/>
                <a:gd name="T13" fmla="*/ 19 h 74"/>
                <a:gd name="T14" fmla="*/ 30 w 42"/>
                <a:gd name="T15" fmla="*/ 21 h 74"/>
                <a:gd name="T16" fmla="*/ 34 w 42"/>
                <a:gd name="T17" fmla="*/ 21 h 74"/>
                <a:gd name="T18" fmla="*/ 38 w 42"/>
                <a:gd name="T19" fmla="*/ 25 h 74"/>
                <a:gd name="T20" fmla="*/ 40 w 42"/>
                <a:gd name="T21" fmla="*/ 27 h 74"/>
                <a:gd name="T22" fmla="*/ 42 w 42"/>
                <a:gd name="T23" fmla="*/ 33 h 74"/>
                <a:gd name="T24" fmla="*/ 42 w 42"/>
                <a:gd name="T25" fmla="*/ 40 h 74"/>
                <a:gd name="T26" fmla="*/ 42 w 42"/>
                <a:gd name="T27" fmla="*/ 74 h 74"/>
                <a:gd name="T28" fmla="*/ 32 w 42"/>
                <a:gd name="T29" fmla="*/ 74 h 74"/>
                <a:gd name="T30" fmla="*/ 32 w 42"/>
                <a:gd name="T31" fmla="*/ 40 h 74"/>
                <a:gd name="T32" fmla="*/ 32 w 42"/>
                <a:gd name="T33" fmla="*/ 36 h 74"/>
                <a:gd name="T34" fmla="*/ 30 w 42"/>
                <a:gd name="T35" fmla="*/ 31 h 74"/>
                <a:gd name="T36" fmla="*/ 28 w 42"/>
                <a:gd name="T37" fmla="*/ 29 h 74"/>
                <a:gd name="T38" fmla="*/ 23 w 42"/>
                <a:gd name="T39" fmla="*/ 27 h 74"/>
                <a:gd name="T40" fmla="*/ 19 w 42"/>
                <a:gd name="T41" fmla="*/ 29 h 74"/>
                <a:gd name="T42" fmla="*/ 17 w 42"/>
                <a:gd name="T43" fmla="*/ 29 h 74"/>
                <a:gd name="T44" fmla="*/ 13 w 42"/>
                <a:gd name="T45" fmla="*/ 31 h 74"/>
                <a:gd name="T46" fmla="*/ 11 w 42"/>
                <a:gd name="T47" fmla="*/ 36 h 74"/>
                <a:gd name="T48" fmla="*/ 11 w 42"/>
                <a:gd name="T49" fmla="*/ 40 h 74"/>
                <a:gd name="T50" fmla="*/ 11 w 42"/>
                <a:gd name="T51" fmla="*/ 44 h 74"/>
                <a:gd name="T52" fmla="*/ 11 w 42"/>
                <a:gd name="T53" fmla="*/ 74 h 74"/>
                <a:gd name="T54" fmla="*/ 0 w 42"/>
                <a:gd name="T55" fmla="*/ 74 h 74"/>
                <a:gd name="T56" fmla="*/ 0 w 42"/>
                <a:gd name="T57" fmla="*/ 0 h 74"/>
                <a:gd name="T58" fmla="*/ 42 w 42"/>
                <a:gd name="T5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T56" t="T57" r="T58" b="T59"/>
              <a:pathLst>
                <a:path w="42" h="74">
                  <a:moveTo>
                    <a:pt x="0" y="7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27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6" y="19"/>
                  </a:lnTo>
                  <a:lnTo>
                    <a:pt x="30" y="21"/>
                  </a:lnTo>
                  <a:lnTo>
                    <a:pt x="34" y="21"/>
                  </a:lnTo>
                  <a:lnTo>
                    <a:pt x="38" y="25"/>
                  </a:lnTo>
                  <a:lnTo>
                    <a:pt x="40" y="27"/>
                  </a:lnTo>
                  <a:lnTo>
                    <a:pt x="42" y="33"/>
                  </a:lnTo>
                  <a:lnTo>
                    <a:pt x="42" y="40"/>
                  </a:lnTo>
                  <a:lnTo>
                    <a:pt x="42" y="74"/>
                  </a:lnTo>
                  <a:lnTo>
                    <a:pt x="32" y="74"/>
                  </a:lnTo>
                  <a:lnTo>
                    <a:pt x="32" y="40"/>
                  </a:lnTo>
                  <a:lnTo>
                    <a:pt x="32" y="36"/>
                  </a:lnTo>
                  <a:lnTo>
                    <a:pt x="30" y="31"/>
                  </a:lnTo>
                  <a:lnTo>
                    <a:pt x="28" y="29"/>
                  </a:lnTo>
                  <a:lnTo>
                    <a:pt x="23" y="27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3" y="31"/>
                  </a:lnTo>
                  <a:lnTo>
                    <a:pt x="11" y="36"/>
                  </a:lnTo>
                  <a:lnTo>
                    <a:pt x="11" y="40"/>
                  </a:lnTo>
                  <a:lnTo>
                    <a:pt x="11" y="44"/>
                  </a:lnTo>
                  <a:lnTo>
                    <a:pt x="11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95" name="AutoShape 159"/>
            <p:cNvSpPr>
              <a:spLocks noChangeArrowheads="1"/>
            </p:cNvSpPr>
            <p:nvPr/>
          </p:nvSpPr>
          <p:spPr bwMode="auto">
            <a:xfrm>
              <a:off x="3343" y="2224"/>
              <a:ext cx="50" cy="57"/>
            </a:xfrm>
            <a:custGeom>
              <a:avLst/>
              <a:gdLst>
                <a:gd name="T0" fmla="*/ 32 w 49"/>
                <a:gd name="T1" fmla="*/ 50 h 55"/>
                <a:gd name="T2" fmla="*/ 21 w 49"/>
                <a:gd name="T3" fmla="*/ 55 h 55"/>
                <a:gd name="T4" fmla="*/ 11 w 49"/>
                <a:gd name="T5" fmla="*/ 55 h 55"/>
                <a:gd name="T6" fmla="*/ 2 w 49"/>
                <a:gd name="T7" fmla="*/ 46 h 55"/>
                <a:gd name="T8" fmla="*/ 0 w 49"/>
                <a:gd name="T9" fmla="*/ 36 h 55"/>
                <a:gd name="T10" fmla="*/ 4 w 49"/>
                <a:gd name="T11" fmla="*/ 29 h 55"/>
                <a:gd name="T12" fmla="*/ 9 w 49"/>
                <a:gd name="T13" fmla="*/ 25 h 55"/>
                <a:gd name="T14" fmla="*/ 15 w 49"/>
                <a:gd name="T15" fmla="*/ 25 h 55"/>
                <a:gd name="T16" fmla="*/ 28 w 49"/>
                <a:gd name="T17" fmla="*/ 23 h 55"/>
                <a:gd name="T18" fmla="*/ 34 w 49"/>
                <a:gd name="T19" fmla="*/ 19 h 55"/>
                <a:gd name="T20" fmla="*/ 34 w 49"/>
                <a:gd name="T21" fmla="*/ 14 h 55"/>
                <a:gd name="T22" fmla="*/ 28 w 49"/>
                <a:gd name="T23" fmla="*/ 10 h 55"/>
                <a:gd name="T24" fmla="*/ 19 w 49"/>
                <a:gd name="T25" fmla="*/ 10 h 55"/>
                <a:gd name="T26" fmla="*/ 13 w 49"/>
                <a:gd name="T27" fmla="*/ 12 h 55"/>
                <a:gd name="T28" fmla="*/ 2 w 49"/>
                <a:gd name="T29" fmla="*/ 17 h 55"/>
                <a:gd name="T30" fmla="*/ 6 w 49"/>
                <a:gd name="T31" fmla="*/ 8 h 55"/>
                <a:gd name="T32" fmla="*/ 13 w 49"/>
                <a:gd name="T33" fmla="*/ 2 h 55"/>
                <a:gd name="T34" fmla="*/ 26 w 49"/>
                <a:gd name="T35" fmla="*/ 0 h 55"/>
                <a:gd name="T36" fmla="*/ 36 w 49"/>
                <a:gd name="T37" fmla="*/ 2 h 55"/>
                <a:gd name="T38" fmla="*/ 42 w 49"/>
                <a:gd name="T39" fmla="*/ 6 h 55"/>
                <a:gd name="T40" fmla="*/ 45 w 49"/>
                <a:gd name="T41" fmla="*/ 12 h 55"/>
                <a:gd name="T42" fmla="*/ 45 w 49"/>
                <a:gd name="T43" fmla="*/ 21 h 55"/>
                <a:gd name="T44" fmla="*/ 45 w 49"/>
                <a:gd name="T45" fmla="*/ 38 h 55"/>
                <a:gd name="T46" fmla="*/ 47 w 49"/>
                <a:gd name="T47" fmla="*/ 46 h 55"/>
                <a:gd name="T48" fmla="*/ 49 w 49"/>
                <a:gd name="T49" fmla="*/ 55 h 55"/>
                <a:gd name="T50" fmla="*/ 36 w 49"/>
                <a:gd name="T51" fmla="*/ 50 h 55"/>
                <a:gd name="T52" fmla="*/ 34 w 49"/>
                <a:gd name="T53" fmla="*/ 29 h 55"/>
                <a:gd name="T54" fmla="*/ 21 w 49"/>
                <a:gd name="T55" fmla="*/ 31 h 55"/>
                <a:gd name="T56" fmla="*/ 15 w 49"/>
                <a:gd name="T57" fmla="*/ 33 h 55"/>
                <a:gd name="T58" fmla="*/ 11 w 49"/>
                <a:gd name="T59" fmla="*/ 36 h 55"/>
                <a:gd name="T60" fmla="*/ 11 w 49"/>
                <a:gd name="T61" fmla="*/ 40 h 55"/>
                <a:gd name="T62" fmla="*/ 13 w 49"/>
                <a:gd name="T63" fmla="*/ 44 h 55"/>
                <a:gd name="T64" fmla="*/ 19 w 49"/>
                <a:gd name="T65" fmla="*/ 46 h 55"/>
                <a:gd name="T66" fmla="*/ 28 w 49"/>
                <a:gd name="T67" fmla="*/ 44 h 55"/>
                <a:gd name="T68" fmla="*/ 34 w 49"/>
                <a:gd name="T69" fmla="*/ 40 h 55"/>
                <a:gd name="T70" fmla="*/ 34 w 49"/>
                <a:gd name="T71" fmla="*/ 31 h 55"/>
                <a:gd name="T72" fmla="*/ 0 w 49"/>
                <a:gd name="T73" fmla="*/ 0 h 55"/>
                <a:gd name="T74" fmla="*/ 49 w 49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49" h="55">
                  <a:moveTo>
                    <a:pt x="36" y="48"/>
                  </a:moveTo>
                  <a:lnTo>
                    <a:pt x="32" y="50"/>
                  </a:lnTo>
                  <a:lnTo>
                    <a:pt x="26" y="55"/>
                  </a:lnTo>
                  <a:lnTo>
                    <a:pt x="21" y="55"/>
                  </a:lnTo>
                  <a:lnTo>
                    <a:pt x="17" y="55"/>
                  </a:lnTo>
                  <a:lnTo>
                    <a:pt x="11" y="55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4" y="29"/>
                  </a:lnTo>
                  <a:lnTo>
                    <a:pt x="6" y="27"/>
                  </a:lnTo>
                  <a:lnTo>
                    <a:pt x="9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9" y="23"/>
                  </a:lnTo>
                  <a:lnTo>
                    <a:pt x="28" y="23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3" y="8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1" y="17"/>
                  </a:lnTo>
                  <a:lnTo>
                    <a:pt x="2" y="17"/>
                  </a:lnTo>
                  <a:lnTo>
                    <a:pt x="4" y="10"/>
                  </a:lnTo>
                  <a:lnTo>
                    <a:pt x="6" y="8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5" y="14"/>
                  </a:lnTo>
                  <a:lnTo>
                    <a:pt x="45" y="21"/>
                  </a:lnTo>
                  <a:lnTo>
                    <a:pt x="45" y="31"/>
                  </a:lnTo>
                  <a:lnTo>
                    <a:pt x="45" y="38"/>
                  </a:lnTo>
                  <a:lnTo>
                    <a:pt x="45" y="44"/>
                  </a:lnTo>
                  <a:lnTo>
                    <a:pt x="47" y="46"/>
                  </a:lnTo>
                  <a:lnTo>
                    <a:pt x="47" y="50"/>
                  </a:lnTo>
                  <a:lnTo>
                    <a:pt x="49" y="55"/>
                  </a:lnTo>
                  <a:lnTo>
                    <a:pt x="38" y="55"/>
                  </a:lnTo>
                  <a:lnTo>
                    <a:pt x="36" y="50"/>
                  </a:lnTo>
                  <a:lnTo>
                    <a:pt x="36" y="48"/>
                  </a:lnTo>
                  <a:close/>
                  <a:moveTo>
                    <a:pt x="34" y="29"/>
                  </a:moveTo>
                  <a:lnTo>
                    <a:pt x="30" y="31"/>
                  </a:lnTo>
                  <a:lnTo>
                    <a:pt x="21" y="31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3" y="33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3" y="44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3" y="46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4" y="36"/>
                  </a:lnTo>
                  <a:lnTo>
                    <a:pt x="34" y="31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96" name="AutoShape 160"/>
            <p:cNvSpPr>
              <a:spLocks noChangeArrowheads="1"/>
            </p:cNvSpPr>
            <p:nvPr/>
          </p:nvSpPr>
          <p:spPr bwMode="auto">
            <a:xfrm>
              <a:off x="3401" y="2204"/>
              <a:ext cx="49" cy="77"/>
            </a:xfrm>
            <a:custGeom>
              <a:avLst/>
              <a:gdLst>
                <a:gd name="T0" fmla="*/ 36 w 47"/>
                <a:gd name="T1" fmla="*/ 74 h 74"/>
                <a:gd name="T2" fmla="*/ 36 w 47"/>
                <a:gd name="T3" fmla="*/ 65 h 74"/>
                <a:gd name="T4" fmla="*/ 34 w 47"/>
                <a:gd name="T5" fmla="*/ 69 h 74"/>
                <a:gd name="T6" fmla="*/ 28 w 47"/>
                <a:gd name="T7" fmla="*/ 74 h 74"/>
                <a:gd name="T8" fmla="*/ 24 w 47"/>
                <a:gd name="T9" fmla="*/ 74 h 74"/>
                <a:gd name="T10" fmla="*/ 17 w 47"/>
                <a:gd name="T11" fmla="*/ 74 h 74"/>
                <a:gd name="T12" fmla="*/ 11 w 47"/>
                <a:gd name="T13" fmla="*/ 72 h 74"/>
                <a:gd name="T14" fmla="*/ 7 w 47"/>
                <a:gd name="T15" fmla="*/ 67 h 74"/>
                <a:gd name="T16" fmla="*/ 4 w 47"/>
                <a:gd name="T17" fmla="*/ 61 h 74"/>
                <a:gd name="T18" fmla="*/ 2 w 47"/>
                <a:gd name="T19" fmla="*/ 55 h 74"/>
                <a:gd name="T20" fmla="*/ 0 w 47"/>
                <a:gd name="T21" fmla="*/ 46 h 74"/>
                <a:gd name="T22" fmla="*/ 2 w 47"/>
                <a:gd name="T23" fmla="*/ 40 h 74"/>
                <a:gd name="T24" fmla="*/ 4 w 47"/>
                <a:gd name="T25" fmla="*/ 33 h 74"/>
                <a:gd name="T26" fmla="*/ 7 w 47"/>
                <a:gd name="T27" fmla="*/ 27 h 74"/>
                <a:gd name="T28" fmla="*/ 11 w 47"/>
                <a:gd name="T29" fmla="*/ 23 h 74"/>
                <a:gd name="T30" fmla="*/ 17 w 47"/>
                <a:gd name="T31" fmla="*/ 21 h 74"/>
                <a:gd name="T32" fmla="*/ 24 w 47"/>
                <a:gd name="T33" fmla="*/ 19 h 74"/>
                <a:gd name="T34" fmla="*/ 28 w 47"/>
                <a:gd name="T35" fmla="*/ 21 h 74"/>
                <a:gd name="T36" fmla="*/ 32 w 47"/>
                <a:gd name="T37" fmla="*/ 21 h 74"/>
                <a:gd name="T38" fmla="*/ 34 w 47"/>
                <a:gd name="T39" fmla="*/ 25 h 74"/>
                <a:gd name="T40" fmla="*/ 36 w 47"/>
                <a:gd name="T41" fmla="*/ 27 h 74"/>
                <a:gd name="T42" fmla="*/ 36 w 47"/>
                <a:gd name="T43" fmla="*/ 0 h 74"/>
                <a:gd name="T44" fmla="*/ 47 w 47"/>
                <a:gd name="T45" fmla="*/ 0 h 74"/>
                <a:gd name="T46" fmla="*/ 47 w 47"/>
                <a:gd name="T47" fmla="*/ 74 h 74"/>
                <a:gd name="T48" fmla="*/ 36 w 47"/>
                <a:gd name="T49" fmla="*/ 74 h 74"/>
                <a:gd name="T50" fmla="*/ 11 w 47"/>
                <a:gd name="T51" fmla="*/ 46 h 74"/>
                <a:gd name="T52" fmla="*/ 11 w 47"/>
                <a:gd name="T53" fmla="*/ 52 h 74"/>
                <a:gd name="T54" fmla="*/ 13 w 47"/>
                <a:gd name="T55" fmla="*/ 57 h 74"/>
                <a:gd name="T56" fmla="*/ 15 w 47"/>
                <a:gd name="T57" fmla="*/ 61 h 74"/>
                <a:gd name="T58" fmla="*/ 19 w 47"/>
                <a:gd name="T59" fmla="*/ 65 h 74"/>
                <a:gd name="T60" fmla="*/ 24 w 47"/>
                <a:gd name="T61" fmla="*/ 65 h 74"/>
                <a:gd name="T62" fmla="*/ 28 w 47"/>
                <a:gd name="T63" fmla="*/ 65 h 74"/>
                <a:gd name="T64" fmla="*/ 32 w 47"/>
                <a:gd name="T65" fmla="*/ 61 h 74"/>
                <a:gd name="T66" fmla="*/ 34 w 47"/>
                <a:gd name="T67" fmla="*/ 57 h 74"/>
                <a:gd name="T68" fmla="*/ 36 w 47"/>
                <a:gd name="T69" fmla="*/ 52 h 74"/>
                <a:gd name="T70" fmla="*/ 36 w 47"/>
                <a:gd name="T71" fmla="*/ 48 h 74"/>
                <a:gd name="T72" fmla="*/ 36 w 47"/>
                <a:gd name="T73" fmla="*/ 42 h 74"/>
                <a:gd name="T74" fmla="*/ 34 w 47"/>
                <a:gd name="T75" fmla="*/ 36 h 74"/>
                <a:gd name="T76" fmla="*/ 32 w 47"/>
                <a:gd name="T77" fmla="*/ 33 h 74"/>
                <a:gd name="T78" fmla="*/ 28 w 47"/>
                <a:gd name="T79" fmla="*/ 29 h 74"/>
                <a:gd name="T80" fmla="*/ 24 w 47"/>
                <a:gd name="T81" fmla="*/ 27 h 74"/>
                <a:gd name="T82" fmla="*/ 19 w 47"/>
                <a:gd name="T83" fmla="*/ 29 h 74"/>
                <a:gd name="T84" fmla="*/ 15 w 47"/>
                <a:gd name="T85" fmla="*/ 31 h 74"/>
                <a:gd name="T86" fmla="*/ 13 w 47"/>
                <a:gd name="T87" fmla="*/ 36 h 74"/>
                <a:gd name="T88" fmla="*/ 11 w 47"/>
                <a:gd name="T89" fmla="*/ 40 h 74"/>
                <a:gd name="T90" fmla="*/ 11 w 47"/>
                <a:gd name="T91" fmla="*/ 46 h 74"/>
                <a:gd name="T92" fmla="*/ 0 w 47"/>
                <a:gd name="T93" fmla="*/ 0 h 74"/>
                <a:gd name="T94" fmla="*/ 47 w 47"/>
                <a:gd name="T9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47" h="74">
                  <a:moveTo>
                    <a:pt x="36" y="74"/>
                  </a:moveTo>
                  <a:lnTo>
                    <a:pt x="36" y="65"/>
                  </a:lnTo>
                  <a:lnTo>
                    <a:pt x="34" y="69"/>
                  </a:lnTo>
                  <a:lnTo>
                    <a:pt x="28" y="74"/>
                  </a:lnTo>
                  <a:lnTo>
                    <a:pt x="24" y="74"/>
                  </a:lnTo>
                  <a:lnTo>
                    <a:pt x="17" y="74"/>
                  </a:lnTo>
                  <a:lnTo>
                    <a:pt x="11" y="72"/>
                  </a:lnTo>
                  <a:lnTo>
                    <a:pt x="7" y="67"/>
                  </a:lnTo>
                  <a:lnTo>
                    <a:pt x="4" y="61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2" y="40"/>
                  </a:lnTo>
                  <a:lnTo>
                    <a:pt x="4" y="33"/>
                  </a:lnTo>
                  <a:lnTo>
                    <a:pt x="7" y="27"/>
                  </a:lnTo>
                  <a:lnTo>
                    <a:pt x="11" y="23"/>
                  </a:lnTo>
                  <a:lnTo>
                    <a:pt x="17" y="21"/>
                  </a:lnTo>
                  <a:lnTo>
                    <a:pt x="24" y="19"/>
                  </a:lnTo>
                  <a:lnTo>
                    <a:pt x="28" y="21"/>
                  </a:lnTo>
                  <a:lnTo>
                    <a:pt x="32" y="21"/>
                  </a:lnTo>
                  <a:lnTo>
                    <a:pt x="34" y="25"/>
                  </a:lnTo>
                  <a:lnTo>
                    <a:pt x="36" y="27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47" y="74"/>
                  </a:lnTo>
                  <a:lnTo>
                    <a:pt x="36" y="74"/>
                  </a:lnTo>
                  <a:close/>
                  <a:moveTo>
                    <a:pt x="11" y="46"/>
                  </a:moveTo>
                  <a:lnTo>
                    <a:pt x="11" y="52"/>
                  </a:lnTo>
                  <a:lnTo>
                    <a:pt x="13" y="57"/>
                  </a:lnTo>
                  <a:lnTo>
                    <a:pt x="15" y="61"/>
                  </a:lnTo>
                  <a:lnTo>
                    <a:pt x="19" y="65"/>
                  </a:lnTo>
                  <a:lnTo>
                    <a:pt x="24" y="65"/>
                  </a:lnTo>
                  <a:lnTo>
                    <a:pt x="28" y="65"/>
                  </a:lnTo>
                  <a:lnTo>
                    <a:pt x="32" y="61"/>
                  </a:lnTo>
                  <a:lnTo>
                    <a:pt x="34" y="57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36" y="42"/>
                  </a:lnTo>
                  <a:lnTo>
                    <a:pt x="34" y="36"/>
                  </a:lnTo>
                  <a:lnTo>
                    <a:pt x="32" y="33"/>
                  </a:lnTo>
                  <a:lnTo>
                    <a:pt x="28" y="29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5" y="31"/>
                  </a:lnTo>
                  <a:lnTo>
                    <a:pt x="13" y="36"/>
                  </a:lnTo>
                  <a:lnTo>
                    <a:pt x="11" y="40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97" name="AutoShape 161"/>
            <p:cNvSpPr>
              <a:spLocks noChangeArrowheads="1"/>
            </p:cNvSpPr>
            <p:nvPr/>
          </p:nvSpPr>
          <p:spPr bwMode="auto">
            <a:xfrm>
              <a:off x="3461" y="2224"/>
              <a:ext cx="50" cy="57"/>
            </a:xfrm>
            <a:custGeom>
              <a:avLst/>
              <a:gdLst>
                <a:gd name="T0" fmla="*/ 0 w 49"/>
                <a:gd name="T1" fmla="*/ 27 h 55"/>
                <a:gd name="T2" fmla="*/ 3 w 49"/>
                <a:gd name="T3" fmla="*/ 19 h 55"/>
                <a:gd name="T4" fmla="*/ 5 w 49"/>
                <a:gd name="T5" fmla="*/ 12 h 55"/>
                <a:gd name="T6" fmla="*/ 9 w 49"/>
                <a:gd name="T7" fmla="*/ 6 h 55"/>
                <a:gd name="T8" fmla="*/ 13 w 49"/>
                <a:gd name="T9" fmla="*/ 4 h 55"/>
                <a:gd name="T10" fmla="*/ 19 w 49"/>
                <a:gd name="T11" fmla="*/ 2 h 55"/>
                <a:gd name="T12" fmla="*/ 26 w 49"/>
                <a:gd name="T13" fmla="*/ 0 h 55"/>
                <a:gd name="T14" fmla="*/ 32 w 49"/>
                <a:gd name="T15" fmla="*/ 2 h 55"/>
                <a:gd name="T16" fmla="*/ 36 w 49"/>
                <a:gd name="T17" fmla="*/ 4 h 55"/>
                <a:gd name="T18" fmla="*/ 43 w 49"/>
                <a:gd name="T19" fmla="*/ 8 h 55"/>
                <a:gd name="T20" fmla="*/ 45 w 49"/>
                <a:gd name="T21" fmla="*/ 12 h 55"/>
                <a:gd name="T22" fmla="*/ 47 w 49"/>
                <a:gd name="T23" fmla="*/ 19 h 55"/>
                <a:gd name="T24" fmla="*/ 49 w 49"/>
                <a:gd name="T25" fmla="*/ 27 h 55"/>
                <a:gd name="T26" fmla="*/ 47 w 49"/>
                <a:gd name="T27" fmla="*/ 36 h 55"/>
                <a:gd name="T28" fmla="*/ 45 w 49"/>
                <a:gd name="T29" fmla="*/ 44 h 55"/>
                <a:gd name="T30" fmla="*/ 43 w 49"/>
                <a:gd name="T31" fmla="*/ 48 h 55"/>
                <a:gd name="T32" fmla="*/ 36 w 49"/>
                <a:gd name="T33" fmla="*/ 53 h 55"/>
                <a:gd name="T34" fmla="*/ 32 w 49"/>
                <a:gd name="T35" fmla="*/ 55 h 55"/>
                <a:gd name="T36" fmla="*/ 26 w 49"/>
                <a:gd name="T37" fmla="*/ 55 h 55"/>
                <a:gd name="T38" fmla="*/ 17 w 49"/>
                <a:gd name="T39" fmla="*/ 55 h 55"/>
                <a:gd name="T40" fmla="*/ 13 w 49"/>
                <a:gd name="T41" fmla="*/ 53 h 55"/>
                <a:gd name="T42" fmla="*/ 7 w 49"/>
                <a:gd name="T43" fmla="*/ 48 h 55"/>
                <a:gd name="T44" fmla="*/ 5 w 49"/>
                <a:gd name="T45" fmla="*/ 42 h 55"/>
                <a:gd name="T46" fmla="*/ 3 w 49"/>
                <a:gd name="T47" fmla="*/ 36 h 55"/>
                <a:gd name="T48" fmla="*/ 0 w 49"/>
                <a:gd name="T49" fmla="*/ 27 h 55"/>
                <a:gd name="T50" fmla="*/ 11 w 49"/>
                <a:gd name="T51" fmla="*/ 27 h 55"/>
                <a:gd name="T52" fmla="*/ 11 w 49"/>
                <a:gd name="T53" fmla="*/ 33 h 55"/>
                <a:gd name="T54" fmla="*/ 13 w 49"/>
                <a:gd name="T55" fmla="*/ 38 h 55"/>
                <a:gd name="T56" fmla="*/ 15 w 49"/>
                <a:gd name="T57" fmla="*/ 42 h 55"/>
                <a:gd name="T58" fmla="*/ 19 w 49"/>
                <a:gd name="T59" fmla="*/ 46 h 55"/>
                <a:gd name="T60" fmla="*/ 26 w 49"/>
                <a:gd name="T61" fmla="*/ 46 h 55"/>
                <a:gd name="T62" fmla="*/ 30 w 49"/>
                <a:gd name="T63" fmla="*/ 46 h 55"/>
                <a:gd name="T64" fmla="*/ 34 w 49"/>
                <a:gd name="T65" fmla="*/ 42 h 55"/>
                <a:gd name="T66" fmla="*/ 36 w 49"/>
                <a:gd name="T67" fmla="*/ 38 h 55"/>
                <a:gd name="T68" fmla="*/ 39 w 49"/>
                <a:gd name="T69" fmla="*/ 33 h 55"/>
                <a:gd name="T70" fmla="*/ 39 w 49"/>
                <a:gd name="T71" fmla="*/ 27 h 55"/>
                <a:gd name="T72" fmla="*/ 39 w 49"/>
                <a:gd name="T73" fmla="*/ 21 h 55"/>
                <a:gd name="T74" fmla="*/ 36 w 49"/>
                <a:gd name="T75" fmla="*/ 17 h 55"/>
                <a:gd name="T76" fmla="*/ 34 w 49"/>
                <a:gd name="T77" fmla="*/ 14 h 55"/>
                <a:gd name="T78" fmla="*/ 30 w 49"/>
                <a:gd name="T79" fmla="*/ 10 h 55"/>
                <a:gd name="T80" fmla="*/ 26 w 49"/>
                <a:gd name="T81" fmla="*/ 8 h 55"/>
                <a:gd name="T82" fmla="*/ 19 w 49"/>
                <a:gd name="T83" fmla="*/ 10 h 55"/>
                <a:gd name="T84" fmla="*/ 15 w 49"/>
                <a:gd name="T85" fmla="*/ 14 h 55"/>
                <a:gd name="T86" fmla="*/ 13 w 49"/>
                <a:gd name="T87" fmla="*/ 17 h 55"/>
                <a:gd name="T88" fmla="*/ 11 w 49"/>
                <a:gd name="T89" fmla="*/ 23 h 55"/>
                <a:gd name="T90" fmla="*/ 11 w 49"/>
                <a:gd name="T91" fmla="*/ 27 h 55"/>
                <a:gd name="T92" fmla="*/ 0 w 49"/>
                <a:gd name="T93" fmla="*/ 0 h 55"/>
                <a:gd name="T94" fmla="*/ 49 w 49"/>
                <a:gd name="T9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49" h="55">
                  <a:moveTo>
                    <a:pt x="0" y="27"/>
                  </a:moveTo>
                  <a:lnTo>
                    <a:pt x="3" y="19"/>
                  </a:lnTo>
                  <a:lnTo>
                    <a:pt x="5" y="12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43" y="8"/>
                  </a:lnTo>
                  <a:lnTo>
                    <a:pt x="45" y="12"/>
                  </a:lnTo>
                  <a:lnTo>
                    <a:pt x="47" y="19"/>
                  </a:lnTo>
                  <a:lnTo>
                    <a:pt x="49" y="27"/>
                  </a:lnTo>
                  <a:lnTo>
                    <a:pt x="47" y="36"/>
                  </a:lnTo>
                  <a:lnTo>
                    <a:pt x="45" y="44"/>
                  </a:lnTo>
                  <a:lnTo>
                    <a:pt x="43" y="48"/>
                  </a:lnTo>
                  <a:lnTo>
                    <a:pt x="36" y="53"/>
                  </a:lnTo>
                  <a:lnTo>
                    <a:pt x="32" y="55"/>
                  </a:lnTo>
                  <a:lnTo>
                    <a:pt x="26" y="55"/>
                  </a:lnTo>
                  <a:lnTo>
                    <a:pt x="17" y="55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5" y="42"/>
                  </a:lnTo>
                  <a:lnTo>
                    <a:pt x="3" y="36"/>
                  </a:lnTo>
                  <a:lnTo>
                    <a:pt x="0" y="27"/>
                  </a:lnTo>
                  <a:close/>
                  <a:moveTo>
                    <a:pt x="11" y="27"/>
                  </a:moveTo>
                  <a:lnTo>
                    <a:pt x="11" y="33"/>
                  </a:lnTo>
                  <a:lnTo>
                    <a:pt x="13" y="38"/>
                  </a:lnTo>
                  <a:lnTo>
                    <a:pt x="15" y="42"/>
                  </a:lnTo>
                  <a:lnTo>
                    <a:pt x="19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2"/>
                  </a:lnTo>
                  <a:lnTo>
                    <a:pt x="36" y="38"/>
                  </a:lnTo>
                  <a:lnTo>
                    <a:pt x="39" y="33"/>
                  </a:lnTo>
                  <a:lnTo>
                    <a:pt x="39" y="27"/>
                  </a:lnTo>
                  <a:lnTo>
                    <a:pt x="39" y="21"/>
                  </a:lnTo>
                  <a:lnTo>
                    <a:pt x="36" y="17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19" y="10"/>
                  </a:lnTo>
                  <a:lnTo>
                    <a:pt x="15" y="14"/>
                  </a:lnTo>
                  <a:lnTo>
                    <a:pt x="13" y="17"/>
                  </a:lnTo>
                  <a:lnTo>
                    <a:pt x="11" y="23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98" name="AutoShape 162"/>
            <p:cNvSpPr>
              <a:spLocks noChangeArrowheads="1"/>
            </p:cNvSpPr>
            <p:nvPr/>
          </p:nvSpPr>
          <p:spPr bwMode="auto">
            <a:xfrm>
              <a:off x="3517" y="2226"/>
              <a:ext cx="75" cy="55"/>
            </a:xfrm>
            <a:custGeom>
              <a:avLst/>
              <a:gdLst>
                <a:gd name="T0" fmla="*/ 15 w 72"/>
                <a:gd name="T1" fmla="*/ 53 h 53"/>
                <a:gd name="T2" fmla="*/ 0 w 72"/>
                <a:gd name="T3" fmla="*/ 0 h 53"/>
                <a:gd name="T4" fmla="*/ 9 w 72"/>
                <a:gd name="T5" fmla="*/ 0 h 53"/>
                <a:gd name="T6" fmla="*/ 17 w 72"/>
                <a:gd name="T7" fmla="*/ 29 h 53"/>
                <a:gd name="T8" fmla="*/ 19 w 72"/>
                <a:gd name="T9" fmla="*/ 42 h 53"/>
                <a:gd name="T10" fmla="*/ 22 w 72"/>
                <a:gd name="T11" fmla="*/ 40 h 53"/>
                <a:gd name="T12" fmla="*/ 22 w 72"/>
                <a:gd name="T13" fmla="*/ 36 h 53"/>
                <a:gd name="T14" fmla="*/ 24 w 72"/>
                <a:gd name="T15" fmla="*/ 29 h 53"/>
                <a:gd name="T16" fmla="*/ 30 w 72"/>
                <a:gd name="T17" fmla="*/ 0 h 53"/>
                <a:gd name="T18" fmla="*/ 41 w 72"/>
                <a:gd name="T19" fmla="*/ 0 h 53"/>
                <a:gd name="T20" fmla="*/ 49 w 72"/>
                <a:gd name="T21" fmla="*/ 29 h 53"/>
                <a:gd name="T22" fmla="*/ 51 w 72"/>
                <a:gd name="T23" fmla="*/ 40 h 53"/>
                <a:gd name="T24" fmla="*/ 53 w 72"/>
                <a:gd name="T25" fmla="*/ 29 h 53"/>
                <a:gd name="T26" fmla="*/ 62 w 72"/>
                <a:gd name="T27" fmla="*/ 0 h 53"/>
                <a:gd name="T28" fmla="*/ 72 w 72"/>
                <a:gd name="T29" fmla="*/ 0 h 53"/>
                <a:gd name="T30" fmla="*/ 56 w 72"/>
                <a:gd name="T31" fmla="*/ 53 h 53"/>
                <a:gd name="T32" fmla="*/ 45 w 72"/>
                <a:gd name="T33" fmla="*/ 53 h 53"/>
                <a:gd name="T34" fmla="*/ 39 w 72"/>
                <a:gd name="T35" fmla="*/ 21 h 53"/>
                <a:gd name="T36" fmla="*/ 36 w 72"/>
                <a:gd name="T37" fmla="*/ 12 h 53"/>
                <a:gd name="T38" fmla="*/ 26 w 72"/>
                <a:gd name="T39" fmla="*/ 53 h 53"/>
                <a:gd name="T40" fmla="*/ 15 w 72"/>
                <a:gd name="T41" fmla="*/ 53 h 53"/>
                <a:gd name="T42" fmla="*/ 0 w 72"/>
                <a:gd name="T43" fmla="*/ 0 h 53"/>
                <a:gd name="T44" fmla="*/ 72 w 72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72" h="53">
                  <a:moveTo>
                    <a:pt x="15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29"/>
                  </a:lnTo>
                  <a:lnTo>
                    <a:pt x="19" y="42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4" y="29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29"/>
                  </a:lnTo>
                  <a:lnTo>
                    <a:pt x="51" y="40"/>
                  </a:lnTo>
                  <a:lnTo>
                    <a:pt x="53" y="29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56" y="53"/>
                  </a:lnTo>
                  <a:lnTo>
                    <a:pt x="45" y="53"/>
                  </a:lnTo>
                  <a:lnTo>
                    <a:pt x="39" y="21"/>
                  </a:lnTo>
                  <a:lnTo>
                    <a:pt x="36" y="12"/>
                  </a:lnTo>
                  <a:lnTo>
                    <a:pt x="26" y="53"/>
                  </a:lnTo>
                  <a:lnTo>
                    <a:pt x="1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499" name="AutoShape 163"/>
            <p:cNvSpPr>
              <a:spLocks noChangeArrowheads="1"/>
            </p:cNvSpPr>
            <p:nvPr/>
          </p:nvSpPr>
          <p:spPr bwMode="auto">
            <a:xfrm>
              <a:off x="3229" y="2340"/>
              <a:ext cx="45" cy="57"/>
            </a:xfrm>
            <a:custGeom>
              <a:avLst/>
              <a:gdLst>
                <a:gd name="T0" fmla="*/ 11 w 44"/>
                <a:gd name="T1" fmla="*/ 38 h 55"/>
                <a:gd name="T2" fmla="*/ 15 w 44"/>
                <a:gd name="T3" fmla="*/ 44 h 55"/>
                <a:gd name="T4" fmla="*/ 23 w 44"/>
                <a:gd name="T5" fmla="*/ 46 h 55"/>
                <a:gd name="T6" fmla="*/ 32 w 44"/>
                <a:gd name="T7" fmla="*/ 44 h 55"/>
                <a:gd name="T8" fmla="*/ 34 w 44"/>
                <a:gd name="T9" fmla="*/ 40 h 55"/>
                <a:gd name="T10" fmla="*/ 32 w 44"/>
                <a:gd name="T11" fmla="*/ 36 h 55"/>
                <a:gd name="T12" fmla="*/ 23 w 44"/>
                <a:gd name="T13" fmla="*/ 32 h 55"/>
                <a:gd name="T14" fmla="*/ 11 w 44"/>
                <a:gd name="T15" fmla="*/ 27 h 55"/>
                <a:gd name="T16" fmla="*/ 4 w 44"/>
                <a:gd name="T17" fmla="*/ 23 h 55"/>
                <a:gd name="T18" fmla="*/ 2 w 44"/>
                <a:gd name="T19" fmla="*/ 17 h 55"/>
                <a:gd name="T20" fmla="*/ 4 w 44"/>
                <a:gd name="T21" fmla="*/ 8 h 55"/>
                <a:gd name="T22" fmla="*/ 8 w 44"/>
                <a:gd name="T23" fmla="*/ 4 h 55"/>
                <a:gd name="T24" fmla="*/ 13 w 44"/>
                <a:gd name="T25" fmla="*/ 2 h 55"/>
                <a:gd name="T26" fmla="*/ 21 w 44"/>
                <a:gd name="T27" fmla="*/ 0 h 55"/>
                <a:gd name="T28" fmla="*/ 32 w 44"/>
                <a:gd name="T29" fmla="*/ 2 h 55"/>
                <a:gd name="T30" fmla="*/ 38 w 44"/>
                <a:gd name="T31" fmla="*/ 6 h 55"/>
                <a:gd name="T32" fmla="*/ 40 w 44"/>
                <a:gd name="T33" fmla="*/ 15 h 55"/>
                <a:gd name="T34" fmla="*/ 30 w 44"/>
                <a:gd name="T35" fmla="*/ 12 h 55"/>
                <a:gd name="T36" fmla="*/ 25 w 44"/>
                <a:gd name="T37" fmla="*/ 10 h 55"/>
                <a:gd name="T38" fmla="*/ 17 w 44"/>
                <a:gd name="T39" fmla="*/ 10 h 55"/>
                <a:gd name="T40" fmla="*/ 13 w 44"/>
                <a:gd name="T41" fmla="*/ 12 h 55"/>
                <a:gd name="T42" fmla="*/ 11 w 44"/>
                <a:gd name="T43" fmla="*/ 17 h 55"/>
                <a:gd name="T44" fmla="*/ 13 w 44"/>
                <a:gd name="T45" fmla="*/ 19 h 55"/>
                <a:gd name="T46" fmla="*/ 17 w 44"/>
                <a:gd name="T47" fmla="*/ 21 h 55"/>
                <a:gd name="T48" fmla="*/ 30 w 44"/>
                <a:gd name="T49" fmla="*/ 25 h 55"/>
                <a:gd name="T50" fmla="*/ 38 w 44"/>
                <a:gd name="T51" fmla="*/ 27 h 55"/>
                <a:gd name="T52" fmla="*/ 44 w 44"/>
                <a:gd name="T53" fmla="*/ 34 h 55"/>
                <a:gd name="T54" fmla="*/ 42 w 44"/>
                <a:gd name="T55" fmla="*/ 42 h 55"/>
                <a:gd name="T56" fmla="*/ 38 w 44"/>
                <a:gd name="T57" fmla="*/ 51 h 55"/>
                <a:gd name="T58" fmla="*/ 30 w 44"/>
                <a:gd name="T59" fmla="*/ 55 h 55"/>
                <a:gd name="T60" fmla="*/ 17 w 44"/>
                <a:gd name="T61" fmla="*/ 55 h 55"/>
                <a:gd name="T62" fmla="*/ 8 w 44"/>
                <a:gd name="T63" fmla="*/ 51 h 55"/>
                <a:gd name="T64" fmla="*/ 0 w 44"/>
                <a:gd name="T65" fmla="*/ 38 h 55"/>
                <a:gd name="T66" fmla="*/ 0 w 44"/>
                <a:gd name="T67" fmla="*/ 0 h 55"/>
                <a:gd name="T68" fmla="*/ 44 w 44"/>
                <a:gd name="T6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44" h="55">
                  <a:moveTo>
                    <a:pt x="0" y="38"/>
                  </a:moveTo>
                  <a:lnTo>
                    <a:pt x="11" y="38"/>
                  </a:lnTo>
                  <a:lnTo>
                    <a:pt x="11" y="42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2" y="36"/>
                  </a:lnTo>
                  <a:lnTo>
                    <a:pt x="28" y="34"/>
                  </a:lnTo>
                  <a:lnTo>
                    <a:pt x="23" y="32"/>
                  </a:lnTo>
                  <a:lnTo>
                    <a:pt x="15" y="29"/>
                  </a:lnTo>
                  <a:lnTo>
                    <a:pt x="11" y="27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32" y="17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30" y="25"/>
                  </a:lnTo>
                  <a:lnTo>
                    <a:pt x="34" y="25"/>
                  </a:lnTo>
                  <a:lnTo>
                    <a:pt x="38" y="27"/>
                  </a:lnTo>
                  <a:lnTo>
                    <a:pt x="42" y="32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2" y="46"/>
                  </a:lnTo>
                  <a:lnTo>
                    <a:pt x="38" y="51"/>
                  </a:lnTo>
                  <a:lnTo>
                    <a:pt x="34" y="53"/>
                  </a:lnTo>
                  <a:lnTo>
                    <a:pt x="30" y="55"/>
                  </a:lnTo>
                  <a:lnTo>
                    <a:pt x="23" y="55"/>
                  </a:lnTo>
                  <a:lnTo>
                    <a:pt x="17" y="55"/>
                  </a:lnTo>
                  <a:lnTo>
                    <a:pt x="11" y="53"/>
                  </a:lnTo>
                  <a:lnTo>
                    <a:pt x="8" y="51"/>
                  </a:lnTo>
                  <a:lnTo>
                    <a:pt x="2" y="4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00" name="AutoShape 164"/>
            <p:cNvSpPr>
              <a:spLocks noChangeArrowheads="1"/>
            </p:cNvSpPr>
            <p:nvPr/>
          </p:nvSpPr>
          <p:spPr bwMode="auto">
            <a:xfrm>
              <a:off x="3285" y="2340"/>
              <a:ext cx="45" cy="57"/>
            </a:xfrm>
            <a:custGeom>
              <a:avLst/>
              <a:gdLst>
                <a:gd name="T0" fmla="*/ 36 w 44"/>
                <a:gd name="T1" fmla="*/ 36 h 55"/>
                <a:gd name="T2" fmla="*/ 44 w 44"/>
                <a:gd name="T3" fmla="*/ 36 h 55"/>
                <a:gd name="T4" fmla="*/ 42 w 44"/>
                <a:gd name="T5" fmla="*/ 44 h 55"/>
                <a:gd name="T6" fmla="*/ 38 w 44"/>
                <a:gd name="T7" fmla="*/ 51 h 55"/>
                <a:gd name="T8" fmla="*/ 32 w 44"/>
                <a:gd name="T9" fmla="*/ 55 h 55"/>
                <a:gd name="T10" fmla="*/ 23 w 44"/>
                <a:gd name="T11" fmla="*/ 55 h 55"/>
                <a:gd name="T12" fmla="*/ 17 w 44"/>
                <a:gd name="T13" fmla="*/ 55 h 55"/>
                <a:gd name="T14" fmla="*/ 11 w 44"/>
                <a:gd name="T15" fmla="*/ 53 h 55"/>
                <a:gd name="T16" fmla="*/ 6 w 44"/>
                <a:gd name="T17" fmla="*/ 49 h 55"/>
                <a:gd name="T18" fmla="*/ 2 w 44"/>
                <a:gd name="T19" fmla="*/ 42 h 55"/>
                <a:gd name="T20" fmla="*/ 0 w 44"/>
                <a:gd name="T21" fmla="*/ 36 h 55"/>
                <a:gd name="T22" fmla="*/ 0 w 44"/>
                <a:gd name="T23" fmla="*/ 27 h 55"/>
                <a:gd name="T24" fmla="*/ 0 w 44"/>
                <a:gd name="T25" fmla="*/ 21 h 55"/>
                <a:gd name="T26" fmla="*/ 2 w 44"/>
                <a:gd name="T27" fmla="*/ 12 h 55"/>
                <a:gd name="T28" fmla="*/ 6 w 44"/>
                <a:gd name="T29" fmla="*/ 8 h 55"/>
                <a:gd name="T30" fmla="*/ 11 w 44"/>
                <a:gd name="T31" fmla="*/ 4 h 55"/>
                <a:gd name="T32" fmla="*/ 17 w 44"/>
                <a:gd name="T33" fmla="*/ 2 h 55"/>
                <a:gd name="T34" fmla="*/ 23 w 44"/>
                <a:gd name="T35" fmla="*/ 0 h 55"/>
                <a:gd name="T36" fmla="*/ 32 w 44"/>
                <a:gd name="T37" fmla="*/ 2 h 55"/>
                <a:gd name="T38" fmla="*/ 38 w 44"/>
                <a:gd name="T39" fmla="*/ 4 h 55"/>
                <a:gd name="T40" fmla="*/ 42 w 44"/>
                <a:gd name="T41" fmla="*/ 10 h 55"/>
                <a:gd name="T42" fmla="*/ 44 w 44"/>
                <a:gd name="T43" fmla="*/ 17 h 55"/>
                <a:gd name="T44" fmla="*/ 34 w 44"/>
                <a:gd name="T45" fmla="*/ 19 h 55"/>
                <a:gd name="T46" fmla="*/ 34 w 44"/>
                <a:gd name="T47" fmla="*/ 15 h 55"/>
                <a:gd name="T48" fmla="*/ 30 w 44"/>
                <a:gd name="T49" fmla="*/ 10 h 55"/>
                <a:gd name="T50" fmla="*/ 28 w 44"/>
                <a:gd name="T51" fmla="*/ 10 h 55"/>
                <a:gd name="T52" fmla="*/ 23 w 44"/>
                <a:gd name="T53" fmla="*/ 8 h 55"/>
                <a:gd name="T54" fmla="*/ 17 w 44"/>
                <a:gd name="T55" fmla="*/ 10 h 55"/>
                <a:gd name="T56" fmla="*/ 13 w 44"/>
                <a:gd name="T57" fmla="*/ 12 h 55"/>
                <a:gd name="T58" fmla="*/ 11 w 44"/>
                <a:gd name="T59" fmla="*/ 17 h 55"/>
                <a:gd name="T60" fmla="*/ 11 w 44"/>
                <a:gd name="T61" fmla="*/ 21 h 55"/>
                <a:gd name="T62" fmla="*/ 8 w 44"/>
                <a:gd name="T63" fmla="*/ 27 h 55"/>
                <a:gd name="T64" fmla="*/ 11 w 44"/>
                <a:gd name="T65" fmla="*/ 34 h 55"/>
                <a:gd name="T66" fmla="*/ 11 w 44"/>
                <a:gd name="T67" fmla="*/ 38 h 55"/>
                <a:gd name="T68" fmla="*/ 13 w 44"/>
                <a:gd name="T69" fmla="*/ 42 h 55"/>
                <a:gd name="T70" fmla="*/ 17 w 44"/>
                <a:gd name="T71" fmla="*/ 46 h 55"/>
                <a:gd name="T72" fmla="*/ 23 w 44"/>
                <a:gd name="T73" fmla="*/ 46 h 55"/>
                <a:gd name="T74" fmla="*/ 28 w 44"/>
                <a:gd name="T75" fmla="*/ 46 h 55"/>
                <a:gd name="T76" fmla="*/ 32 w 44"/>
                <a:gd name="T77" fmla="*/ 44 h 55"/>
                <a:gd name="T78" fmla="*/ 34 w 44"/>
                <a:gd name="T79" fmla="*/ 40 h 55"/>
                <a:gd name="T80" fmla="*/ 36 w 44"/>
                <a:gd name="T81" fmla="*/ 36 h 55"/>
                <a:gd name="T82" fmla="*/ 0 w 44"/>
                <a:gd name="T83" fmla="*/ 0 h 55"/>
                <a:gd name="T84" fmla="*/ 44 w 44"/>
                <a:gd name="T8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44" h="55">
                  <a:moveTo>
                    <a:pt x="36" y="36"/>
                  </a:moveTo>
                  <a:lnTo>
                    <a:pt x="44" y="36"/>
                  </a:lnTo>
                  <a:lnTo>
                    <a:pt x="42" y="44"/>
                  </a:lnTo>
                  <a:lnTo>
                    <a:pt x="38" y="51"/>
                  </a:lnTo>
                  <a:lnTo>
                    <a:pt x="32" y="55"/>
                  </a:lnTo>
                  <a:lnTo>
                    <a:pt x="23" y="55"/>
                  </a:lnTo>
                  <a:lnTo>
                    <a:pt x="17" y="55"/>
                  </a:lnTo>
                  <a:lnTo>
                    <a:pt x="11" y="53"/>
                  </a:lnTo>
                  <a:lnTo>
                    <a:pt x="6" y="49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4" y="17"/>
                  </a:lnTo>
                  <a:lnTo>
                    <a:pt x="34" y="19"/>
                  </a:lnTo>
                  <a:lnTo>
                    <a:pt x="34" y="15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3" y="8"/>
                  </a:lnTo>
                  <a:lnTo>
                    <a:pt x="17" y="10"/>
                  </a:lnTo>
                  <a:lnTo>
                    <a:pt x="13" y="12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8" y="27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3" y="42"/>
                  </a:lnTo>
                  <a:lnTo>
                    <a:pt x="17" y="4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01" name="AutoShape 165"/>
            <p:cNvSpPr>
              <a:spLocks noChangeArrowheads="1"/>
            </p:cNvSpPr>
            <p:nvPr/>
          </p:nvSpPr>
          <p:spPr bwMode="auto">
            <a:xfrm>
              <a:off x="3339" y="2340"/>
              <a:ext cx="48" cy="57"/>
            </a:xfrm>
            <a:custGeom>
              <a:avLst/>
              <a:gdLst>
                <a:gd name="T0" fmla="*/ 30 w 46"/>
                <a:gd name="T1" fmla="*/ 51 h 55"/>
                <a:gd name="T2" fmla="*/ 21 w 46"/>
                <a:gd name="T3" fmla="*/ 55 h 55"/>
                <a:gd name="T4" fmla="*/ 8 w 46"/>
                <a:gd name="T5" fmla="*/ 55 h 55"/>
                <a:gd name="T6" fmla="*/ 0 w 46"/>
                <a:gd name="T7" fmla="*/ 46 h 55"/>
                <a:gd name="T8" fmla="*/ 0 w 46"/>
                <a:gd name="T9" fmla="*/ 36 h 55"/>
                <a:gd name="T10" fmla="*/ 2 w 46"/>
                <a:gd name="T11" fmla="*/ 29 h 55"/>
                <a:gd name="T12" fmla="*/ 8 w 46"/>
                <a:gd name="T13" fmla="*/ 25 h 55"/>
                <a:gd name="T14" fmla="*/ 15 w 46"/>
                <a:gd name="T15" fmla="*/ 25 h 55"/>
                <a:gd name="T16" fmla="*/ 27 w 46"/>
                <a:gd name="T17" fmla="*/ 23 h 55"/>
                <a:gd name="T18" fmla="*/ 34 w 46"/>
                <a:gd name="T19" fmla="*/ 19 h 55"/>
                <a:gd name="T20" fmla="*/ 34 w 46"/>
                <a:gd name="T21" fmla="*/ 15 h 55"/>
                <a:gd name="T22" fmla="*/ 27 w 46"/>
                <a:gd name="T23" fmla="*/ 10 h 55"/>
                <a:gd name="T24" fmla="*/ 17 w 46"/>
                <a:gd name="T25" fmla="*/ 10 h 55"/>
                <a:gd name="T26" fmla="*/ 13 w 46"/>
                <a:gd name="T27" fmla="*/ 12 h 55"/>
                <a:gd name="T28" fmla="*/ 0 w 46"/>
                <a:gd name="T29" fmla="*/ 17 h 55"/>
                <a:gd name="T30" fmla="*/ 4 w 46"/>
                <a:gd name="T31" fmla="*/ 8 h 55"/>
                <a:gd name="T32" fmla="*/ 13 w 46"/>
                <a:gd name="T33" fmla="*/ 2 h 55"/>
                <a:gd name="T34" fmla="*/ 23 w 46"/>
                <a:gd name="T35" fmla="*/ 0 h 55"/>
                <a:gd name="T36" fmla="*/ 34 w 46"/>
                <a:gd name="T37" fmla="*/ 2 h 55"/>
                <a:gd name="T38" fmla="*/ 40 w 46"/>
                <a:gd name="T39" fmla="*/ 6 h 55"/>
                <a:gd name="T40" fmla="*/ 44 w 46"/>
                <a:gd name="T41" fmla="*/ 12 h 55"/>
                <a:gd name="T42" fmla="*/ 44 w 46"/>
                <a:gd name="T43" fmla="*/ 21 h 55"/>
                <a:gd name="T44" fmla="*/ 44 w 46"/>
                <a:gd name="T45" fmla="*/ 38 h 55"/>
                <a:gd name="T46" fmla="*/ 44 w 46"/>
                <a:gd name="T47" fmla="*/ 46 h 55"/>
                <a:gd name="T48" fmla="*/ 46 w 46"/>
                <a:gd name="T49" fmla="*/ 55 h 55"/>
                <a:gd name="T50" fmla="*/ 36 w 46"/>
                <a:gd name="T51" fmla="*/ 51 h 55"/>
                <a:gd name="T52" fmla="*/ 34 w 46"/>
                <a:gd name="T53" fmla="*/ 29 h 55"/>
                <a:gd name="T54" fmla="*/ 21 w 46"/>
                <a:gd name="T55" fmla="*/ 32 h 55"/>
                <a:gd name="T56" fmla="*/ 13 w 46"/>
                <a:gd name="T57" fmla="*/ 34 h 55"/>
                <a:gd name="T58" fmla="*/ 10 w 46"/>
                <a:gd name="T59" fmla="*/ 36 h 55"/>
                <a:gd name="T60" fmla="*/ 8 w 46"/>
                <a:gd name="T61" fmla="*/ 40 h 55"/>
                <a:gd name="T62" fmla="*/ 10 w 46"/>
                <a:gd name="T63" fmla="*/ 44 h 55"/>
                <a:gd name="T64" fmla="*/ 19 w 46"/>
                <a:gd name="T65" fmla="*/ 46 h 55"/>
                <a:gd name="T66" fmla="*/ 27 w 46"/>
                <a:gd name="T67" fmla="*/ 44 h 55"/>
                <a:gd name="T68" fmla="*/ 32 w 46"/>
                <a:gd name="T69" fmla="*/ 40 h 55"/>
                <a:gd name="T70" fmla="*/ 34 w 46"/>
                <a:gd name="T71" fmla="*/ 32 h 55"/>
                <a:gd name="T72" fmla="*/ 0 w 46"/>
                <a:gd name="T73" fmla="*/ 0 h 55"/>
                <a:gd name="T74" fmla="*/ 46 w 46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46" h="55">
                  <a:moveTo>
                    <a:pt x="34" y="49"/>
                  </a:moveTo>
                  <a:lnTo>
                    <a:pt x="30" y="51"/>
                  </a:lnTo>
                  <a:lnTo>
                    <a:pt x="25" y="55"/>
                  </a:lnTo>
                  <a:lnTo>
                    <a:pt x="21" y="55"/>
                  </a:lnTo>
                  <a:lnTo>
                    <a:pt x="17" y="55"/>
                  </a:lnTo>
                  <a:lnTo>
                    <a:pt x="8" y="55"/>
                  </a:lnTo>
                  <a:lnTo>
                    <a:pt x="4" y="51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2" y="29"/>
                  </a:lnTo>
                  <a:lnTo>
                    <a:pt x="6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19" y="23"/>
                  </a:lnTo>
                  <a:lnTo>
                    <a:pt x="27" y="23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4" y="15"/>
                  </a:lnTo>
                  <a:lnTo>
                    <a:pt x="32" y="12"/>
                  </a:lnTo>
                  <a:lnTo>
                    <a:pt x="27" y="10"/>
                  </a:lnTo>
                  <a:lnTo>
                    <a:pt x="23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4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4" y="15"/>
                  </a:lnTo>
                  <a:lnTo>
                    <a:pt x="44" y="21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6" y="51"/>
                  </a:lnTo>
                  <a:lnTo>
                    <a:pt x="46" y="55"/>
                  </a:lnTo>
                  <a:lnTo>
                    <a:pt x="38" y="55"/>
                  </a:lnTo>
                  <a:lnTo>
                    <a:pt x="36" y="51"/>
                  </a:lnTo>
                  <a:lnTo>
                    <a:pt x="34" y="49"/>
                  </a:lnTo>
                  <a:close/>
                  <a:moveTo>
                    <a:pt x="34" y="29"/>
                  </a:moveTo>
                  <a:lnTo>
                    <a:pt x="27" y="32"/>
                  </a:lnTo>
                  <a:lnTo>
                    <a:pt x="21" y="32"/>
                  </a:lnTo>
                  <a:lnTo>
                    <a:pt x="17" y="34"/>
                  </a:lnTo>
                  <a:lnTo>
                    <a:pt x="13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3" y="46"/>
                  </a:lnTo>
                  <a:lnTo>
                    <a:pt x="27" y="44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02" name="AutoShape 166"/>
            <p:cNvSpPr>
              <a:spLocks noChangeArrowheads="1"/>
            </p:cNvSpPr>
            <p:nvPr/>
          </p:nvSpPr>
          <p:spPr bwMode="auto">
            <a:xfrm>
              <a:off x="3395" y="2322"/>
              <a:ext cx="25" cy="75"/>
            </a:xfrm>
            <a:custGeom>
              <a:avLst/>
              <a:gdLst>
                <a:gd name="T0" fmla="*/ 25 w 25"/>
                <a:gd name="T1" fmla="*/ 63 h 72"/>
                <a:gd name="T2" fmla="*/ 25 w 25"/>
                <a:gd name="T3" fmla="*/ 72 h 72"/>
                <a:gd name="T4" fmla="*/ 23 w 25"/>
                <a:gd name="T5" fmla="*/ 72 h 72"/>
                <a:gd name="T6" fmla="*/ 19 w 25"/>
                <a:gd name="T7" fmla="*/ 72 h 72"/>
                <a:gd name="T8" fmla="*/ 15 w 25"/>
                <a:gd name="T9" fmla="*/ 72 h 72"/>
                <a:gd name="T10" fmla="*/ 13 w 25"/>
                <a:gd name="T11" fmla="*/ 72 h 72"/>
                <a:gd name="T12" fmla="*/ 10 w 25"/>
                <a:gd name="T13" fmla="*/ 70 h 72"/>
                <a:gd name="T14" fmla="*/ 8 w 25"/>
                <a:gd name="T15" fmla="*/ 68 h 72"/>
                <a:gd name="T16" fmla="*/ 6 w 25"/>
                <a:gd name="T17" fmla="*/ 63 h 72"/>
                <a:gd name="T18" fmla="*/ 6 w 25"/>
                <a:gd name="T19" fmla="*/ 57 h 72"/>
                <a:gd name="T20" fmla="*/ 6 w 25"/>
                <a:gd name="T21" fmla="*/ 27 h 72"/>
                <a:gd name="T22" fmla="*/ 0 w 25"/>
                <a:gd name="T23" fmla="*/ 27 h 72"/>
                <a:gd name="T24" fmla="*/ 0 w 25"/>
                <a:gd name="T25" fmla="*/ 19 h 72"/>
                <a:gd name="T26" fmla="*/ 6 w 25"/>
                <a:gd name="T27" fmla="*/ 19 h 72"/>
                <a:gd name="T28" fmla="*/ 6 w 25"/>
                <a:gd name="T29" fmla="*/ 6 h 72"/>
                <a:gd name="T30" fmla="*/ 17 w 25"/>
                <a:gd name="T31" fmla="*/ 0 h 72"/>
                <a:gd name="T32" fmla="*/ 17 w 25"/>
                <a:gd name="T33" fmla="*/ 19 h 72"/>
                <a:gd name="T34" fmla="*/ 25 w 25"/>
                <a:gd name="T35" fmla="*/ 19 h 72"/>
                <a:gd name="T36" fmla="*/ 25 w 25"/>
                <a:gd name="T37" fmla="*/ 27 h 72"/>
                <a:gd name="T38" fmla="*/ 17 w 25"/>
                <a:gd name="T39" fmla="*/ 27 h 72"/>
                <a:gd name="T40" fmla="*/ 17 w 25"/>
                <a:gd name="T41" fmla="*/ 57 h 72"/>
                <a:gd name="T42" fmla="*/ 17 w 25"/>
                <a:gd name="T43" fmla="*/ 59 h 72"/>
                <a:gd name="T44" fmla="*/ 17 w 25"/>
                <a:gd name="T45" fmla="*/ 61 h 72"/>
                <a:gd name="T46" fmla="*/ 17 w 25"/>
                <a:gd name="T47" fmla="*/ 63 h 72"/>
                <a:gd name="T48" fmla="*/ 19 w 25"/>
                <a:gd name="T49" fmla="*/ 63 h 72"/>
                <a:gd name="T50" fmla="*/ 19 w 25"/>
                <a:gd name="T51" fmla="*/ 63 h 72"/>
                <a:gd name="T52" fmla="*/ 21 w 25"/>
                <a:gd name="T53" fmla="*/ 63 h 72"/>
                <a:gd name="T54" fmla="*/ 23 w 25"/>
                <a:gd name="T55" fmla="*/ 63 h 72"/>
                <a:gd name="T56" fmla="*/ 25 w 25"/>
                <a:gd name="T57" fmla="*/ 63 h 72"/>
                <a:gd name="T58" fmla="*/ 0 w 25"/>
                <a:gd name="T59" fmla="*/ 0 h 72"/>
                <a:gd name="T60" fmla="*/ 25 w 25"/>
                <a:gd name="T6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5" h="72">
                  <a:moveTo>
                    <a:pt x="25" y="63"/>
                  </a:moveTo>
                  <a:lnTo>
                    <a:pt x="25" y="72"/>
                  </a:lnTo>
                  <a:lnTo>
                    <a:pt x="23" y="72"/>
                  </a:lnTo>
                  <a:lnTo>
                    <a:pt x="19" y="72"/>
                  </a:lnTo>
                  <a:lnTo>
                    <a:pt x="15" y="72"/>
                  </a:lnTo>
                  <a:lnTo>
                    <a:pt x="13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6" y="63"/>
                  </a:lnTo>
                  <a:lnTo>
                    <a:pt x="6" y="57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25" y="19"/>
                  </a:lnTo>
                  <a:lnTo>
                    <a:pt x="25" y="27"/>
                  </a:lnTo>
                  <a:lnTo>
                    <a:pt x="17" y="2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03" name="AutoShape 167"/>
            <p:cNvSpPr>
              <a:spLocks noChangeArrowheads="1"/>
            </p:cNvSpPr>
            <p:nvPr/>
          </p:nvSpPr>
          <p:spPr bwMode="auto">
            <a:xfrm>
              <a:off x="3427" y="2322"/>
              <a:ext cx="25" cy="75"/>
            </a:xfrm>
            <a:custGeom>
              <a:avLst/>
              <a:gdLst>
                <a:gd name="T0" fmla="*/ 23 w 25"/>
                <a:gd name="T1" fmla="*/ 63 h 72"/>
                <a:gd name="T2" fmla="*/ 25 w 25"/>
                <a:gd name="T3" fmla="*/ 72 h 72"/>
                <a:gd name="T4" fmla="*/ 21 w 25"/>
                <a:gd name="T5" fmla="*/ 72 h 72"/>
                <a:gd name="T6" fmla="*/ 19 w 25"/>
                <a:gd name="T7" fmla="*/ 72 h 72"/>
                <a:gd name="T8" fmla="*/ 14 w 25"/>
                <a:gd name="T9" fmla="*/ 72 h 72"/>
                <a:gd name="T10" fmla="*/ 10 w 25"/>
                <a:gd name="T11" fmla="*/ 72 h 72"/>
                <a:gd name="T12" fmla="*/ 8 w 25"/>
                <a:gd name="T13" fmla="*/ 70 h 72"/>
                <a:gd name="T14" fmla="*/ 6 w 25"/>
                <a:gd name="T15" fmla="*/ 68 h 72"/>
                <a:gd name="T16" fmla="*/ 6 w 25"/>
                <a:gd name="T17" fmla="*/ 63 h 72"/>
                <a:gd name="T18" fmla="*/ 6 w 25"/>
                <a:gd name="T19" fmla="*/ 57 h 72"/>
                <a:gd name="T20" fmla="*/ 6 w 25"/>
                <a:gd name="T21" fmla="*/ 27 h 72"/>
                <a:gd name="T22" fmla="*/ 0 w 25"/>
                <a:gd name="T23" fmla="*/ 27 h 72"/>
                <a:gd name="T24" fmla="*/ 0 w 25"/>
                <a:gd name="T25" fmla="*/ 19 h 72"/>
                <a:gd name="T26" fmla="*/ 6 w 25"/>
                <a:gd name="T27" fmla="*/ 19 h 72"/>
                <a:gd name="T28" fmla="*/ 6 w 25"/>
                <a:gd name="T29" fmla="*/ 6 h 72"/>
                <a:gd name="T30" fmla="*/ 14 w 25"/>
                <a:gd name="T31" fmla="*/ 0 h 72"/>
                <a:gd name="T32" fmla="*/ 14 w 25"/>
                <a:gd name="T33" fmla="*/ 19 h 72"/>
                <a:gd name="T34" fmla="*/ 23 w 25"/>
                <a:gd name="T35" fmla="*/ 19 h 72"/>
                <a:gd name="T36" fmla="*/ 23 w 25"/>
                <a:gd name="T37" fmla="*/ 27 h 72"/>
                <a:gd name="T38" fmla="*/ 14 w 25"/>
                <a:gd name="T39" fmla="*/ 27 h 72"/>
                <a:gd name="T40" fmla="*/ 14 w 25"/>
                <a:gd name="T41" fmla="*/ 57 h 72"/>
                <a:gd name="T42" fmla="*/ 14 w 25"/>
                <a:gd name="T43" fmla="*/ 59 h 72"/>
                <a:gd name="T44" fmla="*/ 16 w 25"/>
                <a:gd name="T45" fmla="*/ 61 h 72"/>
                <a:gd name="T46" fmla="*/ 16 w 25"/>
                <a:gd name="T47" fmla="*/ 63 h 72"/>
                <a:gd name="T48" fmla="*/ 16 w 25"/>
                <a:gd name="T49" fmla="*/ 63 h 72"/>
                <a:gd name="T50" fmla="*/ 19 w 25"/>
                <a:gd name="T51" fmla="*/ 63 h 72"/>
                <a:gd name="T52" fmla="*/ 21 w 25"/>
                <a:gd name="T53" fmla="*/ 63 h 72"/>
                <a:gd name="T54" fmla="*/ 21 w 25"/>
                <a:gd name="T55" fmla="*/ 63 h 72"/>
                <a:gd name="T56" fmla="*/ 23 w 25"/>
                <a:gd name="T57" fmla="*/ 63 h 72"/>
                <a:gd name="T58" fmla="*/ 0 w 25"/>
                <a:gd name="T59" fmla="*/ 0 h 72"/>
                <a:gd name="T60" fmla="*/ 25 w 25"/>
                <a:gd name="T6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5" h="72">
                  <a:moveTo>
                    <a:pt x="23" y="63"/>
                  </a:moveTo>
                  <a:lnTo>
                    <a:pt x="25" y="72"/>
                  </a:lnTo>
                  <a:lnTo>
                    <a:pt x="21" y="72"/>
                  </a:lnTo>
                  <a:lnTo>
                    <a:pt x="19" y="72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3"/>
                  </a:lnTo>
                  <a:lnTo>
                    <a:pt x="6" y="57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4" y="0"/>
                  </a:lnTo>
                  <a:lnTo>
                    <a:pt x="14" y="19"/>
                  </a:lnTo>
                  <a:lnTo>
                    <a:pt x="23" y="19"/>
                  </a:lnTo>
                  <a:lnTo>
                    <a:pt x="23" y="27"/>
                  </a:lnTo>
                  <a:lnTo>
                    <a:pt x="14" y="27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04" name="AutoShape 168"/>
            <p:cNvSpPr>
              <a:spLocks noChangeArrowheads="1"/>
            </p:cNvSpPr>
            <p:nvPr/>
          </p:nvSpPr>
          <p:spPr bwMode="auto">
            <a:xfrm>
              <a:off x="3457" y="2340"/>
              <a:ext cx="50" cy="57"/>
            </a:xfrm>
            <a:custGeom>
              <a:avLst/>
              <a:gdLst>
                <a:gd name="T0" fmla="*/ 38 w 49"/>
                <a:gd name="T1" fmla="*/ 38 h 55"/>
                <a:gd name="T2" fmla="*/ 49 w 49"/>
                <a:gd name="T3" fmla="*/ 40 h 55"/>
                <a:gd name="T4" fmla="*/ 45 w 49"/>
                <a:gd name="T5" fmla="*/ 46 h 55"/>
                <a:gd name="T6" fmla="*/ 40 w 49"/>
                <a:gd name="T7" fmla="*/ 51 h 55"/>
                <a:gd name="T8" fmla="*/ 34 w 49"/>
                <a:gd name="T9" fmla="*/ 55 h 55"/>
                <a:gd name="T10" fmla="*/ 26 w 49"/>
                <a:gd name="T11" fmla="*/ 55 h 55"/>
                <a:gd name="T12" fmla="*/ 17 w 49"/>
                <a:gd name="T13" fmla="*/ 55 h 55"/>
                <a:gd name="T14" fmla="*/ 11 w 49"/>
                <a:gd name="T15" fmla="*/ 53 h 55"/>
                <a:gd name="T16" fmla="*/ 7 w 49"/>
                <a:gd name="T17" fmla="*/ 49 h 55"/>
                <a:gd name="T18" fmla="*/ 2 w 49"/>
                <a:gd name="T19" fmla="*/ 42 h 55"/>
                <a:gd name="T20" fmla="*/ 0 w 49"/>
                <a:gd name="T21" fmla="*/ 36 h 55"/>
                <a:gd name="T22" fmla="*/ 0 w 49"/>
                <a:gd name="T23" fmla="*/ 29 h 55"/>
                <a:gd name="T24" fmla="*/ 0 w 49"/>
                <a:gd name="T25" fmla="*/ 21 h 55"/>
                <a:gd name="T26" fmla="*/ 2 w 49"/>
                <a:gd name="T27" fmla="*/ 12 h 55"/>
                <a:gd name="T28" fmla="*/ 7 w 49"/>
                <a:gd name="T29" fmla="*/ 8 h 55"/>
                <a:gd name="T30" fmla="*/ 11 w 49"/>
                <a:gd name="T31" fmla="*/ 4 h 55"/>
                <a:gd name="T32" fmla="*/ 17 w 49"/>
                <a:gd name="T33" fmla="*/ 2 h 55"/>
                <a:gd name="T34" fmla="*/ 23 w 49"/>
                <a:gd name="T35" fmla="*/ 0 h 55"/>
                <a:gd name="T36" fmla="*/ 32 w 49"/>
                <a:gd name="T37" fmla="*/ 2 h 55"/>
                <a:gd name="T38" fmla="*/ 36 w 49"/>
                <a:gd name="T39" fmla="*/ 4 h 55"/>
                <a:gd name="T40" fmla="*/ 43 w 49"/>
                <a:gd name="T41" fmla="*/ 8 h 55"/>
                <a:gd name="T42" fmla="*/ 45 w 49"/>
                <a:gd name="T43" fmla="*/ 12 h 55"/>
                <a:gd name="T44" fmla="*/ 47 w 49"/>
                <a:gd name="T45" fmla="*/ 19 h 55"/>
                <a:gd name="T46" fmla="*/ 49 w 49"/>
                <a:gd name="T47" fmla="*/ 27 h 55"/>
                <a:gd name="T48" fmla="*/ 49 w 49"/>
                <a:gd name="T49" fmla="*/ 29 h 55"/>
                <a:gd name="T50" fmla="*/ 49 w 49"/>
                <a:gd name="T51" fmla="*/ 29 h 55"/>
                <a:gd name="T52" fmla="*/ 9 w 49"/>
                <a:gd name="T53" fmla="*/ 29 h 55"/>
                <a:gd name="T54" fmla="*/ 11 w 49"/>
                <a:gd name="T55" fmla="*/ 38 h 55"/>
                <a:gd name="T56" fmla="*/ 15 w 49"/>
                <a:gd name="T57" fmla="*/ 42 h 55"/>
                <a:gd name="T58" fmla="*/ 19 w 49"/>
                <a:gd name="T59" fmla="*/ 46 h 55"/>
                <a:gd name="T60" fmla="*/ 26 w 49"/>
                <a:gd name="T61" fmla="*/ 46 h 55"/>
                <a:gd name="T62" fmla="*/ 30 w 49"/>
                <a:gd name="T63" fmla="*/ 46 h 55"/>
                <a:gd name="T64" fmla="*/ 34 w 49"/>
                <a:gd name="T65" fmla="*/ 44 h 55"/>
                <a:gd name="T66" fmla="*/ 36 w 49"/>
                <a:gd name="T67" fmla="*/ 42 h 55"/>
                <a:gd name="T68" fmla="*/ 38 w 49"/>
                <a:gd name="T69" fmla="*/ 38 h 55"/>
                <a:gd name="T70" fmla="*/ 9 w 49"/>
                <a:gd name="T71" fmla="*/ 21 h 55"/>
                <a:gd name="T72" fmla="*/ 38 w 49"/>
                <a:gd name="T73" fmla="*/ 21 h 55"/>
                <a:gd name="T74" fmla="*/ 38 w 49"/>
                <a:gd name="T75" fmla="*/ 17 h 55"/>
                <a:gd name="T76" fmla="*/ 36 w 49"/>
                <a:gd name="T77" fmla="*/ 12 h 55"/>
                <a:gd name="T78" fmla="*/ 30 w 49"/>
                <a:gd name="T79" fmla="*/ 10 h 55"/>
                <a:gd name="T80" fmla="*/ 23 w 49"/>
                <a:gd name="T81" fmla="*/ 8 h 55"/>
                <a:gd name="T82" fmla="*/ 19 w 49"/>
                <a:gd name="T83" fmla="*/ 10 h 55"/>
                <a:gd name="T84" fmla="*/ 15 w 49"/>
                <a:gd name="T85" fmla="*/ 12 h 55"/>
                <a:gd name="T86" fmla="*/ 11 w 49"/>
                <a:gd name="T87" fmla="*/ 17 h 55"/>
                <a:gd name="T88" fmla="*/ 9 w 49"/>
                <a:gd name="T89" fmla="*/ 21 h 55"/>
                <a:gd name="T90" fmla="*/ 0 w 49"/>
                <a:gd name="T91" fmla="*/ 0 h 55"/>
                <a:gd name="T92" fmla="*/ 49 w 49"/>
                <a:gd name="T9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49" h="55">
                  <a:moveTo>
                    <a:pt x="38" y="38"/>
                  </a:moveTo>
                  <a:lnTo>
                    <a:pt x="49" y="40"/>
                  </a:lnTo>
                  <a:lnTo>
                    <a:pt x="45" y="46"/>
                  </a:lnTo>
                  <a:lnTo>
                    <a:pt x="40" y="51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17" y="55"/>
                  </a:lnTo>
                  <a:lnTo>
                    <a:pt x="11" y="53"/>
                  </a:lnTo>
                  <a:lnTo>
                    <a:pt x="7" y="49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43" y="8"/>
                  </a:lnTo>
                  <a:lnTo>
                    <a:pt x="45" y="12"/>
                  </a:lnTo>
                  <a:lnTo>
                    <a:pt x="47" y="19"/>
                  </a:lnTo>
                  <a:lnTo>
                    <a:pt x="49" y="27"/>
                  </a:lnTo>
                  <a:lnTo>
                    <a:pt x="49" y="29"/>
                  </a:lnTo>
                  <a:lnTo>
                    <a:pt x="9" y="29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19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8" y="38"/>
                  </a:lnTo>
                  <a:close/>
                  <a:moveTo>
                    <a:pt x="9" y="21"/>
                  </a:moveTo>
                  <a:lnTo>
                    <a:pt x="38" y="21"/>
                  </a:lnTo>
                  <a:lnTo>
                    <a:pt x="38" y="17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23" y="8"/>
                  </a:lnTo>
                  <a:lnTo>
                    <a:pt x="19" y="10"/>
                  </a:lnTo>
                  <a:lnTo>
                    <a:pt x="15" y="12"/>
                  </a:lnTo>
                  <a:lnTo>
                    <a:pt x="11" y="17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05" name="AutoShape 169"/>
            <p:cNvSpPr>
              <a:spLocks noChangeArrowheads="1"/>
            </p:cNvSpPr>
            <p:nvPr/>
          </p:nvSpPr>
          <p:spPr bwMode="auto">
            <a:xfrm>
              <a:off x="3520" y="2340"/>
              <a:ext cx="27" cy="57"/>
            </a:xfrm>
            <a:custGeom>
              <a:avLst/>
              <a:gdLst>
                <a:gd name="T0" fmla="*/ 0 w 27"/>
                <a:gd name="T1" fmla="*/ 55 h 55"/>
                <a:gd name="T2" fmla="*/ 0 w 27"/>
                <a:gd name="T3" fmla="*/ 2 h 55"/>
                <a:gd name="T4" fmla="*/ 8 w 27"/>
                <a:gd name="T5" fmla="*/ 2 h 55"/>
                <a:gd name="T6" fmla="*/ 8 w 27"/>
                <a:gd name="T7" fmla="*/ 8 h 55"/>
                <a:gd name="T8" fmla="*/ 12 w 27"/>
                <a:gd name="T9" fmla="*/ 4 h 55"/>
                <a:gd name="T10" fmla="*/ 14 w 27"/>
                <a:gd name="T11" fmla="*/ 2 h 55"/>
                <a:gd name="T12" fmla="*/ 16 w 27"/>
                <a:gd name="T13" fmla="*/ 0 h 55"/>
                <a:gd name="T14" fmla="*/ 19 w 27"/>
                <a:gd name="T15" fmla="*/ 0 h 55"/>
                <a:gd name="T16" fmla="*/ 23 w 27"/>
                <a:gd name="T17" fmla="*/ 2 h 55"/>
                <a:gd name="T18" fmla="*/ 27 w 27"/>
                <a:gd name="T19" fmla="*/ 4 h 55"/>
                <a:gd name="T20" fmla="*/ 25 w 27"/>
                <a:gd name="T21" fmla="*/ 10 h 55"/>
                <a:gd name="T22" fmla="*/ 23 w 27"/>
                <a:gd name="T23" fmla="*/ 10 h 55"/>
                <a:gd name="T24" fmla="*/ 19 w 27"/>
                <a:gd name="T25" fmla="*/ 8 h 55"/>
                <a:gd name="T26" fmla="*/ 16 w 27"/>
                <a:gd name="T27" fmla="*/ 10 h 55"/>
                <a:gd name="T28" fmla="*/ 14 w 27"/>
                <a:gd name="T29" fmla="*/ 10 h 55"/>
                <a:gd name="T30" fmla="*/ 12 w 27"/>
                <a:gd name="T31" fmla="*/ 12 h 55"/>
                <a:gd name="T32" fmla="*/ 10 w 27"/>
                <a:gd name="T33" fmla="*/ 17 h 55"/>
                <a:gd name="T34" fmla="*/ 10 w 27"/>
                <a:gd name="T35" fmla="*/ 21 h 55"/>
                <a:gd name="T36" fmla="*/ 10 w 27"/>
                <a:gd name="T37" fmla="*/ 27 h 55"/>
                <a:gd name="T38" fmla="*/ 10 w 27"/>
                <a:gd name="T39" fmla="*/ 55 h 55"/>
                <a:gd name="T40" fmla="*/ 0 w 27"/>
                <a:gd name="T41" fmla="*/ 55 h 55"/>
                <a:gd name="T42" fmla="*/ 0 w 27"/>
                <a:gd name="T43" fmla="*/ 0 h 55"/>
                <a:gd name="T44" fmla="*/ 27 w 27"/>
                <a:gd name="T4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27" h="55">
                  <a:moveTo>
                    <a:pt x="0" y="55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7" y="4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7"/>
                  </a:lnTo>
                  <a:lnTo>
                    <a:pt x="10" y="21"/>
                  </a:lnTo>
                  <a:lnTo>
                    <a:pt x="10" y="27"/>
                  </a:lnTo>
                  <a:lnTo>
                    <a:pt x="1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06" name="AutoShape 170"/>
            <p:cNvSpPr>
              <a:spLocks noChangeArrowheads="1"/>
            </p:cNvSpPr>
            <p:nvPr/>
          </p:nvSpPr>
          <p:spPr bwMode="auto">
            <a:xfrm>
              <a:off x="3555" y="2320"/>
              <a:ext cx="11" cy="77"/>
            </a:xfrm>
            <a:custGeom>
              <a:avLst/>
              <a:gdLst>
                <a:gd name="T0" fmla="*/ 0 w 11"/>
                <a:gd name="T1" fmla="*/ 10 h 74"/>
                <a:gd name="T2" fmla="*/ 0 w 11"/>
                <a:gd name="T3" fmla="*/ 0 h 74"/>
                <a:gd name="T4" fmla="*/ 11 w 11"/>
                <a:gd name="T5" fmla="*/ 0 h 74"/>
                <a:gd name="T6" fmla="*/ 11 w 11"/>
                <a:gd name="T7" fmla="*/ 10 h 74"/>
                <a:gd name="T8" fmla="*/ 0 w 11"/>
                <a:gd name="T9" fmla="*/ 10 h 74"/>
                <a:gd name="T10" fmla="*/ 0 w 11"/>
                <a:gd name="T11" fmla="*/ 74 h 74"/>
                <a:gd name="T12" fmla="*/ 0 w 11"/>
                <a:gd name="T13" fmla="*/ 21 h 74"/>
                <a:gd name="T14" fmla="*/ 11 w 11"/>
                <a:gd name="T15" fmla="*/ 21 h 74"/>
                <a:gd name="T16" fmla="*/ 11 w 11"/>
                <a:gd name="T17" fmla="*/ 74 h 74"/>
                <a:gd name="T18" fmla="*/ 0 w 11"/>
                <a:gd name="T19" fmla="*/ 74 h 74"/>
                <a:gd name="T20" fmla="*/ 0 w 11"/>
                <a:gd name="T21" fmla="*/ 0 h 74"/>
                <a:gd name="T22" fmla="*/ 11 w 11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" h="74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0" y="10"/>
                  </a:lnTo>
                  <a:close/>
                  <a:moveTo>
                    <a:pt x="0" y="74"/>
                  </a:moveTo>
                  <a:lnTo>
                    <a:pt x="0" y="21"/>
                  </a:lnTo>
                  <a:lnTo>
                    <a:pt x="11" y="21"/>
                  </a:lnTo>
                  <a:lnTo>
                    <a:pt x="11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07" name="AutoShape 171"/>
            <p:cNvSpPr>
              <a:spLocks noChangeArrowheads="1"/>
            </p:cNvSpPr>
            <p:nvPr/>
          </p:nvSpPr>
          <p:spPr bwMode="auto">
            <a:xfrm>
              <a:off x="3580" y="2340"/>
              <a:ext cx="41" cy="57"/>
            </a:xfrm>
            <a:custGeom>
              <a:avLst/>
              <a:gdLst>
                <a:gd name="T0" fmla="*/ 0 w 40"/>
                <a:gd name="T1" fmla="*/ 55 h 55"/>
                <a:gd name="T2" fmla="*/ 0 w 40"/>
                <a:gd name="T3" fmla="*/ 2 h 55"/>
                <a:gd name="T4" fmla="*/ 8 w 40"/>
                <a:gd name="T5" fmla="*/ 2 h 55"/>
                <a:gd name="T6" fmla="*/ 8 w 40"/>
                <a:gd name="T7" fmla="*/ 8 h 55"/>
                <a:gd name="T8" fmla="*/ 12 w 40"/>
                <a:gd name="T9" fmla="*/ 4 h 55"/>
                <a:gd name="T10" fmla="*/ 19 w 40"/>
                <a:gd name="T11" fmla="*/ 2 h 55"/>
                <a:gd name="T12" fmla="*/ 25 w 40"/>
                <a:gd name="T13" fmla="*/ 0 h 55"/>
                <a:gd name="T14" fmla="*/ 29 w 40"/>
                <a:gd name="T15" fmla="*/ 2 h 55"/>
                <a:gd name="T16" fmla="*/ 32 w 40"/>
                <a:gd name="T17" fmla="*/ 2 h 55"/>
                <a:gd name="T18" fmla="*/ 36 w 40"/>
                <a:gd name="T19" fmla="*/ 4 h 55"/>
                <a:gd name="T20" fmla="*/ 38 w 40"/>
                <a:gd name="T21" fmla="*/ 6 h 55"/>
                <a:gd name="T22" fmla="*/ 40 w 40"/>
                <a:gd name="T23" fmla="*/ 10 h 55"/>
                <a:gd name="T24" fmla="*/ 40 w 40"/>
                <a:gd name="T25" fmla="*/ 12 h 55"/>
                <a:gd name="T26" fmla="*/ 40 w 40"/>
                <a:gd name="T27" fmla="*/ 17 h 55"/>
                <a:gd name="T28" fmla="*/ 40 w 40"/>
                <a:gd name="T29" fmla="*/ 21 h 55"/>
                <a:gd name="T30" fmla="*/ 40 w 40"/>
                <a:gd name="T31" fmla="*/ 55 h 55"/>
                <a:gd name="T32" fmla="*/ 32 w 40"/>
                <a:gd name="T33" fmla="*/ 55 h 55"/>
                <a:gd name="T34" fmla="*/ 32 w 40"/>
                <a:gd name="T35" fmla="*/ 23 h 55"/>
                <a:gd name="T36" fmla="*/ 32 w 40"/>
                <a:gd name="T37" fmla="*/ 19 h 55"/>
                <a:gd name="T38" fmla="*/ 29 w 40"/>
                <a:gd name="T39" fmla="*/ 15 h 55"/>
                <a:gd name="T40" fmla="*/ 29 w 40"/>
                <a:gd name="T41" fmla="*/ 12 h 55"/>
                <a:gd name="T42" fmla="*/ 27 w 40"/>
                <a:gd name="T43" fmla="*/ 10 h 55"/>
                <a:gd name="T44" fmla="*/ 25 w 40"/>
                <a:gd name="T45" fmla="*/ 8 h 55"/>
                <a:gd name="T46" fmla="*/ 21 w 40"/>
                <a:gd name="T47" fmla="*/ 8 h 55"/>
                <a:gd name="T48" fmla="*/ 17 w 40"/>
                <a:gd name="T49" fmla="*/ 10 h 55"/>
                <a:gd name="T50" fmla="*/ 12 w 40"/>
                <a:gd name="T51" fmla="*/ 12 h 55"/>
                <a:gd name="T52" fmla="*/ 10 w 40"/>
                <a:gd name="T53" fmla="*/ 15 h 55"/>
                <a:gd name="T54" fmla="*/ 8 w 40"/>
                <a:gd name="T55" fmla="*/ 21 h 55"/>
                <a:gd name="T56" fmla="*/ 8 w 40"/>
                <a:gd name="T57" fmla="*/ 25 h 55"/>
                <a:gd name="T58" fmla="*/ 8 w 40"/>
                <a:gd name="T59" fmla="*/ 55 h 55"/>
                <a:gd name="T60" fmla="*/ 0 w 40"/>
                <a:gd name="T61" fmla="*/ 55 h 55"/>
                <a:gd name="T62" fmla="*/ 0 w 40"/>
                <a:gd name="T63" fmla="*/ 0 h 55"/>
                <a:gd name="T64" fmla="*/ 40 w 40"/>
                <a:gd name="T6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40" h="55">
                  <a:moveTo>
                    <a:pt x="0" y="55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7"/>
                  </a:lnTo>
                  <a:lnTo>
                    <a:pt x="40" y="21"/>
                  </a:lnTo>
                  <a:lnTo>
                    <a:pt x="40" y="55"/>
                  </a:lnTo>
                  <a:lnTo>
                    <a:pt x="32" y="55"/>
                  </a:lnTo>
                  <a:lnTo>
                    <a:pt x="32" y="23"/>
                  </a:lnTo>
                  <a:lnTo>
                    <a:pt x="32" y="19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8" y="21"/>
                  </a:lnTo>
                  <a:lnTo>
                    <a:pt x="8" y="25"/>
                  </a:lnTo>
                  <a:lnTo>
                    <a:pt x="8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08" name="AutoShape 172"/>
            <p:cNvSpPr>
              <a:spLocks noChangeArrowheads="1"/>
            </p:cNvSpPr>
            <p:nvPr/>
          </p:nvSpPr>
          <p:spPr bwMode="auto">
            <a:xfrm>
              <a:off x="3634" y="2340"/>
              <a:ext cx="48" cy="79"/>
            </a:xfrm>
            <a:custGeom>
              <a:avLst/>
              <a:gdLst>
                <a:gd name="T0" fmla="*/ 10 w 46"/>
                <a:gd name="T1" fmla="*/ 59 h 76"/>
                <a:gd name="T2" fmla="*/ 14 w 46"/>
                <a:gd name="T3" fmla="*/ 65 h 76"/>
                <a:gd name="T4" fmla="*/ 23 w 46"/>
                <a:gd name="T5" fmla="*/ 68 h 76"/>
                <a:gd name="T6" fmla="*/ 31 w 46"/>
                <a:gd name="T7" fmla="*/ 65 h 76"/>
                <a:gd name="T8" fmla="*/ 36 w 46"/>
                <a:gd name="T9" fmla="*/ 59 h 76"/>
                <a:gd name="T10" fmla="*/ 36 w 46"/>
                <a:gd name="T11" fmla="*/ 49 h 76"/>
                <a:gd name="T12" fmla="*/ 27 w 46"/>
                <a:gd name="T13" fmla="*/ 53 h 76"/>
                <a:gd name="T14" fmla="*/ 17 w 46"/>
                <a:gd name="T15" fmla="*/ 53 h 76"/>
                <a:gd name="T16" fmla="*/ 6 w 46"/>
                <a:gd name="T17" fmla="*/ 46 h 76"/>
                <a:gd name="T18" fmla="*/ 2 w 46"/>
                <a:gd name="T19" fmla="*/ 34 h 76"/>
                <a:gd name="T20" fmla="*/ 2 w 46"/>
                <a:gd name="T21" fmla="*/ 21 h 76"/>
                <a:gd name="T22" fmla="*/ 6 w 46"/>
                <a:gd name="T23" fmla="*/ 8 h 76"/>
                <a:gd name="T24" fmla="*/ 17 w 46"/>
                <a:gd name="T25" fmla="*/ 2 h 76"/>
                <a:gd name="T26" fmla="*/ 27 w 46"/>
                <a:gd name="T27" fmla="*/ 2 h 76"/>
                <a:gd name="T28" fmla="*/ 36 w 46"/>
                <a:gd name="T29" fmla="*/ 8 h 76"/>
                <a:gd name="T30" fmla="*/ 46 w 46"/>
                <a:gd name="T31" fmla="*/ 2 h 76"/>
                <a:gd name="T32" fmla="*/ 46 w 46"/>
                <a:gd name="T33" fmla="*/ 55 h 76"/>
                <a:gd name="T34" fmla="*/ 44 w 46"/>
                <a:gd name="T35" fmla="*/ 65 h 76"/>
                <a:gd name="T36" fmla="*/ 36 w 46"/>
                <a:gd name="T37" fmla="*/ 72 h 76"/>
                <a:gd name="T38" fmla="*/ 23 w 46"/>
                <a:gd name="T39" fmla="*/ 76 h 76"/>
                <a:gd name="T40" fmla="*/ 6 w 46"/>
                <a:gd name="T41" fmla="*/ 72 h 76"/>
                <a:gd name="T42" fmla="*/ 2 w 46"/>
                <a:gd name="T43" fmla="*/ 63 h 76"/>
                <a:gd name="T44" fmla="*/ 10 w 46"/>
                <a:gd name="T45" fmla="*/ 27 h 76"/>
                <a:gd name="T46" fmla="*/ 12 w 46"/>
                <a:gd name="T47" fmla="*/ 38 h 76"/>
                <a:gd name="T48" fmla="*/ 19 w 46"/>
                <a:gd name="T49" fmla="*/ 44 h 76"/>
                <a:gd name="T50" fmla="*/ 27 w 46"/>
                <a:gd name="T51" fmla="*/ 44 h 76"/>
                <a:gd name="T52" fmla="*/ 34 w 46"/>
                <a:gd name="T53" fmla="*/ 38 h 76"/>
                <a:gd name="T54" fmla="*/ 36 w 46"/>
                <a:gd name="T55" fmla="*/ 27 h 76"/>
                <a:gd name="T56" fmla="*/ 31 w 46"/>
                <a:gd name="T57" fmla="*/ 12 h 76"/>
                <a:gd name="T58" fmla="*/ 23 w 46"/>
                <a:gd name="T59" fmla="*/ 8 h 76"/>
                <a:gd name="T60" fmla="*/ 14 w 46"/>
                <a:gd name="T61" fmla="*/ 12 h 76"/>
                <a:gd name="T62" fmla="*/ 10 w 46"/>
                <a:gd name="T63" fmla="*/ 27 h 76"/>
                <a:gd name="T64" fmla="*/ 0 w 46"/>
                <a:gd name="T65" fmla="*/ 0 h 76"/>
                <a:gd name="T66" fmla="*/ 46 w 46"/>
                <a:gd name="T6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46" h="76">
                  <a:moveTo>
                    <a:pt x="2" y="59"/>
                  </a:moveTo>
                  <a:lnTo>
                    <a:pt x="10" y="59"/>
                  </a:lnTo>
                  <a:lnTo>
                    <a:pt x="12" y="63"/>
                  </a:lnTo>
                  <a:lnTo>
                    <a:pt x="14" y="65"/>
                  </a:lnTo>
                  <a:lnTo>
                    <a:pt x="17" y="68"/>
                  </a:lnTo>
                  <a:lnTo>
                    <a:pt x="23" y="68"/>
                  </a:lnTo>
                  <a:lnTo>
                    <a:pt x="27" y="68"/>
                  </a:lnTo>
                  <a:lnTo>
                    <a:pt x="31" y="65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6" y="55"/>
                  </a:lnTo>
                  <a:lnTo>
                    <a:pt x="36" y="49"/>
                  </a:lnTo>
                  <a:lnTo>
                    <a:pt x="31" y="51"/>
                  </a:lnTo>
                  <a:lnTo>
                    <a:pt x="27" y="53"/>
                  </a:lnTo>
                  <a:lnTo>
                    <a:pt x="23" y="55"/>
                  </a:lnTo>
                  <a:lnTo>
                    <a:pt x="17" y="53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46" y="46"/>
                  </a:lnTo>
                  <a:lnTo>
                    <a:pt x="46" y="55"/>
                  </a:lnTo>
                  <a:lnTo>
                    <a:pt x="44" y="61"/>
                  </a:lnTo>
                  <a:lnTo>
                    <a:pt x="44" y="65"/>
                  </a:lnTo>
                  <a:lnTo>
                    <a:pt x="40" y="70"/>
                  </a:lnTo>
                  <a:lnTo>
                    <a:pt x="36" y="72"/>
                  </a:lnTo>
                  <a:lnTo>
                    <a:pt x="29" y="74"/>
                  </a:lnTo>
                  <a:lnTo>
                    <a:pt x="23" y="76"/>
                  </a:lnTo>
                  <a:lnTo>
                    <a:pt x="14" y="74"/>
                  </a:lnTo>
                  <a:lnTo>
                    <a:pt x="6" y="72"/>
                  </a:lnTo>
                  <a:lnTo>
                    <a:pt x="4" y="68"/>
                  </a:lnTo>
                  <a:lnTo>
                    <a:pt x="2" y="63"/>
                  </a:lnTo>
                  <a:lnTo>
                    <a:pt x="2" y="59"/>
                  </a:lnTo>
                  <a:close/>
                  <a:moveTo>
                    <a:pt x="10" y="27"/>
                  </a:moveTo>
                  <a:lnTo>
                    <a:pt x="10" y="34"/>
                  </a:lnTo>
                  <a:lnTo>
                    <a:pt x="12" y="38"/>
                  </a:lnTo>
                  <a:lnTo>
                    <a:pt x="14" y="42"/>
                  </a:lnTo>
                  <a:lnTo>
                    <a:pt x="19" y="44"/>
                  </a:lnTo>
                  <a:lnTo>
                    <a:pt x="23" y="46"/>
                  </a:lnTo>
                  <a:lnTo>
                    <a:pt x="27" y="44"/>
                  </a:lnTo>
                  <a:lnTo>
                    <a:pt x="31" y="42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36" y="27"/>
                  </a:lnTo>
                  <a:lnTo>
                    <a:pt x="36" y="19"/>
                  </a:lnTo>
                  <a:lnTo>
                    <a:pt x="31" y="12"/>
                  </a:lnTo>
                  <a:lnTo>
                    <a:pt x="27" y="10"/>
                  </a:lnTo>
                  <a:lnTo>
                    <a:pt x="23" y="8"/>
                  </a:lnTo>
                  <a:lnTo>
                    <a:pt x="19" y="10"/>
                  </a:lnTo>
                  <a:lnTo>
                    <a:pt x="14" y="12"/>
                  </a:lnTo>
                  <a:lnTo>
                    <a:pt x="10" y="19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09" name="AutoShape 173"/>
            <p:cNvSpPr>
              <a:spLocks noChangeArrowheads="1"/>
            </p:cNvSpPr>
            <p:nvPr/>
          </p:nvSpPr>
          <p:spPr bwMode="auto">
            <a:xfrm>
              <a:off x="3223" y="1265"/>
              <a:ext cx="52" cy="72"/>
            </a:xfrm>
            <a:custGeom>
              <a:avLst/>
              <a:gdLst>
                <a:gd name="T0" fmla="*/ 10 w 50"/>
                <a:gd name="T1" fmla="*/ 48 h 69"/>
                <a:gd name="T2" fmla="*/ 10 w 50"/>
                <a:gd name="T3" fmla="*/ 14 h 69"/>
                <a:gd name="T4" fmla="*/ 10 w 50"/>
                <a:gd name="T5" fmla="*/ 10 h 69"/>
                <a:gd name="T6" fmla="*/ 10 w 50"/>
                <a:gd name="T7" fmla="*/ 8 h 69"/>
                <a:gd name="T8" fmla="*/ 10 w 50"/>
                <a:gd name="T9" fmla="*/ 6 h 69"/>
                <a:gd name="T10" fmla="*/ 8 w 50"/>
                <a:gd name="T11" fmla="*/ 6 h 69"/>
                <a:gd name="T12" fmla="*/ 8 w 50"/>
                <a:gd name="T13" fmla="*/ 4 h 69"/>
                <a:gd name="T14" fmla="*/ 6 w 50"/>
                <a:gd name="T15" fmla="*/ 4 h 69"/>
                <a:gd name="T16" fmla="*/ 4 w 50"/>
                <a:gd name="T17" fmla="*/ 4 h 69"/>
                <a:gd name="T18" fmla="*/ 4 w 50"/>
                <a:gd name="T19" fmla="*/ 6 h 69"/>
                <a:gd name="T20" fmla="*/ 2 w 50"/>
                <a:gd name="T21" fmla="*/ 8 h 69"/>
                <a:gd name="T22" fmla="*/ 2 w 50"/>
                <a:gd name="T23" fmla="*/ 12 h 69"/>
                <a:gd name="T24" fmla="*/ 0 w 50"/>
                <a:gd name="T25" fmla="*/ 12 h 69"/>
                <a:gd name="T26" fmla="*/ 0 w 50"/>
                <a:gd name="T27" fmla="*/ 8 h 69"/>
                <a:gd name="T28" fmla="*/ 2 w 50"/>
                <a:gd name="T29" fmla="*/ 4 h 69"/>
                <a:gd name="T30" fmla="*/ 6 w 50"/>
                <a:gd name="T31" fmla="*/ 2 h 69"/>
                <a:gd name="T32" fmla="*/ 10 w 50"/>
                <a:gd name="T33" fmla="*/ 0 h 69"/>
                <a:gd name="T34" fmla="*/ 14 w 50"/>
                <a:gd name="T35" fmla="*/ 2 h 69"/>
                <a:gd name="T36" fmla="*/ 17 w 50"/>
                <a:gd name="T37" fmla="*/ 2 h 69"/>
                <a:gd name="T38" fmla="*/ 19 w 50"/>
                <a:gd name="T39" fmla="*/ 6 h 69"/>
                <a:gd name="T40" fmla="*/ 19 w 50"/>
                <a:gd name="T41" fmla="*/ 12 h 69"/>
                <a:gd name="T42" fmla="*/ 23 w 50"/>
                <a:gd name="T43" fmla="*/ 8 h 69"/>
                <a:gd name="T44" fmla="*/ 25 w 50"/>
                <a:gd name="T45" fmla="*/ 4 h 69"/>
                <a:gd name="T46" fmla="*/ 29 w 50"/>
                <a:gd name="T47" fmla="*/ 2 h 69"/>
                <a:gd name="T48" fmla="*/ 31 w 50"/>
                <a:gd name="T49" fmla="*/ 2 h 69"/>
                <a:gd name="T50" fmla="*/ 36 w 50"/>
                <a:gd name="T51" fmla="*/ 0 h 69"/>
                <a:gd name="T52" fmla="*/ 40 w 50"/>
                <a:gd name="T53" fmla="*/ 2 h 69"/>
                <a:gd name="T54" fmla="*/ 44 w 50"/>
                <a:gd name="T55" fmla="*/ 2 h 69"/>
                <a:gd name="T56" fmla="*/ 46 w 50"/>
                <a:gd name="T57" fmla="*/ 6 h 69"/>
                <a:gd name="T58" fmla="*/ 48 w 50"/>
                <a:gd name="T59" fmla="*/ 8 h 69"/>
                <a:gd name="T60" fmla="*/ 48 w 50"/>
                <a:gd name="T61" fmla="*/ 14 h 69"/>
                <a:gd name="T62" fmla="*/ 48 w 50"/>
                <a:gd name="T63" fmla="*/ 21 h 69"/>
                <a:gd name="T64" fmla="*/ 48 w 50"/>
                <a:gd name="T65" fmla="*/ 53 h 69"/>
                <a:gd name="T66" fmla="*/ 48 w 50"/>
                <a:gd name="T67" fmla="*/ 59 h 69"/>
                <a:gd name="T68" fmla="*/ 48 w 50"/>
                <a:gd name="T69" fmla="*/ 63 h 69"/>
                <a:gd name="T70" fmla="*/ 48 w 50"/>
                <a:gd name="T71" fmla="*/ 65 h 69"/>
                <a:gd name="T72" fmla="*/ 50 w 50"/>
                <a:gd name="T73" fmla="*/ 69 h 69"/>
                <a:gd name="T74" fmla="*/ 42 w 50"/>
                <a:gd name="T75" fmla="*/ 69 h 69"/>
                <a:gd name="T76" fmla="*/ 40 w 50"/>
                <a:gd name="T77" fmla="*/ 65 h 69"/>
                <a:gd name="T78" fmla="*/ 40 w 50"/>
                <a:gd name="T79" fmla="*/ 63 h 69"/>
                <a:gd name="T80" fmla="*/ 40 w 50"/>
                <a:gd name="T81" fmla="*/ 59 h 69"/>
                <a:gd name="T82" fmla="*/ 40 w 50"/>
                <a:gd name="T83" fmla="*/ 57 h 69"/>
                <a:gd name="T84" fmla="*/ 40 w 50"/>
                <a:gd name="T85" fmla="*/ 19 h 69"/>
                <a:gd name="T86" fmla="*/ 40 w 50"/>
                <a:gd name="T87" fmla="*/ 14 h 69"/>
                <a:gd name="T88" fmla="*/ 40 w 50"/>
                <a:gd name="T89" fmla="*/ 10 h 69"/>
                <a:gd name="T90" fmla="*/ 36 w 50"/>
                <a:gd name="T91" fmla="*/ 8 h 69"/>
                <a:gd name="T92" fmla="*/ 31 w 50"/>
                <a:gd name="T93" fmla="*/ 6 h 69"/>
                <a:gd name="T94" fmla="*/ 29 w 50"/>
                <a:gd name="T95" fmla="*/ 8 h 69"/>
                <a:gd name="T96" fmla="*/ 27 w 50"/>
                <a:gd name="T97" fmla="*/ 8 h 69"/>
                <a:gd name="T98" fmla="*/ 23 w 50"/>
                <a:gd name="T99" fmla="*/ 10 h 69"/>
                <a:gd name="T100" fmla="*/ 19 w 50"/>
                <a:gd name="T101" fmla="*/ 17 h 69"/>
                <a:gd name="T102" fmla="*/ 19 w 50"/>
                <a:gd name="T103" fmla="*/ 48 h 69"/>
                <a:gd name="T104" fmla="*/ 10 w 50"/>
                <a:gd name="T105" fmla="*/ 48 h 69"/>
                <a:gd name="T106" fmla="*/ 0 w 50"/>
                <a:gd name="T107" fmla="*/ 0 h 69"/>
                <a:gd name="T108" fmla="*/ 50 w 50"/>
                <a:gd name="T10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T106" t="T107" r="T108" b="T109"/>
              <a:pathLst>
                <a:path w="50" h="69">
                  <a:moveTo>
                    <a:pt x="10" y="48"/>
                  </a:move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23" y="8"/>
                  </a:lnTo>
                  <a:lnTo>
                    <a:pt x="25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8" y="21"/>
                  </a:lnTo>
                  <a:lnTo>
                    <a:pt x="48" y="53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50" y="69"/>
                  </a:lnTo>
                  <a:lnTo>
                    <a:pt x="42" y="69"/>
                  </a:lnTo>
                  <a:lnTo>
                    <a:pt x="40" y="65"/>
                  </a:lnTo>
                  <a:lnTo>
                    <a:pt x="40" y="63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0" y="19"/>
                  </a:lnTo>
                  <a:lnTo>
                    <a:pt x="40" y="14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3" y="10"/>
                  </a:lnTo>
                  <a:lnTo>
                    <a:pt x="19" y="17"/>
                  </a:lnTo>
                  <a:lnTo>
                    <a:pt x="19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10" name="AutoShape 174"/>
            <p:cNvSpPr>
              <a:spLocks noChangeArrowheads="1"/>
            </p:cNvSpPr>
            <p:nvPr/>
          </p:nvSpPr>
          <p:spPr bwMode="auto">
            <a:xfrm>
              <a:off x="3305" y="1254"/>
              <a:ext cx="23" cy="97"/>
            </a:xfrm>
            <a:custGeom>
              <a:avLst/>
              <a:gdLst>
                <a:gd name="T0" fmla="*/ 17 w 23"/>
                <a:gd name="T1" fmla="*/ 93 h 93"/>
                <a:gd name="T2" fmla="*/ 11 w 23"/>
                <a:gd name="T3" fmla="*/ 83 h 93"/>
                <a:gd name="T4" fmla="*/ 4 w 23"/>
                <a:gd name="T5" fmla="*/ 72 h 93"/>
                <a:gd name="T6" fmla="*/ 0 w 23"/>
                <a:gd name="T7" fmla="*/ 59 h 93"/>
                <a:gd name="T8" fmla="*/ 0 w 23"/>
                <a:gd name="T9" fmla="*/ 47 h 93"/>
                <a:gd name="T10" fmla="*/ 0 w 23"/>
                <a:gd name="T11" fmla="*/ 36 h 93"/>
                <a:gd name="T12" fmla="*/ 4 w 23"/>
                <a:gd name="T13" fmla="*/ 25 h 93"/>
                <a:gd name="T14" fmla="*/ 9 w 23"/>
                <a:gd name="T15" fmla="*/ 13 h 93"/>
                <a:gd name="T16" fmla="*/ 17 w 23"/>
                <a:gd name="T17" fmla="*/ 0 h 93"/>
                <a:gd name="T18" fmla="*/ 23 w 23"/>
                <a:gd name="T19" fmla="*/ 0 h 93"/>
                <a:gd name="T20" fmla="*/ 21 w 23"/>
                <a:gd name="T21" fmla="*/ 6 h 93"/>
                <a:gd name="T22" fmla="*/ 17 w 23"/>
                <a:gd name="T23" fmla="*/ 11 h 93"/>
                <a:gd name="T24" fmla="*/ 17 w 23"/>
                <a:gd name="T25" fmla="*/ 15 h 93"/>
                <a:gd name="T26" fmla="*/ 13 w 23"/>
                <a:gd name="T27" fmla="*/ 21 h 93"/>
                <a:gd name="T28" fmla="*/ 11 w 23"/>
                <a:gd name="T29" fmla="*/ 28 h 93"/>
                <a:gd name="T30" fmla="*/ 11 w 23"/>
                <a:gd name="T31" fmla="*/ 38 h 93"/>
                <a:gd name="T32" fmla="*/ 9 w 23"/>
                <a:gd name="T33" fmla="*/ 47 h 93"/>
                <a:gd name="T34" fmla="*/ 13 w 23"/>
                <a:gd name="T35" fmla="*/ 70 h 93"/>
                <a:gd name="T36" fmla="*/ 23 w 23"/>
                <a:gd name="T37" fmla="*/ 93 h 93"/>
                <a:gd name="T38" fmla="*/ 17 w 23"/>
                <a:gd name="T39" fmla="*/ 93 h 93"/>
                <a:gd name="T40" fmla="*/ 0 w 23"/>
                <a:gd name="T41" fmla="*/ 0 h 93"/>
                <a:gd name="T42" fmla="*/ 23 w 23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23" h="93">
                  <a:moveTo>
                    <a:pt x="17" y="93"/>
                  </a:moveTo>
                  <a:lnTo>
                    <a:pt x="11" y="83"/>
                  </a:lnTo>
                  <a:lnTo>
                    <a:pt x="4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6"/>
                  </a:lnTo>
                  <a:lnTo>
                    <a:pt x="4" y="25"/>
                  </a:lnTo>
                  <a:lnTo>
                    <a:pt x="9" y="13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1" y="6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13" y="21"/>
                  </a:lnTo>
                  <a:lnTo>
                    <a:pt x="11" y="28"/>
                  </a:lnTo>
                  <a:lnTo>
                    <a:pt x="11" y="38"/>
                  </a:lnTo>
                  <a:lnTo>
                    <a:pt x="9" y="47"/>
                  </a:lnTo>
                  <a:lnTo>
                    <a:pt x="13" y="70"/>
                  </a:lnTo>
                  <a:lnTo>
                    <a:pt x="23" y="93"/>
                  </a:lnTo>
                  <a:lnTo>
                    <a:pt x="17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11" name="AutoShape 175"/>
            <p:cNvSpPr>
              <a:spLocks noChangeArrowheads="1"/>
            </p:cNvSpPr>
            <p:nvPr/>
          </p:nvSpPr>
          <p:spPr bwMode="auto">
            <a:xfrm>
              <a:off x="3337" y="1274"/>
              <a:ext cx="45" cy="57"/>
            </a:xfrm>
            <a:custGeom>
              <a:avLst/>
              <a:gdLst>
                <a:gd name="T0" fmla="*/ 10 w 44"/>
                <a:gd name="T1" fmla="*/ 38 h 55"/>
                <a:gd name="T2" fmla="*/ 15 w 44"/>
                <a:gd name="T3" fmla="*/ 45 h 55"/>
                <a:gd name="T4" fmla="*/ 23 w 44"/>
                <a:gd name="T5" fmla="*/ 47 h 55"/>
                <a:gd name="T6" fmla="*/ 32 w 44"/>
                <a:gd name="T7" fmla="*/ 45 h 55"/>
                <a:gd name="T8" fmla="*/ 34 w 44"/>
                <a:gd name="T9" fmla="*/ 40 h 55"/>
                <a:gd name="T10" fmla="*/ 32 w 44"/>
                <a:gd name="T11" fmla="*/ 36 h 55"/>
                <a:gd name="T12" fmla="*/ 23 w 44"/>
                <a:gd name="T13" fmla="*/ 32 h 55"/>
                <a:gd name="T14" fmla="*/ 10 w 44"/>
                <a:gd name="T15" fmla="*/ 28 h 55"/>
                <a:gd name="T16" fmla="*/ 4 w 44"/>
                <a:gd name="T17" fmla="*/ 23 h 55"/>
                <a:gd name="T18" fmla="*/ 2 w 44"/>
                <a:gd name="T19" fmla="*/ 15 h 55"/>
                <a:gd name="T20" fmla="*/ 4 w 44"/>
                <a:gd name="T21" fmla="*/ 9 h 55"/>
                <a:gd name="T22" fmla="*/ 8 w 44"/>
                <a:gd name="T23" fmla="*/ 4 h 55"/>
                <a:gd name="T24" fmla="*/ 12 w 44"/>
                <a:gd name="T25" fmla="*/ 2 h 55"/>
                <a:gd name="T26" fmla="*/ 21 w 44"/>
                <a:gd name="T27" fmla="*/ 0 h 55"/>
                <a:gd name="T28" fmla="*/ 32 w 44"/>
                <a:gd name="T29" fmla="*/ 2 h 55"/>
                <a:gd name="T30" fmla="*/ 38 w 44"/>
                <a:gd name="T31" fmla="*/ 6 h 55"/>
                <a:gd name="T32" fmla="*/ 40 w 44"/>
                <a:gd name="T33" fmla="*/ 15 h 55"/>
                <a:gd name="T34" fmla="*/ 29 w 44"/>
                <a:gd name="T35" fmla="*/ 13 h 55"/>
                <a:gd name="T36" fmla="*/ 25 w 44"/>
                <a:gd name="T37" fmla="*/ 9 h 55"/>
                <a:gd name="T38" fmla="*/ 17 w 44"/>
                <a:gd name="T39" fmla="*/ 9 h 55"/>
                <a:gd name="T40" fmla="*/ 12 w 44"/>
                <a:gd name="T41" fmla="*/ 13 h 55"/>
                <a:gd name="T42" fmla="*/ 10 w 44"/>
                <a:gd name="T43" fmla="*/ 17 h 55"/>
                <a:gd name="T44" fmla="*/ 12 w 44"/>
                <a:gd name="T45" fmla="*/ 19 h 55"/>
                <a:gd name="T46" fmla="*/ 17 w 44"/>
                <a:gd name="T47" fmla="*/ 21 h 55"/>
                <a:gd name="T48" fmla="*/ 29 w 44"/>
                <a:gd name="T49" fmla="*/ 23 h 55"/>
                <a:gd name="T50" fmla="*/ 38 w 44"/>
                <a:gd name="T51" fmla="*/ 28 h 55"/>
                <a:gd name="T52" fmla="*/ 44 w 44"/>
                <a:gd name="T53" fmla="*/ 34 h 55"/>
                <a:gd name="T54" fmla="*/ 42 w 44"/>
                <a:gd name="T55" fmla="*/ 42 h 55"/>
                <a:gd name="T56" fmla="*/ 38 w 44"/>
                <a:gd name="T57" fmla="*/ 51 h 55"/>
                <a:gd name="T58" fmla="*/ 29 w 44"/>
                <a:gd name="T59" fmla="*/ 55 h 55"/>
                <a:gd name="T60" fmla="*/ 17 w 44"/>
                <a:gd name="T61" fmla="*/ 55 h 55"/>
                <a:gd name="T62" fmla="*/ 8 w 44"/>
                <a:gd name="T63" fmla="*/ 51 h 55"/>
                <a:gd name="T64" fmla="*/ 0 w 44"/>
                <a:gd name="T65" fmla="*/ 38 h 55"/>
                <a:gd name="T66" fmla="*/ 0 w 44"/>
                <a:gd name="T67" fmla="*/ 0 h 55"/>
                <a:gd name="T68" fmla="*/ 44 w 44"/>
                <a:gd name="T6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44" h="55">
                  <a:moveTo>
                    <a:pt x="0" y="38"/>
                  </a:moveTo>
                  <a:lnTo>
                    <a:pt x="10" y="38"/>
                  </a:lnTo>
                  <a:lnTo>
                    <a:pt x="10" y="42"/>
                  </a:lnTo>
                  <a:lnTo>
                    <a:pt x="15" y="45"/>
                  </a:lnTo>
                  <a:lnTo>
                    <a:pt x="17" y="47"/>
                  </a:lnTo>
                  <a:lnTo>
                    <a:pt x="23" y="47"/>
                  </a:lnTo>
                  <a:lnTo>
                    <a:pt x="27" y="47"/>
                  </a:lnTo>
                  <a:lnTo>
                    <a:pt x="32" y="45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27" y="34"/>
                  </a:lnTo>
                  <a:lnTo>
                    <a:pt x="23" y="32"/>
                  </a:lnTo>
                  <a:lnTo>
                    <a:pt x="15" y="30"/>
                  </a:lnTo>
                  <a:lnTo>
                    <a:pt x="10" y="28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9"/>
                  </a:lnTo>
                  <a:lnTo>
                    <a:pt x="4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32" y="17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4" y="25"/>
                  </a:lnTo>
                  <a:lnTo>
                    <a:pt x="38" y="28"/>
                  </a:lnTo>
                  <a:lnTo>
                    <a:pt x="42" y="30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2" y="47"/>
                  </a:lnTo>
                  <a:lnTo>
                    <a:pt x="38" y="51"/>
                  </a:lnTo>
                  <a:lnTo>
                    <a:pt x="34" y="53"/>
                  </a:lnTo>
                  <a:lnTo>
                    <a:pt x="29" y="55"/>
                  </a:lnTo>
                  <a:lnTo>
                    <a:pt x="23" y="55"/>
                  </a:lnTo>
                  <a:lnTo>
                    <a:pt x="17" y="55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2" y="4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12" name="AutoShape 176"/>
            <p:cNvSpPr>
              <a:spLocks noChangeArrowheads="1"/>
            </p:cNvSpPr>
            <p:nvPr/>
          </p:nvSpPr>
          <p:spPr bwMode="auto">
            <a:xfrm>
              <a:off x="3397" y="1321"/>
              <a:ext cx="10" cy="26"/>
            </a:xfrm>
            <a:custGeom>
              <a:avLst/>
              <a:gdLst>
                <a:gd name="T0" fmla="*/ 0 w 11"/>
                <a:gd name="T1" fmla="*/ 10 h 25"/>
                <a:gd name="T2" fmla="*/ 0 w 11"/>
                <a:gd name="T3" fmla="*/ 0 h 25"/>
                <a:gd name="T4" fmla="*/ 11 w 11"/>
                <a:gd name="T5" fmla="*/ 0 h 25"/>
                <a:gd name="T6" fmla="*/ 11 w 11"/>
                <a:gd name="T7" fmla="*/ 10 h 25"/>
                <a:gd name="T8" fmla="*/ 11 w 11"/>
                <a:gd name="T9" fmla="*/ 14 h 25"/>
                <a:gd name="T10" fmla="*/ 8 w 11"/>
                <a:gd name="T11" fmla="*/ 19 h 25"/>
                <a:gd name="T12" fmla="*/ 6 w 11"/>
                <a:gd name="T13" fmla="*/ 21 h 25"/>
                <a:gd name="T14" fmla="*/ 2 w 11"/>
                <a:gd name="T15" fmla="*/ 25 h 25"/>
                <a:gd name="T16" fmla="*/ 0 w 11"/>
                <a:gd name="T17" fmla="*/ 21 h 25"/>
                <a:gd name="T18" fmla="*/ 2 w 11"/>
                <a:gd name="T19" fmla="*/ 19 h 25"/>
                <a:gd name="T20" fmla="*/ 4 w 11"/>
                <a:gd name="T21" fmla="*/ 16 h 25"/>
                <a:gd name="T22" fmla="*/ 4 w 11"/>
                <a:gd name="T23" fmla="*/ 14 h 25"/>
                <a:gd name="T24" fmla="*/ 6 w 11"/>
                <a:gd name="T25" fmla="*/ 10 h 25"/>
                <a:gd name="T26" fmla="*/ 0 w 11"/>
                <a:gd name="T27" fmla="*/ 10 h 25"/>
                <a:gd name="T28" fmla="*/ 0 w 11"/>
                <a:gd name="T29" fmla="*/ 0 h 25"/>
                <a:gd name="T30" fmla="*/ 11 w 11"/>
                <a:gd name="T3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11" h="25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11" y="14"/>
                  </a:lnTo>
                  <a:lnTo>
                    <a:pt x="8" y="19"/>
                  </a:lnTo>
                  <a:lnTo>
                    <a:pt x="6" y="21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13" name="AutoShape 177"/>
            <p:cNvSpPr>
              <a:spLocks noChangeArrowheads="1"/>
            </p:cNvSpPr>
            <p:nvPr/>
          </p:nvSpPr>
          <p:spPr bwMode="auto">
            <a:xfrm>
              <a:off x="3423" y="1254"/>
              <a:ext cx="48" cy="77"/>
            </a:xfrm>
            <a:custGeom>
              <a:avLst/>
              <a:gdLst>
                <a:gd name="T0" fmla="*/ 11 w 47"/>
                <a:gd name="T1" fmla="*/ 74 h 74"/>
                <a:gd name="T2" fmla="*/ 0 w 47"/>
                <a:gd name="T3" fmla="*/ 74 h 74"/>
                <a:gd name="T4" fmla="*/ 0 w 47"/>
                <a:gd name="T5" fmla="*/ 0 h 74"/>
                <a:gd name="T6" fmla="*/ 11 w 47"/>
                <a:gd name="T7" fmla="*/ 0 h 74"/>
                <a:gd name="T8" fmla="*/ 11 w 47"/>
                <a:gd name="T9" fmla="*/ 28 h 74"/>
                <a:gd name="T10" fmla="*/ 15 w 47"/>
                <a:gd name="T11" fmla="*/ 23 h 74"/>
                <a:gd name="T12" fmla="*/ 19 w 47"/>
                <a:gd name="T13" fmla="*/ 21 h 74"/>
                <a:gd name="T14" fmla="*/ 24 w 47"/>
                <a:gd name="T15" fmla="*/ 19 h 74"/>
                <a:gd name="T16" fmla="*/ 30 w 47"/>
                <a:gd name="T17" fmla="*/ 19 h 74"/>
                <a:gd name="T18" fmla="*/ 34 w 47"/>
                <a:gd name="T19" fmla="*/ 21 h 74"/>
                <a:gd name="T20" fmla="*/ 39 w 47"/>
                <a:gd name="T21" fmla="*/ 23 h 74"/>
                <a:gd name="T22" fmla="*/ 41 w 47"/>
                <a:gd name="T23" fmla="*/ 28 h 74"/>
                <a:gd name="T24" fmla="*/ 43 w 47"/>
                <a:gd name="T25" fmla="*/ 30 h 74"/>
                <a:gd name="T26" fmla="*/ 45 w 47"/>
                <a:gd name="T27" fmla="*/ 36 h 74"/>
                <a:gd name="T28" fmla="*/ 47 w 47"/>
                <a:gd name="T29" fmla="*/ 40 h 74"/>
                <a:gd name="T30" fmla="*/ 47 w 47"/>
                <a:gd name="T31" fmla="*/ 47 h 74"/>
                <a:gd name="T32" fmla="*/ 45 w 47"/>
                <a:gd name="T33" fmla="*/ 55 h 74"/>
                <a:gd name="T34" fmla="*/ 43 w 47"/>
                <a:gd name="T35" fmla="*/ 61 h 74"/>
                <a:gd name="T36" fmla="*/ 41 w 47"/>
                <a:gd name="T37" fmla="*/ 68 h 74"/>
                <a:gd name="T38" fmla="*/ 36 w 47"/>
                <a:gd name="T39" fmla="*/ 72 h 74"/>
                <a:gd name="T40" fmla="*/ 30 w 47"/>
                <a:gd name="T41" fmla="*/ 74 h 74"/>
                <a:gd name="T42" fmla="*/ 24 w 47"/>
                <a:gd name="T43" fmla="*/ 74 h 74"/>
                <a:gd name="T44" fmla="*/ 19 w 47"/>
                <a:gd name="T45" fmla="*/ 74 h 74"/>
                <a:gd name="T46" fmla="*/ 15 w 47"/>
                <a:gd name="T47" fmla="*/ 70 h 74"/>
                <a:gd name="T48" fmla="*/ 11 w 47"/>
                <a:gd name="T49" fmla="*/ 66 h 74"/>
                <a:gd name="T50" fmla="*/ 11 w 47"/>
                <a:gd name="T51" fmla="*/ 74 h 74"/>
                <a:gd name="T52" fmla="*/ 11 w 47"/>
                <a:gd name="T53" fmla="*/ 47 h 74"/>
                <a:gd name="T54" fmla="*/ 11 w 47"/>
                <a:gd name="T55" fmla="*/ 55 h 74"/>
                <a:gd name="T56" fmla="*/ 13 w 47"/>
                <a:gd name="T57" fmla="*/ 59 h 74"/>
                <a:gd name="T58" fmla="*/ 15 w 47"/>
                <a:gd name="T59" fmla="*/ 64 h 74"/>
                <a:gd name="T60" fmla="*/ 19 w 47"/>
                <a:gd name="T61" fmla="*/ 66 h 74"/>
                <a:gd name="T62" fmla="*/ 24 w 47"/>
                <a:gd name="T63" fmla="*/ 66 h 74"/>
                <a:gd name="T64" fmla="*/ 28 w 47"/>
                <a:gd name="T65" fmla="*/ 66 h 74"/>
                <a:gd name="T66" fmla="*/ 32 w 47"/>
                <a:gd name="T67" fmla="*/ 61 h 74"/>
                <a:gd name="T68" fmla="*/ 34 w 47"/>
                <a:gd name="T69" fmla="*/ 57 h 74"/>
                <a:gd name="T70" fmla="*/ 36 w 47"/>
                <a:gd name="T71" fmla="*/ 53 h 74"/>
                <a:gd name="T72" fmla="*/ 36 w 47"/>
                <a:gd name="T73" fmla="*/ 47 h 74"/>
                <a:gd name="T74" fmla="*/ 36 w 47"/>
                <a:gd name="T75" fmla="*/ 40 h 74"/>
                <a:gd name="T76" fmla="*/ 34 w 47"/>
                <a:gd name="T77" fmla="*/ 36 h 74"/>
                <a:gd name="T78" fmla="*/ 32 w 47"/>
                <a:gd name="T79" fmla="*/ 32 h 74"/>
                <a:gd name="T80" fmla="*/ 30 w 47"/>
                <a:gd name="T81" fmla="*/ 30 h 74"/>
                <a:gd name="T82" fmla="*/ 24 w 47"/>
                <a:gd name="T83" fmla="*/ 28 h 74"/>
                <a:gd name="T84" fmla="*/ 19 w 47"/>
                <a:gd name="T85" fmla="*/ 30 h 74"/>
                <a:gd name="T86" fmla="*/ 15 w 47"/>
                <a:gd name="T87" fmla="*/ 32 h 74"/>
                <a:gd name="T88" fmla="*/ 11 w 47"/>
                <a:gd name="T89" fmla="*/ 38 h 74"/>
                <a:gd name="T90" fmla="*/ 11 w 47"/>
                <a:gd name="T91" fmla="*/ 47 h 74"/>
                <a:gd name="T92" fmla="*/ 0 w 47"/>
                <a:gd name="T93" fmla="*/ 0 h 74"/>
                <a:gd name="T94" fmla="*/ 47 w 47"/>
                <a:gd name="T9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47" h="74">
                  <a:moveTo>
                    <a:pt x="11" y="74"/>
                  </a:moveTo>
                  <a:lnTo>
                    <a:pt x="0" y="7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4" y="21"/>
                  </a:lnTo>
                  <a:lnTo>
                    <a:pt x="39" y="23"/>
                  </a:lnTo>
                  <a:lnTo>
                    <a:pt x="41" y="28"/>
                  </a:lnTo>
                  <a:lnTo>
                    <a:pt x="43" y="30"/>
                  </a:lnTo>
                  <a:lnTo>
                    <a:pt x="45" y="36"/>
                  </a:lnTo>
                  <a:lnTo>
                    <a:pt x="47" y="40"/>
                  </a:lnTo>
                  <a:lnTo>
                    <a:pt x="47" y="47"/>
                  </a:lnTo>
                  <a:lnTo>
                    <a:pt x="45" y="55"/>
                  </a:lnTo>
                  <a:lnTo>
                    <a:pt x="43" y="61"/>
                  </a:lnTo>
                  <a:lnTo>
                    <a:pt x="41" y="68"/>
                  </a:lnTo>
                  <a:lnTo>
                    <a:pt x="36" y="72"/>
                  </a:lnTo>
                  <a:lnTo>
                    <a:pt x="30" y="74"/>
                  </a:lnTo>
                  <a:lnTo>
                    <a:pt x="24" y="74"/>
                  </a:lnTo>
                  <a:lnTo>
                    <a:pt x="19" y="74"/>
                  </a:lnTo>
                  <a:lnTo>
                    <a:pt x="15" y="70"/>
                  </a:lnTo>
                  <a:lnTo>
                    <a:pt x="11" y="66"/>
                  </a:lnTo>
                  <a:lnTo>
                    <a:pt x="11" y="74"/>
                  </a:lnTo>
                  <a:close/>
                  <a:moveTo>
                    <a:pt x="11" y="47"/>
                  </a:moveTo>
                  <a:lnTo>
                    <a:pt x="11" y="55"/>
                  </a:lnTo>
                  <a:lnTo>
                    <a:pt x="13" y="59"/>
                  </a:lnTo>
                  <a:lnTo>
                    <a:pt x="15" y="64"/>
                  </a:lnTo>
                  <a:lnTo>
                    <a:pt x="19" y="66"/>
                  </a:lnTo>
                  <a:lnTo>
                    <a:pt x="24" y="66"/>
                  </a:lnTo>
                  <a:lnTo>
                    <a:pt x="28" y="66"/>
                  </a:lnTo>
                  <a:lnTo>
                    <a:pt x="32" y="61"/>
                  </a:lnTo>
                  <a:lnTo>
                    <a:pt x="34" y="57"/>
                  </a:lnTo>
                  <a:lnTo>
                    <a:pt x="36" y="53"/>
                  </a:lnTo>
                  <a:lnTo>
                    <a:pt x="36" y="47"/>
                  </a:lnTo>
                  <a:lnTo>
                    <a:pt x="36" y="40"/>
                  </a:lnTo>
                  <a:lnTo>
                    <a:pt x="34" y="36"/>
                  </a:lnTo>
                  <a:lnTo>
                    <a:pt x="32" y="32"/>
                  </a:lnTo>
                  <a:lnTo>
                    <a:pt x="30" y="30"/>
                  </a:lnTo>
                  <a:lnTo>
                    <a:pt x="24" y="28"/>
                  </a:lnTo>
                  <a:lnTo>
                    <a:pt x="19" y="30"/>
                  </a:lnTo>
                  <a:lnTo>
                    <a:pt x="15" y="32"/>
                  </a:lnTo>
                  <a:lnTo>
                    <a:pt x="11" y="38"/>
                  </a:lnTo>
                  <a:lnTo>
                    <a:pt x="11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14" name="AutoShape 178"/>
            <p:cNvSpPr>
              <a:spLocks noChangeArrowheads="1"/>
            </p:cNvSpPr>
            <p:nvPr/>
          </p:nvSpPr>
          <p:spPr bwMode="auto">
            <a:xfrm>
              <a:off x="3479" y="1254"/>
              <a:ext cx="26" cy="97"/>
            </a:xfrm>
            <a:custGeom>
              <a:avLst/>
              <a:gdLst>
                <a:gd name="T0" fmla="*/ 7 w 26"/>
                <a:gd name="T1" fmla="*/ 93 h 93"/>
                <a:gd name="T2" fmla="*/ 0 w 26"/>
                <a:gd name="T3" fmla="*/ 93 h 93"/>
                <a:gd name="T4" fmla="*/ 13 w 26"/>
                <a:gd name="T5" fmla="*/ 70 h 93"/>
                <a:gd name="T6" fmla="*/ 15 w 26"/>
                <a:gd name="T7" fmla="*/ 47 h 93"/>
                <a:gd name="T8" fmla="*/ 15 w 26"/>
                <a:gd name="T9" fmla="*/ 38 h 93"/>
                <a:gd name="T10" fmla="*/ 13 w 26"/>
                <a:gd name="T11" fmla="*/ 30 h 93"/>
                <a:gd name="T12" fmla="*/ 11 w 26"/>
                <a:gd name="T13" fmla="*/ 21 h 93"/>
                <a:gd name="T14" fmla="*/ 9 w 26"/>
                <a:gd name="T15" fmla="*/ 15 h 93"/>
                <a:gd name="T16" fmla="*/ 7 w 26"/>
                <a:gd name="T17" fmla="*/ 11 h 93"/>
                <a:gd name="T18" fmla="*/ 5 w 26"/>
                <a:gd name="T19" fmla="*/ 6 h 93"/>
                <a:gd name="T20" fmla="*/ 0 w 26"/>
                <a:gd name="T21" fmla="*/ 0 h 93"/>
                <a:gd name="T22" fmla="*/ 7 w 26"/>
                <a:gd name="T23" fmla="*/ 0 h 93"/>
                <a:gd name="T24" fmla="*/ 15 w 26"/>
                <a:gd name="T25" fmla="*/ 13 h 93"/>
                <a:gd name="T26" fmla="*/ 22 w 26"/>
                <a:gd name="T27" fmla="*/ 25 h 93"/>
                <a:gd name="T28" fmla="*/ 24 w 26"/>
                <a:gd name="T29" fmla="*/ 36 h 93"/>
                <a:gd name="T30" fmla="*/ 26 w 26"/>
                <a:gd name="T31" fmla="*/ 47 h 93"/>
                <a:gd name="T32" fmla="*/ 24 w 26"/>
                <a:gd name="T33" fmla="*/ 59 h 93"/>
                <a:gd name="T34" fmla="*/ 19 w 26"/>
                <a:gd name="T35" fmla="*/ 72 h 93"/>
                <a:gd name="T36" fmla="*/ 15 w 26"/>
                <a:gd name="T37" fmla="*/ 83 h 93"/>
                <a:gd name="T38" fmla="*/ 7 w 26"/>
                <a:gd name="T39" fmla="*/ 93 h 93"/>
                <a:gd name="T40" fmla="*/ 0 w 26"/>
                <a:gd name="T41" fmla="*/ 0 h 93"/>
                <a:gd name="T42" fmla="*/ 26 w 26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26" h="93">
                  <a:moveTo>
                    <a:pt x="7" y="93"/>
                  </a:moveTo>
                  <a:lnTo>
                    <a:pt x="0" y="93"/>
                  </a:lnTo>
                  <a:lnTo>
                    <a:pt x="13" y="70"/>
                  </a:lnTo>
                  <a:lnTo>
                    <a:pt x="15" y="47"/>
                  </a:lnTo>
                  <a:lnTo>
                    <a:pt x="15" y="38"/>
                  </a:lnTo>
                  <a:lnTo>
                    <a:pt x="13" y="30"/>
                  </a:lnTo>
                  <a:lnTo>
                    <a:pt x="11" y="21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5" y="13"/>
                  </a:lnTo>
                  <a:lnTo>
                    <a:pt x="22" y="25"/>
                  </a:lnTo>
                  <a:lnTo>
                    <a:pt x="24" y="36"/>
                  </a:lnTo>
                  <a:lnTo>
                    <a:pt x="26" y="47"/>
                  </a:lnTo>
                  <a:lnTo>
                    <a:pt x="24" y="59"/>
                  </a:lnTo>
                  <a:lnTo>
                    <a:pt x="19" y="72"/>
                  </a:lnTo>
                  <a:lnTo>
                    <a:pt x="15" y="83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15" name="AutoShape 179"/>
            <p:cNvSpPr>
              <a:spLocks noChangeArrowheads="1"/>
            </p:cNvSpPr>
            <p:nvPr/>
          </p:nvSpPr>
          <p:spPr bwMode="auto">
            <a:xfrm>
              <a:off x="746" y="1989"/>
              <a:ext cx="1410" cy="644"/>
            </a:xfrm>
            <a:custGeom>
              <a:avLst/>
              <a:gdLst>
                <a:gd name="T0" fmla="*/ 0 w 1338"/>
                <a:gd name="T1" fmla="*/ 4 h 612"/>
                <a:gd name="T2" fmla="*/ 98 w 1338"/>
                <a:gd name="T3" fmla="*/ 4 h 612"/>
                <a:gd name="T4" fmla="*/ 180 w 1338"/>
                <a:gd name="T5" fmla="*/ 4 h 612"/>
                <a:gd name="T6" fmla="*/ 250 w 1338"/>
                <a:gd name="T7" fmla="*/ 4 h 612"/>
                <a:gd name="T8" fmla="*/ 312 w 1338"/>
                <a:gd name="T9" fmla="*/ 4 h 612"/>
                <a:gd name="T10" fmla="*/ 363 w 1338"/>
                <a:gd name="T11" fmla="*/ 4 h 612"/>
                <a:gd name="T12" fmla="*/ 407 w 1338"/>
                <a:gd name="T13" fmla="*/ 4 h 612"/>
                <a:gd name="T14" fmla="*/ 443 w 1338"/>
                <a:gd name="T15" fmla="*/ 4 h 612"/>
                <a:gd name="T16" fmla="*/ 477 w 1338"/>
                <a:gd name="T17" fmla="*/ 4 h 612"/>
                <a:gd name="T18" fmla="*/ 498 w 1338"/>
                <a:gd name="T19" fmla="*/ 4 h 612"/>
                <a:gd name="T20" fmla="*/ 524 w 1338"/>
                <a:gd name="T21" fmla="*/ 2 h 612"/>
                <a:gd name="T22" fmla="*/ 553 w 1338"/>
                <a:gd name="T23" fmla="*/ 0 h 612"/>
                <a:gd name="T24" fmla="*/ 581 w 1338"/>
                <a:gd name="T25" fmla="*/ 0 h 612"/>
                <a:gd name="T26" fmla="*/ 604 w 1338"/>
                <a:gd name="T27" fmla="*/ 4 h 612"/>
                <a:gd name="T28" fmla="*/ 625 w 1338"/>
                <a:gd name="T29" fmla="*/ 15 h 612"/>
                <a:gd name="T30" fmla="*/ 649 w 1338"/>
                <a:gd name="T31" fmla="*/ 32 h 612"/>
                <a:gd name="T32" fmla="*/ 674 w 1338"/>
                <a:gd name="T33" fmla="*/ 51 h 612"/>
                <a:gd name="T34" fmla="*/ 695 w 1338"/>
                <a:gd name="T35" fmla="*/ 72 h 612"/>
                <a:gd name="T36" fmla="*/ 710 w 1338"/>
                <a:gd name="T37" fmla="*/ 87 h 612"/>
                <a:gd name="T38" fmla="*/ 727 w 1338"/>
                <a:gd name="T39" fmla="*/ 106 h 612"/>
                <a:gd name="T40" fmla="*/ 744 w 1338"/>
                <a:gd name="T41" fmla="*/ 131 h 612"/>
                <a:gd name="T42" fmla="*/ 763 w 1338"/>
                <a:gd name="T43" fmla="*/ 159 h 612"/>
                <a:gd name="T44" fmla="*/ 780 w 1338"/>
                <a:gd name="T45" fmla="*/ 189 h 612"/>
                <a:gd name="T46" fmla="*/ 797 w 1338"/>
                <a:gd name="T47" fmla="*/ 214 h 612"/>
                <a:gd name="T48" fmla="*/ 810 w 1338"/>
                <a:gd name="T49" fmla="*/ 235 h 612"/>
                <a:gd name="T50" fmla="*/ 820 w 1338"/>
                <a:gd name="T51" fmla="*/ 254 h 612"/>
                <a:gd name="T52" fmla="*/ 833 w 1338"/>
                <a:gd name="T53" fmla="*/ 280 h 612"/>
                <a:gd name="T54" fmla="*/ 846 w 1338"/>
                <a:gd name="T55" fmla="*/ 307 h 612"/>
                <a:gd name="T56" fmla="*/ 859 w 1338"/>
                <a:gd name="T57" fmla="*/ 333 h 612"/>
                <a:gd name="T58" fmla="*/ 867 w 1338"/>
                <a:gd name="T59" fmla="*/ 352 h 612"/>
                <a:gd name="T60" fmla="*/ 880 w 1338"/>
                <a:gd name="T61" fmla="*/ 371 h 612"/>
                <a:gd name="T62" fmla="*/ 893 w 1338"/>
                <a:gd name="T63" fmla="*/ 394 h 612"/>
                <a:gd name="T64" fmla="*/ 909 w 1338"/>
                <a:gd name="T65" fmla="*/ 420 h 612"/>
                <a:gd name="T66" fmla="*/ 924 w 1338"/>
                <a:gd name="T67" fmla="*/ 443 h 612"/>
                <a:gd name="T68" fmla="*/ 937 w 1338"/>
                <a:gd name="T69" fmla="*/ 460 h 612"/>
                <a:gd name="T70" fmla="*/ 950 w 1338"/>
                <a:gd name="T71" fmla="*/ 479 h 612"/>
                <a:gd name="T72" fmla="*/ 967 w 1338"/>
                <a:gd name="T73" fmla="*/ 502 h 612"/>
                <a:gd name="T74" fmla="*/ 986 w 1338"/>
                <a:gd name="T75" fmla="*/ 526 h 612"/>
                <a:gd name="T76" fmla="*/ 1005 w 1338"/>
                <a:gd name="T77" fmla="*/ 549 h 612"/>
                <a:gd name="T78" fmla="*/ 1024 w 1338"/>
                <a:gd name="T79" fmla="*/ 564 h 612"/>
                <a:gd name="T80" fmla="*/ 1049 w 1338"/>
                <a:gd name="T81" fmla="*/ 574 h 612"/>
                <a:gd name="T82" fmla="*/ 1079 w 1338"/>
                <a:gd name="T83" fmla="*/ 585 h 612"/>
                <a:gd name="T84" fmla="*/ 1115 w 1338"/>
                <a:gd name="T85" fmla="*/ 593 h 612"/>
                <a:gd name="T86" fmla="*/ 1155 w 1338"/>
                <a:gd name="T87" fmla="*/ 600 h 612"/>
                <a:gd name="T88" fmla="*/ 1206 w 1338"/>
                <a:gd name="T89" fmla="*/ 604 h 612"/>
                <a:gd name="T90" fmla="*/ 1268 w 1338"/>
                <a:gd name="T91" fmla="*/ 608 h 612"/>
                <a:gd name="T92" fmla="*/ 1338 w 1338"/>
                <a:gd name="T93" fmla="*/ 612 h 612"/>
                <a:gd name="T94" fmla="*/ 0 w 1338"/>
                <a:gd name="T95" fmla="*/ 0 h 612"/>
                <a:gd name="T96" fmla="*/ 1338 w 1338"/>
                <a:gd name="T97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1338" h="612">
                  <a:moveTo>
                    <a:pt x="0" y="4"/>
                  </a:moveTo>
                  <a:lnTo>
                    <a:pt x="98" y="4"/>
                  </a:lnTo>
                  <a:lnTo>
                    <a:pt x="180" y="4"/>
                  </a:lnTo>
                  <a:lnTo>
                    <a:pt x="250" y="4"/>
                  </a:lnTo>
                  <a:lnTo>
                    <a:pt x="312" y="4"/>
                  </a:lnTo>
                  <a:lnTo>
                    <a:pt x="363" y="4"/>
                  </a:lnTo>
                  <a:lnTo>
                    <a:pt x="407" y="4"/>
                  </a:lnTo>
                  <a:lnTo>
                    <a:pt x="443" y="4"/>
                  </a:lnTo>
                  <a:lnTo>
                    <a:pt x="477" y="4"/>
                  </a:lnTo>
                  <a:lnTo>
                    <a:pt x="498" y="4"/>
                  </a:lnTo>
                  <a:lnTo>
                    <a:pt x="524" y="2"/>
                  </a:lnTo>
                  <a:lnTo>
                    <a:pt x="553" y="0"/>
                  </a:lnTo>
                  <a:lnTo>
                    <a:pt x="581" y="0"/>
                  </a:lnTo>
                  <a:lnTo>
                    <a:pt x="604" y="4"/>
                  </a:lnTo>
                  <a:lnTo>
                    <a:pt x="625" y="15"/>
                  </a:lnTo>
                  <a:lnTo>
                    <a:pt x="649" y="32"/>
                  </a:lnTo>
                  <a:lnTo>
                    <a:pt x="674" y="51"/>
                  </a:lnTo>
                  <a:lnTo>
                    <a:pt x="695" y="72"/>
                  </a:lnTo>
                  <a:lnTo>
                    <a:pt x="710" y="87"/>
                  </a:lnTo>
                  <a:lnTo>
                    <a:pt x="727" y="106"/>
                  </a:lnTo>
                  <a:lnTo>
                    <a:pt x="744" y="131"/>
                  </a:lnTo>
                  <a:lnTo>
                    <a:pt x="763" y="159"/>
                  </a:lnTo>
                  <a:lnTo>
                    <a:pt x="780" y="189"/>
                  </a:lnTo>
                  <a:lnTo>
                    <a:pt x="797" y="214"/>
                  </a:lnTo>
                  <a:lnTo>
                    <a:pt x="810" y="235"/>
                  </a:lnTo>
                  <a:lnTo>
                    <a:pt x="820" y="254"/>
                  </a:lnTo>
                  <a:lnTo>
                    <a:pt x="833" y="280"/>
                  </a:lnTo>
                  <a:lnTo>
                    <a:pt x="846" y="307"/>
                  </a:lnTo>
                  <a:lnTo>
                    <a:pt x="859" y="333"/>
                  </a:lnTo>
                  <a:lnTo>
                    <a:pt x="867" y="352"/>
                  </a:lnTo>
                  <a:lnTo>
                    <a:pt x="880" y="371"/>
                  </a:lnTo>
                  <a:lnTo>
                    <a:pt x="893" y="394"/>
                  </a:lnTo>
                  <a:lnTo>
                    <a:pt x="909" y="420"/>
                  </a:lnTo>
                  <a:lnTo>
                    <a:pt x="924" y="443"/>
                  </a:lnTo>
                  <a:lnTo>
                    <a:pt x="937" y="460"/>
                  </a:lnTo>
                  <a:lnTo>
                    <a:pt x="950" y="479"/>
                  </a:lnTo>
                  <a:lnTo>
                    <a:pt x="967" y="502"/>
                  </a:lnTo>
                  <a:lnTo>
                    <a:pt x="986" y="526"/>
                  </a:lnTo>
                  <a:lnTo>
                    <a:pt x="1005" y="549"/>
                  </a:lnTo>
                  <a:lnTo>
                    <a:pt x="1024" y="564"/>
                  </a:lnTo>
                  <a:lnTo>
                    <a:pt x="1049" y="574"/>
                  </a:lnTo>
                  <a:lnTo>
                    <a:pt x="1079" y="585"/>
                  </a:lnTo>
                  <a:lnTo>
                    <a:pt x="1115" y="593"/>
                  </a:lnTo>
                  <a:lnTo>
                    <a:pt x="1155" y="600"/>
                  </a:lnTo>
                  <a:lnTo>
                    <a:pt x="1206" y="604"/>
                  </a:lnTo>
                  <a:lnTo>
                    <a:pt x="1268" y="608"/>
                  </a:lnTo>
                  <a:lnTo>
                    <a:pt x="1338" y="612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16" name="AutoShape 180"/>
            <p:cNvSpPr>
              <a:spLocks noChangeArrowheads="1"/>
            </p:cNvSpPr>
            <p:nvPr/>
          </p:nvSpPr>
          <p:spPr bwMode="auto">
            <a:xfrm>
              <a:off x="3761" y="1425"/>
              <a:ext cx="1086" cy="1233"/>
            </a:xfrm>
            <a:custGeom>
              <a:avLst/>
              <a:gdLst>
                <a:gd name="T0" fmla="*/ 0 w 1031"/>
                <a:gd name="T1" fmla="*/ 0 h 1170"/>
                <a:gd name="T2" fmla="*/ 43 w 1031"/>
                <a:gd name="T3" fmla="*/ 30 h 1170"/>
                <a:gd name="T4" fmla="*/ 79 w 1031"/>
                <a:gd name="T5" fmla="*/ 55 h 1170"/>
                <a:gd name="T6" fmla="*/ 106 w 1031"/>
                <a:gd name="T7" fmla="*/ 79 h 1170"/>
                <a:gd name="T8" fmla="*/ 128 w 1031"/>
                <a:gd name="T9" fmla="*/ 95 h 1170"/>
                <a:gd name="T10" fmla="*/ 145 w 1031"/>
                <a:gd name="T11" fmla="*/ 112 h 1170"/>
                <a:gd name="T12" fmla="*/ 157 w 1031"/>
                <a:gd name="T13" fmla="*/ 127 h 1170"/>
                <a:gd name="T14" fmla="*/ 181 w 1031"/>
                <a:gd name="T15" fmla="*/ 161 h 1170"/>
                <a:gd name="T16" fmla="*/ 206 w 1031"/>
                <a:gd name="T17" fmla="*/ 204 h 1170"/>
                <a:gd name="T18" fmla="*/ 234 w 1031"/>
                <a:gd name="T19" fmla="*/ 250 h 1170"/>
                <a:gd name="T20" fmla="*/ 259 w 1031"/>
                <a:gd name="T21" fmla="*/ 303 h 1170"/>
                <a:gd name="T22" fmla="*/ 284 w 1031"/>
                <a:gd name="T23" fmla="*/ 356 h 1170"/>
                <a:gd name="T24" fmla="*/ 310 w 1031"/>
                <a:gd name="T25" fmla="*/ 409 h 1170"/>
                <a:gd name="T26" fmla="*/ 331 w 1031"/>
                <a:gd name="T27" fmla="*/ 458 h 1170"/>
                <a:gd name="T28" fmla="*/ 352 w 1031"/>
                <a:gd name="T29" fmla="*/ 502 h 1170"/>
                <a:gd name="T30" fmla="*/ 369 w 1031"/>
                <a:gd name="T31" fmla="*/ 538 h 1170"/>
                <a:gd name="T32" fmla="*/ 384 w 1031"/>
                <a:gd name="T33" fmla="*/ 574 h 1170"/>
                <a:gd name="T34" fmla="*/ 403 w 1031"/>
                <a:gd name="T35" fmla="*/ 619 h 1170"/>
                <a:gd name="T36" fmla="*/ 422 w 1031"/>
                <a:gd name="T37" fmla="*/ 668 h 1170"/>
                <a:gd name="T38" fmla="*/ 443 w 1031"/>
                <a:gd name="T39" fmla="*/ 721 h 1170"/>
                <a:gd name="T40" fmla="*/ 465 w 1031"/>
                <a:gd name="T41" fmla="*/ 769 h 1170"/>
                <a:gd name="T42" fmla="*/ 486 w 1031"/>
                <a:gd name="T43" fmla="*/ 812 h 1170"/>
                <a:gd name="T44" fmla="*/ 505 w 1031"/>
                <a:gd name="T45" fmla="*/ 848 h 1170"/>
                <a:gd name="T46" fmla="*/ 526 w 1031"/>
                <a:gd name="T47" fmla="*/ 877 h 1170"/>
                <a:gd name="T48" fmla="*/ 554 w 1031"/>
                <a:gd name="T49" fmla="*/ 913 h 1170"/>
                <a:gd name="T50" fmla="*/ 583 w 1031"/>
                <a:gd name="T51" fmla="*/ 954 h 1170"/>
                <a:gd name="T52" fmla="*/ 617 w 1031"/>
                <a:gd name="T53" fmla="*/ 992 h 1170"/>
                <a:gd name="T54" fmla="*/ 653 w 1031"/>
                <a:gd name="T55" fmla="*/ 1028 h 1170"/>
                <a:gd name="T56" fmla="*/ 685 w 1031"/>
                <a:gd name="T57" fmla="*/ 1060 h 1170"/>
                <a:gd name="T58" fmla="*/ 717 w 1031"/>
                <a:gd name="T59" fmla="*/ 1083 h 1170"/>
                <a:gd name="T60" fmla="*/ 740 w 1031"/>
                <a:gd name="T61" fmla="*/ 1096 h 1170"/>
                <a:gd name="T62" fmla="*/ 770 w 1031"/>
                <a:gd name="T63" fmla="*/ 1108 h 1170"/>
                <a:gd name="T64" fmla="*/ 804 w 1031"/>
                <a:gd name="T65" fmla="*/ 1119 h 1170"/>
                <a:gd name="T66" fmla="*/ 846 w 1031"/>
                <a:gd name="T67" fmla="*/ 1132 h 1170"/>
                <a:gd name="T68" fmla="*/ 897 w 1031"/>
                <a:gd name="T69" fmla="*/ 1144 h 1170"/>
                <a:gd name="T70" fmla="*/ 958 w 1031"/>
                <a:gd name="T71" fmla="*/ 1157 h 1170"/>
                <a:gd name="T72" fmla="*/ 1031 w 1031"/>
                <a:gd name="T73" fmla="*/ 1170 h 1170"/>
                <a:gd name="T74" fmla="*/ 0 w 1031"/>
                <a:gd name="T75" fmla="*/ 0 h 1170"/>
                <a:gd name="T76" fmla="*/ 1031 w 1031"/>
                <a:gd name="T77" fmla="*/ 117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1031" h="1170">
                  <a:moveTo>
                    <a:pt x="0" y="0"/>
                  </a:moveTo>
                  <a:lnTo>
                    <a:pt x="43" y="30"/>
                  </a:lnTo>
                  <a:lnTo>
                    <a:pt x="79" y="55"/>
                  </a:lnTo>
                  <a:lnTo>
                    <a:pt x="106" y="79"/>
                  </a:lnTo>
                  <a:lnTo>
                    <a:pt x="128" y="95"/>
                  </a:lnTo>
                  <a:lnTo>
                    <a:pt x="145" y="112"/>
                  </a:lnTo>
                  <a:lnTo>
                    <a:pt x="157" y="127"/>
                  </a:lnTo>
                  <a:lnTo>
                    <a:pt x="181" y="161"/>
                  </a:lnTo>
                  <a:lnTo>
                    <a:pt x="206" y="204"/>
                  </a:lnTo>
                  <a:lnTo>
                    <a:pt x="234" y="250"/>
                  </a:lnTo>
                  <a:lnTo>
                    <a:pt x="259" y="303"/>
                  </a:lnTo>
                  <a:lnTo>
                    <a:pt x="284" y="356"/>
                  </a:lnTo>
                  <a:lnTo>
                    <a:pt x="310" y="409"/>
                  </a:lnTo>
                  <a:lnTo>
                    <a:pt x="331" y="458"/>
                  </a:lnTo>
                  <a:lnTo>
                    <a:pt x="352" y="502"/>
                  </a:lnTo>
                  <a:lnTo>
                    <a:pt x="369" y="538"/>
                  </a:lnTo>
                  <a:lnTo>
                    <a:pt x="384" y="574"/>
                  </a:lnTo>
                  <a:lnTo>
                    <a:pt x="403" y="619"/>
                  </a:lnTo>
                  <a:lnTo>
                    <a:pt x="422" y="668"/>
                  </a:lnTo>
                  <a:lnTo>
                    <a:pt x="443" y="721"/>
                  </a:lnTo>
                  <a:lnTo>
                    <a:pt x="465" y="769"/>
                  </a:lnTo>
                  <a:lnTo>
                    <a:pt x="486" y="812"/>
                  </a:lnTo>
                  <a:lnTo>
                    <a:pt x="505" y="848"/>
                  </a:lnTo>
                  <a:lnTo>
                    <a:pt x="526" y="877"/>
                  </a:lnTo>
                  <a:lnTo>
                    <a:pt x="554" y="913"/>
                  </a:lnTo>
                  <a:lnTo>
                    <a:pt x="583" y="954"/>
                  </a:lnTo>
                  <a:lnTo>
                    <a:pt x="617" y="992"/>
                  </a:lnTo>
                  <a:lnTo>
                    <a:pt x="653" y="1028"/>
                  </a:lnTo>
                  <a:lnTo>
                    <a:pt x="685" y="1060"/>
                  </a:lnTo>
                  <a:lnTo>
                    <a:pt x="717" y="1083"/>
                  </a:lnTo>
                  <a:lnTo>
                    <a:pt x="740" y="1096"/>
                  </a:lnTo>
                  <a:lnTo>
                    <a:pt x="770" y="1108"/>
                  </a:lnTo>
                  <a:lnTo>
                    <a:pt x="804" y="1119"/>
                  </a:lnTo>
                  <a:lnTo>
                    <a:pt x="846" y="1132"/>
                  </a:lnTo>
                  <a:lnTo>
                    <a:pt x="897" y="1144"/>
                  </a:lnTo>
                  <a:lnTo>
                    <a:pt x="958" y="1157"/>
                  </a:lnTo>
                  <a:lnTo>
                    <a:pt x="1031" y="117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4517" name="AutoShape 181"/>
            <p:cNvSpPr>
              <a:spLocks noChangeArrowheads="1"/>
            </p:cNvSpPr>
            <p:nvPr/>
          </p:nvSpPr>
          <p:spPr bwMode="auto">
            <a:xfrm>
              <a:off x="3106" y="1423"/>
              <a:ext cx="665" cy="0"/>
            </a:xfrm>
            <a:custGeom>
              <a:avLst/>
              <a:gdLst>
                <a:gd name="T0" fmla="*/ 0 w 632"/>
                <a:gd name="T1" fmla="*/ 0 h 1"/>
                <a:gd name="T2" fmla="*/ 316 w 632"/>
                <a:gd name="T3" fmla="*/ 0 h 1"/>
                <a:gd name="T4" fmla="*/ 632 w 632"/>
                <a:gd name="T5" fmla="*/ 0 h 1"/>
                <a:gd name="T6" fmla="*/ 0 w 632"/>
                <a:gd name="T7" fmla="*/ 0 h 1"/>
                <a:gd name="T8" fmla="*/ 632 w 63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632" h="1">
                  <a:moveTo>
                    <a:pt x="0" y="0"/>
                  </a:moveTo>
                  <a:lnTo>
                    <a:pt x="316" y="0"/>
                  </a:lnTo>
                  <a:lnTo>
                    <a:pt x="632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sp>
        <p:nvSpPr>
          <p:cNvPr id="14518" name="AutoShape 182"/>
          <p:cNvSpPr>
            <a:spLocks noChangeArrowheads="1"/>
          </p:cNvSpPr>
          <p:nvPr/>
        </p:nvSpPr>
        <p:spPr bwMode="auto">
          <a:xfrm>
            <a:off x="4191000" y="1295400"/>
            <a:ext cx="838200" cy="1752600"/>
          </a:xfrm>
          <a:prstGeom prst="curvedLeftArrow">
            <a:avLst>
              <a:gd name="adj1" fmla="val 41818"/>
              <a:gd name="adj2" fmla="val 83636"/>
              <a:gd name="adj3" fmla="val 33333"/>
            </a:avLst>
          </a:prstGeom>
          <a:solidFill>
            <a:srgbClr val="E7DEC9">
              <a:alpha val="46999"/>
            </a:srgbClr>
          </a:solidFill>
          <a:ln w="9360">
            <a:solidFill>
              <a:srgbClr val="FEB8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graphicFrame>
        <p:nvGraphicFramePr>
          <p:cNvPr id="24579" name="Object 183"/>
          <p:cNvGraphicFramePr>
            <a:graphicFrameLocks noChangeAspect="1"/>
          </p:cNvGraphicFramePr>
          <p:nvPr/>
        </p:nvGraphicFramePr>
        <p:xfrm>
          <a:off x="1371600" y="5410200"/>
          <a:ext cx="57150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0" r:id="rId4" imgW="2023376" imgH="269788" progId="">
                  <p:embed/>
                </p:oleObj>
              </mc:Choice>
              <mc:Fallback>
                <p:oleObj r:id="rId4" imgW="2023376" imgH="269788" progId="">
                  <p:embed/>
                  <p:pic>
                    <p:nvPicPr>
                      <p:cNvPr id="0" name="Object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10200"/>
                        <a:ext cx="571500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84"/>
          <p:cNvGraphicFramePr>
            <a:graphicFrameLocks noChangeAspect="1"/>
          </p:cNvGraphicFramePr>
          <p:nvPr/>
        </p:nvGraphicFramePr>
        <p:xfrm>
          <a:off x="2362200" y="457200"/>
          <a:ext cx="38862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1" r:id="rId6" imgW="1864709" imgH="428177" progId="">
                  <p:embed/>
                </p:oleObj>
              </mc:Choice>
              <mc:Fallback>
                <p:oleObj r:id="rId6" imgW="1864709" imgH="428177" progId="">
                  <p:embed/>
                  <p:pic>
                    <p:nvPicPr>
                      <p:cNvPr id="0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7200"/>
                        <a:ext cx="38862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/>
          <p:cNvGrpSpPr>
            <a:grpSpLocks/>
          </p:cNvGrpSpPr>
          <p:nvPr/>
        </p:nvGrpSpPr>
        <p:grpSpPr bwMode="auto">
          <a:xfrm>
            <a:off x="533400" y="1676400"/>
            <a:ext cx="7996238" cy="3792538"/>
            <a:chOff x="336" y="1056"/>
            <a:chExt cx="5037" cy="2389"/>
          </a:xfrm>
        </p:grpSpPr>
        <p:sp>
          <p:nvSpPr>
            <p:cNvPr id="15362" name="Rectangle 2"/>
            <p:cNvSpPr>
              <a:spLocks noChangeArrowheads="1"/>
            </p:cNvSpPr>
            <p:nvPr/>
          </p:nvSpPr>
          <p:spPr bwMode="auto">
            <a:xfrm>
              <a:off x="336" y="1056"/>
              <a:ext cx="5037" cy="2389"/>
            </a:xfrm>
            <a:prstGeom prst="rect">
              <a:avLst/>
            </a:prstGeom>
            <a:noFill/>
            <a:ln w="9360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grpSp>
          <p:nvGrpSpPr>
            <p:cNvPr id="26633" name="Group 3"/>
            <p:cNvGrpSpPr>
              <a:grpSpLocks/>
            </p:cNvGrpSpPr>
            <p:nvPr/>
          </p:nvGrpSpPr>
          <p:grpSpPr bwMode="auto">
            <a:xfrm>
              <a:off x="336" y="1056"/>
              <a:ext cx="5037" cy="2388"/>
              <a:chOff x="336" y="1056"/>
              <a:chExt cx="5037" cy="2388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336" y="1056"/>
                <a:ext cx="5037" cy="2388"/>
              </a:xfrm>
              <a:prstGeom prst="rect">
                <a:avLst/>
              </a:prstGeom>
              <a:noFill/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65" name="Line 5"/>
              <p:cNvSpPr>
                <a:spLocks noChangeShapeType="1"/>
              </p:cNvSpPr>
              <p:nvPr/>
            </p:nvSpPr>
            <p:spPr bwMode="auto">
              <a:xfrm>
                <a:off x="630" y="1140"/>
                <a:ext cx="0" cy="1586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644" y="2728"/>
                <a:ext cx="2094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67" name="Line 7"/>
              <p:cNvSpPr>
                <a:spLocks noChangeShapeType="1"/>
              </p:cNvSpPr>
              <p:nvPr/>
            </p:nvSpPr>
            <p:spPr bwMode="auto">
              <a:xfrm>
                <a:off x="3161" y="1140"/>
                <a:ext cx="0" cy="1615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68" name="Line 8"/>
              <p:cNvSpPr>
                <a:spLocks noChangeShapeType="1"/>
              </p:cNvSpPr>
              <p:nvPr/>
            </p:nvSpPr>
            <p:spPr bwMode="auto">
              <a:xfrm>
                <a:off x="3161" y="2756"/>
                <a:ext cx="2010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69" name="Line 9"/>
              <p:cNvSpPr>
                <a:spLocks noChangeShapeType="1"/>
              </p:cNvSpPr>
              <p:nvPr/>
            </p:nvSpPr>
            <p:spPr bwMode="auto">
              <a:xfrm flipV="1">
                <a:off x="2952" y="3332"/>
                <a:ext cx="0" cy="15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726" y="1189"/>
                <a:ext cx="8" cy="8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71" name="AutoShape 11"/>
              <p:cNvSpPr>
                <a:spLocks noChangeArrowheads="1"/>
              </p:cNvSpPr>
              <p:nvPr/>
            </p:nvSpPr>
            <p:spPr bwMode="auto">
              <a:xfrm>
                <a:off x="755" y="1210"/>
                <a:ext cx="81" cy="62"/>
              </a:xfrm>
              <a:custGeom>
                <a:avLst/>
                <a:gdLst>
                  <a:gd name="T0" fmla="*/ 0 w 74"/>
                  <a:gd name="T1" fmla="*/ 57 h 57"/>
                  <a:gd name="T2" fmla="*/ 0 w 74"/>
                  <a:gd name="T3" fmla="*/ 3 h 57"/>
                  <a:gd name="T4" fmla="*/ 9 w 74"/>
                  <a:gd name="T5" fmla="*/ 3 h 57"/>
                  <a:gd name="T6" fmla="*/ 9 w 74"/>
                  <a:gd name="T7" fmla="*/ 11 h 57"/>
                  <a:gd name="T8" fmla="*/ 13 w 74"/>
                  <a:gd name="T9" fmla="*/ 7 h 57"/>
                  <a:gd name="T10" fmla="*/ 15 w 74"/>
                  <a:gd name="T11" fmla="*/ 5 h 57"/>
                  <a:gd name="T12" fmla="*/ 19 w 74"/>
                  <a:gd name="T13" fmla="*/ 3 h 57"/>
                  <a:gd name="T14" fmla="*/ 26 w 74"/>
                  <a:gd name="T15" fmla="*/ 0 h 57"/>
                  <a:gd name="T16" fmla="*/ 30 w 74"/>
                  <a:gd name="T17" fmla="*/ 3 h 57"/>
                  <a:gd name="T18" fmla="*/ 35 w 74"/>
                  <a:gd name="T19" fmla="*/ 5 h 57"/>
                  <a:gd name="T20" fmla="*/ 39 w 74"/>
                  <a:gd name="T21" fmla="*/ 7 h 57"/>
                  <a:gd name="T22" fmla="*/ 41 w 74"/>
                  <a:gd name="T23" fmla="*/ 11 h 57"/>
                  <a:gd name="T24" fmla="*/ 46 w 74"/>
                  <a:gd name="T25" fmla="*/ 7 h 57"/>
                  <a:gd name="T26" fmla="*/ 50 w 74"/>
                  <a:gd name="T27" fmla="*/ 3 h 57"/>
                  <a:gd name="T28" fmla="*/ 56 w 74"/>
                  <a:gd name="T29" fmla="*/ 0 h 57"/>
                  <a:gd name="T30" fmla="*/ 65 w 74"/>
                  <a:gd name="T31" fmla="*/ 3 h 57"/>
                  <a:gd name="T32" fmla="*/ 70 w 74"/>
                  <a:gd name="T33" fmla="*/ 7 h 57"/>
                  <a:gd name="T34" fmla="*/ 72 w 74"/>
                  <a:gd name="T35" fmla="*/ 9 h 57"/>
                  <a:gd name="T36" fmla="*/ 74 w 74"/>
                  <a:gd name="T37" fmla="*/ 13 h 57"/>
                  <a:gd name="T38" fmla="*/ 74 w 74"/>
                  <a:gd name="T39" fmla="*/ 20 h 57"/>
                  <a:gd name="T40" fmla="*/ 74 w 74"/>
                  <a:gd name="T41" fmla="*/ 57 h 57"/>
                  <a:gd name="T42" fmla="*/ 65 w 74"/>
                  <a:gd name="T43" fmla="*/ 57 h 57"/>
                  <a:gd name="T44" fmla="*/ 65 w 74"/>
                  <a:gd name="T45" fmla="*/ 24 h 57"/>
                  <a:gd name="T46" fmla="*/ 65 w 74"/>
                  <a:gd name="T47" fmla="*/ 18 h 57"/>
                  <a:gd name="T48" fmla="*/ 63 w 74"/>
                  <a:gd name="T49" fmla="*/ 16 h 57"/>
                  <a:gd name="T50" fmla="*/ 63 w 74"/>
                  <a:gd name="T51" fmla="*/ 13 h 57"/>
                  <a:gd name="T52" fmla="*/ 61 w 74"/>
                  <a:gd name="T53" fmla="*/ 11 h 57"/>
                  <a:gd name="T54" fmla="*/ 59 w 74"/>
                  <a:gd name="T55" fmla="*/ 11 h 57"/>
                  <a:gd name="T56" fmla="*/ 54 w 74"/>
                  <a:gd name="T57" fmla="*/ 9 h 57"/>
                  <a:gd name="T58" fmla="*/ 50 w 74"/>
                  <a:gd name="T59" fmla="*/ 11 h 57"/>
                  <a:gd name="T60" fmla="*/ 46 w 74"/>
                  <a:gd name="T61" fmla="*/ 13 h 57"/>
                  <a:gd name="T62" fmla="*/ 43 w 74"/>
                  <a:gd name="T63" fmla="*/ 18 h 57"/>
                  <a:gd name="T64" fmla="*/ 41 w 74"/>
                  <a:gd name="T65" fmla="*/ 26 h 57"/>
                  <a:gd name="T66" fmla="*/ 41 w 74"/>
                  <a:gd name="T67" fmla="*/ 57 h 57"/>
                  <a:gd name="T68" fmla="*/ 33 w 74"/>
                  <a:gd name="T69" fmla="*/ 57 h 57"/>
                  <a:gd name="T70" fmla="*/ 33 w 74"/>
                  <a:gd name="T71" fmla="*/ 22 h 57"/>
                  <a:gd name="T72" fmla="*/ 33 w 74"/>
                  <a:gd name="T73" fmla="*/ 18 h 57"/>
                  <a:gd name="T74" fmla="*/ 30 w 74"/>
                  <a:gd name="T75" fmla="*/ 13 h 57"/>
                  <a:gd name="T76" fmla="*/ 26 w 74"/>
                  <a:gd name="T77" fmla="*/ 11 h 57"/>
                  <a:gd name="T78" fmla="*/ 22 w 74"/>
                  <a:gd name="T79" fmla="*/ 9 h 57"/>
                  <a:gd name="T80" fmla="*/ 19 w 74"/>
                  <a:gd name="T81" fmla="*/ 11 h 57"/>
                  <a:gd name="T82" fmla="*/ 15 w 74"/>
                  <a:gd name="T83" fmla="*/ 11 h 57"/>
                  <a:gd name="T84" fmla="*/ 13 w 74"/>
                  <a:gd name="T85" fmla="*/ 16 h 57"/>
                  <a:gd name="T86" fmla="*/ 11 w 74"/>
                  <a:gd name="T87" fmla="*/ 18 h 57"/>
                  <a:gd name="T88" fmla="*/ 9 w 74"/>
                  <a:gd name="T89" fmla="*/ 22 h 57"/>
                  <a:gd name="T90" fmla="*/ 9 w 74"/>
                  <a:gd name="T91" fmla="*/ 29 h 57"/>
                  <a:gd name="T92" fmla="*/ 9 w 74"/>
                  <a:gd name="T93" fmla="*/ 57 h 57"/>
                  <a:gd name="T94" fmla="*/ 0 w 74"/>
                  <a:gd name="T95" fmla="*/ 57 h 57"/>
                  <a:gd name="T96" fmla="*/ 0 w 74"/>
                  <a:gd name="T97" fmla="*/ 0 h 57"/>
                  <a:gd name="T98" fmla="*/ 74 w 74"/>
                  <a:gd name="T9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T96" t="T97" r="T98" b="T99"/>
                <a:pathLst>
                  <a:path w="74" h="57">
                    <a:moveTo>
                      <a:pt x="0" y="57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9" y="11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30" y="3"/>
                    </a:lnTo>
                    <a:lnTo>
                      <a:pt x="35" y="5"/>
                    </a:lnTo>
                    <a:lnTo>
                      <a:pt x="39" y="7"/>
                    </a:lnTo>
                    <a:lnTo>
                      <a:pt x="41" y="11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6" y="0"/>
                    </a:lnTo>
                    <a:lnTo>
                      <a:pt x="65" y="3"/>
                    </a:lnTo>
                    <a:lnTo>
                      <a:pt x="70" y="7"/>
                    </a:lnTo>
                    <a:lnTo>
                      <a:pt x="72" y="9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4" y="57"/>
                    </a:lnTo>
                    <a:lnTo>
                      <a:pt x="65" y="57"/>
                    </a:lnTo>
                    <a:lnTo>
                      <a:pt x="65" y="24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3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54" y="9"/>
                    </a:lnTo>
                    <a:lnTo>
                      <a:pt x="50" y="11"/>
                    </a:lnTo>
                    <a:lnTo>
                      <a:pt x="46" y="13"/>
                    </a:lnTo>
                    <a:lnTo>
                      <a:pt x="43" y="18"/>
                    </a:lnTo>
                    <a:lnTo>
                      <a:pt x="41" y="26"/>
                    </a:lnTo>
                    <a:lnTo>
                      <a:pt x="41" y="57"/>
                    </a:lnTo>
                    <a:lnTo>
                      <a:pt x="33" y="57"/>
                    </a:lnTo>
                    <a:lnTo>
                      <a:pt x="33" y="22"/>
                    </a:lnTo>
                    <a:lnTo>
                      <a:pt x="33" y="18"/>
                    </a:lnTo>
                    <a:lnTo>
                      <a:pt x="30" y="13"/>
                    </a:lnTo>
                    <a:lnTo>
                      <a:pt x="26" y="11"/>
                    </a:lnTo>
                    <a:lnTo>
                      <a:pt x="22" y="9"/>
                    </a:lnTo>
                    <a:lnTo>
                      <a:pt x="19" y="11"/>
                    </a:lnTo>
                    <a:lnTo>
                      <a:pt x="15" y="11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9" y="22"/>
                    </a:lnTo>
                    <a:lnTo>
                      <a:pt x="9" y="29"/>
                    </a:lnTo>
                    <a:lnTo>
                      <a:pt x="9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72" name="AutoShape 12"/>
              <p:cNvSpPr>
                <a:spLocks noChangeArrowheads="1"/>
              </p:cNvSpPr>
              <p:nvPr/>
            </p:nvSpPr>
            <p:spPr bwMode="auto">
              <a:xfrm>
                <a:off x="849" y="1189"/>
                <a:ext cx="32" cy="83"/>
              </a:xfrm>
              <a:custGeom>
                <a:avLst/>
                <a:gdLst>
                  <a:gd name="T0" fmla="*/ 6 w 30"/>
                  <a:gd name="T1" fmla="*/ 76 h 76"/>
                  <a:gd name="T2" fmla="*/ 6 w 30"/>
                  <a:gd name="T3" fmla="*/ 30 h 76"/>
                  <a:gd name="T4" fmla="*/ 0 w 30"/>
                  <a:gd name="T5" fmla="*/ 30 h 76"/>
                  <a:gd name="T6" fmla="*/ 0 w 30"/>
                  <a:gd name="T7" fmla="*/ 22 h 76"/>
                  <a:gd name="T8" fmla="*/ 6 w 30"/>
                  <a:gd name="T9" fmla="*/ 22 h 76"/>
                  <a:gd name="T10" fmla="*/ 6 w 30"/>
                  <a:gd name="T11" fmla="*/ 15 h 76"/>
                  <a:gd name="T12" fmla="*/ 6 w 30"/>
                  <a:gd name="T13" fmla="*/ 11 h 76"/>
                  <a:gd name="T14" fmla="*/ 8 w 30"/>
                  <a:gd name="T15" fmla="*/ 8 h 76"/>
                  <a:gd name="T16" fmla="*/ 11 w 30"/>
                  <a:gd name="T17" fmla="*/ 4 h 76"/>
                  <a:gd name="T18" fmla="*/ 13 w 30"/>
                  <a:gd name="T19" fmla="*/ 2 h 76"/>
                  <a:gd name="T20" fmla="*/ 17 w 30"/>
                  <a:gd name="T21" fmla="*/ 0 h 76"/>
                  <a:gd name="T22" fmla="*/ 22 w 30"/>
                  <a:gd name="T23" fmla="*/ 0 h 76"/>
                  <a:gd name="T24" fmla="*/ 26 w 30"/>
                  <a:gd name="T25" fmla="*/ 0 h 76"/>
                  <a:gd name="T26" fmla="*/ 30 w 30"/>
                  <a:gd name="T27" fmla="*/ 0 h 76"/>
                  <a:gd name="T28" fmla="*/ 30 w 30"/>
                  <a:gd name="T29" fmla="*/ 8 h 76"/>
                  <a:gd name="T30" fmla="*/ 28 w 30"/>
                  <a:gd name="T31" fmla="*/ 8 h 76"/>
                  <a:gd name="T32" fmla="*/ 24 w 30"/>
                  <a:gd name="T33" fmla="*/ 8 h 76"/>
                  <a:gd name="T34" fmla="*/ 22 w 30"/>
                  <a:gd name="T35" fmla="*/ 8 h 76"/>
                  <a:gd name="T36" fmla="*/ 19 w 30"/>
                  <a:gd name="T37" fmla="*/ 11 h 76"/>
                  <a:gd name="T38" fmla="*/ 17 w 30"/>
                  <a:gd name="T39" fmla="*/ 13 h 76"/>
                  <a:gd name="T40" fmla="*/ 17 w 30"/>
                  <a:gd name="T41" fmla="*/ 17 h 76"/>
                  <a:gd name="T42" fmla="*/ 17 w 30"/>
                  <a:gd name="T43" fmla="*/ 22 h 76"/>
                  <a:gd name="T44" fmla="*/ 26 w 30"/>
                  <a:gd name="T45" fmla="*/ 22 h 76"/>
                  <a:gd name="T46" fmla="*/ 26 w 30"/>
                  <a:gd name="T47" fmla="*/ 30 h 76"/>
                  <a:gd name="T48" fmla="*/ 17 w 30"/>
                  <a:gd name="T49" fmla="*/ 30 h 76"/>
                  <a:gd name="T50" fmla="*/ 17 w 30"/>
                  <a:gd name="T51" fmla="*/ 76 h 76"/>
                  <a:gd name="T52" fmla="*/ 6 w 30"/>
                  <a:gd name="T53" fmla="*/ 76 h 76"/>
                  <a:gd name="T54" fmla="*/ 0 w 30"/>
                  <a:gd name="T55" fmla="*/ 0 h 76"/>
                  <a:gd name="T56" fmla="*/ 30 w 30"/>
                  <a:gd name="T5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T54" t="T55" r="T56" b="T57"/>
                <a:pathLst>
                  <a:path w="30" h="76">
                    <a:moveTo>
                      <a:pt x="6" y="76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6" y="11"/>
                    </a:lnTo>
                    <a:lnTo>
                      <a:pt x="8" y="8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19" y="11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7" y="22"/>
                    </a:lnTo>
                    <a:lnTo>
                      <a:pt x="26" y="22"/>
                    </a:lnTo>
                    <a:lnTo>
                      <a:pt x="26" y="30"/>
                    </a:lnTo>
                    <a:lnTo>
                      <a:pt x="17" y="30"/>
                    </a:lnTo>
                    <a:lnTo>
                      <a:pt x="17" y="76"/>
                    </a:lnTo>
                    <a:lnTo>
                      <a:pt x="6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73" name="AutoShape 13"/>
              <p:cNvSpPr>
                <a:spLocks noChangeArrowheads="1"/>
              </p:cNvSpPr>
              <p:nvPr/>
            </p:nvSpPr>
            <p:spPr bwMode="auto">
              <a:xfrm>
                <a:off x="888" y="1189"/>
                <a:ext cx="26" cy="105"/>
              </a:xfrm>
              <a:custGeom>
                <a:avLst/>
                <a:gdLst>
                  <a:gd name="T0" fmla="*/ 17 w 24"/>
                  <a:gd name="T1" fmla="*/ 96 h 96"/>
                  <a:gd name="T2" fmla="*/ 10 w 24"/>
                  <a:gd name="T3" fmla="*/ 87 h 96"/>
                  <a:gd name="T4" fmla="*/ 4 w 24"/>
                  <a:gd name="T5" fmla="*/ 74 h 96"/>
                  <a:gd name="T6" fmla="*/ 0 w 24"/>
                  <a:gd name="T7" fmla="*/ 63 h 96"/>
                  <a:gd name="T8" fmla="*/ 0 w 24"/>
                  <a:gd name="T9" fmla="*/ 48 h 96"/>
                  <a:gd name="T10" fmla="*/ 0 w 24"/>
                  <a:gd name="T11" fmla="*/ 37 h 96"/>
                  <a:gd name="T12" fmla="*/ 4 w 24"/>
                  <a:gd name="T13" fmla="*/ 26 h 96"/>
                  <a:gd name="T14" fmla="*/ 8 w 24"/>
                  <a:gd name="T15" fmla="*/ 13 h 96"/>
                  <a:gd name="T16" fmla="*/ 17 w 24"/>
                  <a:gd name="T17" fmla="*/ 0 h 96"/>
                  <a:gd name="T18" fmla="*/ 24 w 24"/>
                  <a:gd name="T19" fmla="*/ 0 h 96"/>
                  <a:gd name="T20" fmla="*/ 21 w 24"/>
                  <a:gd name="T21" fmla="*/ 6 h 96"/>
                  <a:gd name="T22" fmla="*/ 17 w 24"/>
                  <a:gd name="T23" fmla="*/ 13 h 96"/>
                  <a:gd name="T24" fmla="*/ 17 w 24"/>
                  <a:gd name="T25" fmla="*/ 15 h 96"/>
                  <a:gd name="T26" fmla="*/ 13 w 24"/>
                  <a:gd name="T27" fmla="*/ 24 h 96"/>
                  <a:gd name="T28" fmla="*/ 10 w 24"/>
                  <a:gd name="T29" fmla="*/ 30 h 96"/>
                  <a:gd name="T30" fmla="*/ 10 w 24"/>
                  <a:gd name="T31" fmla="*/ 39 h 96"/>
                  <a:gd name="T32" fmla="*/ 8 w 24"/>
                  <a:gd name="T33" fmla="*/ 48 h 96"/>
                  <a:gd name="T34" fmla="*/ 13 w 24"/>
                  <a:gd name="T35" fmla="*/ 74 h 96"/>
                  <a:gd name="T36" fmla="*/ 24 w 24"/>
                  <a:gd name="T37" fmla="*/ 96 h 96"/>
                  <a:gd name="T38" fmla="*/ 17 w 24"/>
                  <a:gd name="T39" fmla="*/ 96 h 96"/>
                  <a:gd name="T40" fmla="*/ 0 w 24"/>
                  <a:gd name="T41" fmla="*/ 0 h 96"/>
                  <a:gd name="T42" fmla="*/ 24 w 24"/>
                  <a:gd name="T4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T40" t="T41" r="T42" b="T43"/>
                <a:pathLst>
                  <a:path w="24" h="96">
                    <a:moveTo>
                      <a:pt x="17" y="96"/>
                    </a:moveTo>
                    <a:lnTo>
                      <a:pt x="10" y="87"/>
                    </a:lnTo>
                    <a:lnTo>
                      <a:pt x="4" y="74"/>
                    </a:lnTo>
                    <a:lnTo>
                      <a:pt x="0" y="63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4" y="26"/>
                    </a:lnTo>
                    <a:lnTo>
                      <a:pt x="8" y="13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21" y="6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3" y="24"/>
                    </a:lnTo>
                    <a:lnTo>
                      <a:pt x="10" y="30"/>
                    </a:lnTo>
                    <a:lnTo>
                      <a:pt x="10" y="39"/>
                    </a:lnTo>
                    <a:lnTo>
                      <a:pt x="8" y="48"/>
                    </a:lnTo>
                    <a:lnTo>
                      <a:pt x="13" y="74"/>
                    </a:lnTo>
                    <a:lnTo>
                      <a:pt x="24" y="96"/>
                    </a:lnTo>
                    <a:lnTo>
                      <a:pt x="17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74" name="AutoShape 14"/>
              <p:cNvSpPr>
                <a:spLocks noChangeArrowheads="1"/>
              </p:cNvSpPr>
              <p:nvPr/>
            </p:nvSpPr>
            <p:spPr bwMode="auto">
              <a:xfrm>
                <a:off x="921" y="1210"/>
                <a:ext cx="50" cy="62"/>
              </a:xfrm>
              <a:custGeom>
                <a:avLst/>
                <a:gdLst>
                  <a:gd name="T0" fmla="*/ 11 w 46"/>
                  <a:gd name="T1" fmla="*/ 40 h 57"/>
                  <a:gd name="T2" fmla="*/ 15 w 46"/>
                  <a:gd name="T3" fmla="*/ 46 h 57"/>
                  <a:gd name="T4" fmla="*/ 24 w 46"/>
                  <a:gd name="T5" fmla="*/ 48 h 57"/>
                  <a:gd name="T6" fmla="*/ 33 w 46"/>
                  <a:gd name="T7" fmla="*/ 46 h 57"/>
                  <a:gd name="T8" fmla="*/ 35 w 46"/>
                  <a:gd name="T9" fmla="*/ 42 h 57"/>
                  <a:gd name="T10" fmla="*/ 33 w 46"/>
                  <a:gd name="T11" fmla="*/ 37 h 57"/>
                  <a:gd name="T12" fmla="*/ 24 w 46"/>
                  <a:gd name="T13" fmla="*/ 35 h 57"/>
                  <a:gd name="T14" fmla="*/ 11 w 46"/>
                  <a:gd name="T15" fmla="*/ 31 h 57"/>
                  <a:gd name="T16" fmla="*/ 4 w 46"/>
                  <a:gd name="T17" fmla="*/ 24 h 57"/>
                  <a:gd name="T18" fmla="*/ 2 w 46"/>
                  <a:gd name="T19" fmla="*/ 18 h 57"/>
                  <a:gd name="T20" fmla="*/ 4 w 46"/>
                  <a:gd name="T21" fmla="*/ 11 h 57"/>
                  <a:gd name="T22" fmla="*/ 9 w 46"/>
                  <a:gd name="T23" fmla="*/ 5 h 57"/>
                  <a:gd name="T24" fmla="*/ 13 w 46"/>
                  <a:gd name="T25" fmla="*/ 3 h 57"/>
                  <a:gd name="T26" fmla="*/ 22 w 46"/>
                  <a:gd name="T27" fmla="*/ 0 h 57"/>
                  <a:gd name="T28" fmla="*/ 33 w 46"/>
                  <a:gd name="T29" fmla="*/ 3 h 57"/>
                  <a:gd name="T30" fmla="*/ 39 w 46"/>
                  <a:gd name="T31" fmla="*/ 9 h 57"/>
                  <a:gd name="T32" fmla="*/ 41 w 46"/>
                  <a:gd name="T33" fmla="*/ 16 h 57"/>
                  <a:gd name="T34" fmla="*/ 31 w 46"/>
                  <a:gd name="T35" fmla="*/ 16 h 57"/>
                  <a:gd name="T36" fmla="*/ 26 w 46"/>
                  <a:gd name="T37" fmla="*/ 11 h 57"/>
                  <a:gd name="T38" fmla="*/ 18 w 46"/>
                  <a:gd name="T39" fmla="*/ 11 h 57"/>
                  <a:gd name="T40" fmla="*/ 13 w 46"/>
                  <a:gd name="T41" fmla="*/ 13 h 57"/>
                  <a:gd name="T42" fmla="*/ 11 w 46"/>
                  <a:gd name="T43" fmla="*/ 18 h 57"/>
                  <a:gd name="T44" fmla="*/ 13 w 46"/>
                  <a:gd name="T45" fmla="*/ 20 h 57"/>
                  <a:gd name="T46" fmla="*/ 18 w 46"/>
                  <a:gd name="T47" fmla="*/ 22 h 57"/>
                  <a:gd name="T48" fmla="*/ 31 w 46"/>
                  <a:gd name="T49" fmla="*/ 26 h 57"/>
                  <a:gd name="T50" fmla="*/ 39 w 46"/>
                  <a:gd name="T51" fmla="*/ 31 h 57"/>
                  <a:gd name="T52" fmla="*/ 44 w 46"/>
                  <a:gd name="T53" fmla="*/ 35 h 57"/>
                  <a:gd name="T54" fmla="*/ 44 w 46"/>
                  <a:gd name="T55" fmla="*/ 46 h 57"/>
                  <a:gd name="T56" fmla="*/ 39 w 46"/>
                  <a:gd name="T57" fmla="*/ 53 h 57"/>
                  <a:gd name="T58" fmla="*/ 31 w 46"/>
                  <a:gd name="T59" fmla="*/ 57 h 57"/>
                  <a:gd name="T60" fmla="*/ 18 w 46"/>
                  <a:gd name="T61" fmla="*/ 57 h 57"/>
                  <a:gd name="T62" fmla="*/ 7 w 46"/>
                  <a:gd name="T63" fmla="*/ 53 h 57"/>
                  <a:gd name="T64" fmla="*/ 0 w 46"/>
                  <a:gd name="T65" fmla="*/ 40 h 57"/>
                  <a:gd name="T66" fmla="*/ 0 w 46"/>
                  <a:gd name="T67" fmla="*/ 0 h 57"/>
                  <a:gd name="T68" fmla="*/ 46 w 46"/>
                  <a:gd name="T6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T66" t="T67" r="T68" b="T69"/>
                <a:pathLst>
                  <a:path w="46" h="57">
                    <a:moveTo>
                      <a:pt x="0" y="40"/>
                    </a:moveTo>
                    <a:lnTo>
                      <a:pt x="11" y="40"/>
                    </a:lnTo>
                    <a:lnTo>
                      <a:pt x="11" y="44"/>
                    </a:lnTo>
                    <a:lnTo>
                      <a:pt x="15" y="46"/>
                    </a:lnTo>
                    <a:lnTo>
                      <a:pt x="18" y="48"/>
                    </a:lnTo>
                    <a:lnTo>
                      <a:pt x="24" y="48"/>
                    </a:lnTo>
                    <a:lnTo>
                      <a:pt x="28" y="48"/>
                    </a:lnTo>
                    <a:lnTo>
                      <a:pt x="33" y="46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5" y="40"/>
                    </a:lnTo>
                    <a:lnTo>
                      <a:pt x="33" y="37"/>
                    </a:lnTo>
                    <a:lnTo>
                      <a:pt x="28" y="35"/>
                    </a:lnTo>
                    <a:lnTo>
                      <a:pt x="24" y="35"/>
                    </a:lnTo>
                    <a:lnTo>
                      <a:pt x="15" y="33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3" y="3"/>
                    </a:lnTo>
                    <a:lnTo>
                      <a:pt x="18" y="3"/>
                    </a:lnTo>
                    <a:lnTo>
                      <a:pt x="22" y="0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37" y="5"/>
                    </a:lnTo>
                    <a:lnTo>
                      <a:pt x="39" y="9"/>
                    </a:lnTo>
                    <a:lnTo>
                      <a:pt x="41" y="11"/>
                    </a:lnTo>
                    <a:lnTo>
                      <a:pt x="41" y="16"/>
                    </a:lnTo>
                    <a:lnTo>
                      <a:pt x="33" y="18"/>
                    </a:lnTo>
                    <a:lnTo>
                      <a:pt x="31" y="16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2" y="9"/>
                    </a:lnTo>
                    <a:lnTo>
                      <a:pt x="18" y="11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1" y="16"/>
                    </a:lnTo>
                    <a:lnTo>
                      <a:pt x="11" y="18"/>
                    </a:lnTo>
                    <a:lnTo>
                      <a:pt x="13" y="20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22" y="24"/>
                    </a:lnTo>
                    <a:lnTo>
                      <a:pt x="31" y="26"/>
                    </a:lnTo>
                    <a:lnTo>
                      <a:pt x="35" y="29"/>
                    </a:lnTo>
                    <a:lnTo>
                      <a:pt x="39" y="31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6" y="42"/>
                    </a:lnTo>
                    <a:lnTo>
                      <a:pt x="44" y="46"/>
                    </a:lnTo>
                    <a:lnTo>
                      <a:pt x="44" y="50"/>
                    </a:lnTo>
                    <a:lnTo>
                      <a:pt x="39" y="53"/>
                    </a:lnTo>
                    <a:lnTo>
                      <a:pt x="35" y="55"/>
                    </a:lnTo>
                    <a:lnTo>
                      <a:pt x="31" y="57"/>
                    </a:lnTo>
                    <a:lnTo>
                      <a:pt x="24" y="57"/>
                    </a:lnTo>
                    <a:lnTo>
                      <a:pt x="18" y="57"/>
                    </a:lnTo>
                    <a:lnTo>
                      <a:pt x="11" y="57"/>
                    </a:lnTo>
                    <a:lnTo>
                      <a:pt x="7" y="53"/>
                    </a:lnTo>
                    <a:lnTo>
                      <a:pt x="2" y="4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75" name="AutoShape 15"/>
              <p:cNvSpPr>
                <a:spLocks noChangeArrowheads="1"/>
              </p:cNvSpPr>
              <p:nvPr/>
            </p:nvSpPr>
            <p:spPr bwMode="auto">
              <a:xfrm>
                <a:off x="986" y="1260"/>
                <a:ext cx="11" cy="28"/>
              </a:xfrm>
              <a:custGeom>
                <a:avLst/>
                <a:gdLst>
                  <a:gd name="T0" fmla="*/ 0 w 11"/>
                  <a:gd name="T1" fmla="*/ 11 h 26"/>
                  <a:gd name="T2" fmla="*/ 0 w 11"/>
                  <a:gd name="T3" fmla="*/ 0 h 26"/>
                  <a:gd name="T4" fmla="*/ 11 w 11"/>
                  <a:gd name="T5" fmla="*/ 0 h 26"/>
                  <a:gd name="T6" fmla="*/ 11 w 11"/>
                  <a:gd name="T7" fmla="*/ 11 h 26"/>
                  <a:gd name="T8" fmla="*/ 11 w 11"/>
                  <a:gd name="T9" fmla="*/ 15 h 26"/>
                  <a:gd name="T10" fmla="*/ 9 w 11"/>
                  <a:gd name="T11" fmla="*/ 20 h 26"/>
                  <a:gd name="T12" fmla="*/ 6 w 11"/>
                  <a:gd name="T13" fmla="*/ 24 h 26"/>
                  <a:gd name="T14" fmla="*/ 2 w 11"/>
                  <a:gd name="T15" fmla="*/ 26 h 26"/>
                  <a:gd name="T16" fmla="*/ 0 w 11"/>
                  <a:gd name="T17" fmla="*/ 22 h 26"/>
                  <a:gd name="T18" fmla="*/ 2 w 11"/>
                  <a:gd name="T19" fmla="*/ 22 h 26"/>
                  <a:gd name="T20" fmla="*/ 4 w 11"/>
                  <a:gd name="T21" fmla="*/ 20 h 26"/>
                  <a:gd name="T22" fmla="*/ 4 w 11"/>
                  <a:gd name="T23" fmla="*/ 15 h 26"/>
                  <a:gd name="T24" fmla="*/ 6 w 11"/>
                  <a:gd name="T25" fmla="*/ 11 h 26"/>
                  <a:gd name="T26" fmla="*/ 0 w 11"/>
                  <a:gd name="T27" fmla="*/ 11 h 26"/>
                  <a:gd name="T28" fmla="*/ 0 w 11"/>
                  <a:gd name="T29" fmla="*/ 0 h 26"/>
                  <a:gd name="T30" fmla="*/ 11 w 11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1" h="26">
                    <a:moveTo>
                      <a:pt x="0" y="11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11" y="15"/>
                    </a:lnTo>
                    <a:lnTo>
                      <a:pt x="9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20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76" name="AutoShape 16"/>
              <p:cNvSpPr>
                <a:spLocks noChangeArrowheads="1"/>
              </p:cNvSpPr>
              <p:nvPr/>
            </p:nvSpPr>
            <p:spPr bwMode="auto">
              <a:xfrm>
                <a:off x="1015" y="1189"/>
                <a:ext cx="52" cy="83"/>
              </a:xfrm>
              <a:custGeom>
                <a:avLst/>
                <a:gdLst>
                  <a:gd name="T0" fmla="*/ 11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1 w 48"/>
                  <a:gd name="T7" fmla="*/ 0 h 76"/>
                  <a:gd name="T8" fmla="*/ 11 w 48"/>
                  <a:gd name="T9" fmla="*/ 28 h 76"/>
                  <a:gd name="T10" fmla="*/ 15 w 48"/>
                  <a:gd name="T11" fmla="*/ 24 h 76"/>
                  <a:gd name="T12" fmla="*/ 20 w 48"/>
                  <a:gd name="T13" fmla="*/ 22 h 76"/>
                  <a:gd name="T14" fmla="*/ 24 w 48"/>
                  <a:gd name="T15" fmla="*/ 19 h 76"/>
                  <a:gd name="T16" fmla="*/ 30 w 48"/>
                  <a:gd name="T17" fmla="*/ 22 h 76"/>
                  <a:gd name="T18" fmla="*/ 35 w 48"/>
                  <a:gd name="T19" fmla="*/ 22 h 76"/>
                  <a:gd name="T20" fmla="*/ 39 w 48"/>
                  <a:gd name="T21" fmla="*/ 26 h 76"/>
                  <a:gd name="T22" fmla="*/ 41 w 48"/>
                  <a:gd name="T23" fmla="*/ 28 h 76"/>
                  <a:gd name="T24" fmla="*/ 44 w 48"/>
                  <a:gd name="T25" fmla="*/ 32 h 76"/>
                  <a:gd name="T26" fmla="*/ 46 w 48"/>
                  <a:gd name="T27" fmla="*/ 37 h 76"/>
                  <a:gd name="T28" fmla="*/ 48 w 48"/>
                  <a:gd name="T29" fmla="*/ 43 h 76"/>
                  <a:gd name="T30" fmla="*/ 48 w 48"/>
                  <a:gd name="T31" fmla="*/ 48 h 76"/>
                  <a:gd name="T32" fmla="*/ 46 w 48"/>
                  <a:gd name="T33" fmla="*/ 56 h 76"/>
                  <a:gd name="T34" fmla="*/ 44 w 48"/>
                  <a:gd name="T35" fmla="*/ 63 h 76"/>
                  <a:gd name="T36" fmla="*/ 41 w 48"/>
                  <a:gd name="T37" fmla="*/ 69 h 76"/>
                  <a:gd name="T38" fmla="*/ 37 w 48"/>
                  <a:gd name="T39" fmla="*/ 74 h 76"/>
                  <a:gd name="T40" fmla="*/ 30 w 48"/>
                  <a:gd name="T41" fmla="*/ 76 h 76"/>
                  <a:gd name="T42" fmla="*/ 24 w 48"/>
                  <a:gd name="T43" fmla="*/ 76 h 76"/>
                  <a:gd name="T44" fmla="*/ 20 w 48"/>
                  <a:gd name="T45" fmla="*/ 76 h 76"/>
                  <a:gd name="T46" fmla="*/ 15 w 48"/>
                  <a:gd name="T47" fmla="*/ 74 h 76"/>
                  <a:gd name="T48" fmla="*/ 11 w 48"/>
                  <a:gd name="T49" fmla="*/ 67 h 76"/>
                  <a:gd name="T50" fmla="*/ 11 w 48"/>
                  <a:gd name="T51" fmla="*/ 76 h 76"/>
                  <a:gd name="T52" fmla="*/ 11 w 48"/>
                  <a:gd name="T53" fmla="*/ 48 h 76"/>
                  <a:gd name="T54" fmla="*/ 11 w 48"/>
                  <a:gd name="T55" fmla="*/ 56 h 76"/>
                  <a:gd name="T56" fmla="*/ 13 w 48"/>
                  <a:gd name="T57" fmla="*/ 61 h 76"/>
                  <a:gd name="T58" fmla="*/ 15 w 48"/>
                  <a:gd name="T59" fmla="*/ 65 h 76"/>
                  <a:gd name="T60" fmla="*/ 20 w 48"/>
                  <a:gd name="T61" fmla="*/ 67 h 76"/>
                  <a:gd name="T62" fmla="*/ 24 w 48"/>
                  <a:gd name="T63" fmla="*/ 67 h 76"/>
                  <a:gd name="T64" fmla="*/ 28 w 48"/>
                  <a:gd name="T65" fmla="*/ 67 h 76"/>
                  <a:gd name="T66" fmla="*/ 33 w 48"/>
                  <a:gd name="T67" fmla="*/ 63 h 76"/>
                  <a:gd name="T68" fmla="*/ 35 w 48"/>
                  <a:gd name="T69" fmla="*/ 59 h 76"/>
                  <a:gd name="T70" fmla="*/ 37 w 48"/>
                  <a:gd name="T71" fmla="*/ 54 h 76"/>
                  <a:gd name="T72" fmla="*/ 37 w 48"/>
                  <a:gd name="T73" fmla="*/ 48 h 76"/>
                  <a:gd name="T74" fmla="*/ 37 w 48"/>
                  <a:gd name="T75" fmla="*/ 43 h 76"/>
                  <a:gd name="T76" fmla="*/ 35 w 48"/>
                  <a:gd name="T77" fmla="*/ 37 h 76"/>
                  <a:gd name="T78" fmla="*/ 33 w 48"/>
                  <a:gd name="T79" fmla="*/ 35 h 76"/>
                  <a:gd name="T80" fmla="*/ 28 w 48"/>
                  <a:gd name="T81" fmla="*/ 30 h 76"/>
                  <a:gd name="T82" fmla="*/ 24 w 48"/>
                  <a:gd name="T83" fmla="*/ 28 h 76"/>
                  <a:gd name="T84" fmla="*/ 20 w 48"/>
                  <a:gd name="T85" fmla="*/ 30 h 76"/>
                  <a:gd name="T86" fmla="*/ 15 w 48"/>
                  <a:gd name="T87" fmla="*/ 35 h 76"/>
                  <a:gd name="T88" fmla="*/ 11 w 48"/>
                  <a:gd name="T89" fmla="*/ 41 h 76"/>
                  <a:gd name="T90" fmla="*/ 11 w 48"/>
                  <a:gd name="T91" fmla="*/ 48 h 76"/>
                  <a:gd name="T92" fmla="*/ 0 w 48"/>
                  <a:gd name="T93" fmla="*/ 0 h 76"/>
                  <a:gd name="T94" fmla="*/ 48 w 48"/>
                  <a:gd name="T9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48" h="76">
                    <a:moveTo>
                      <a:pt x="11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8"/>
                    </a:lnTo>
                    <a:lnTo>
                      <a:pt x="15" y="24"/>
                    </a:lnTo>
                    <a:lnTo>
                      <a:pt x="20" y="22"/>
                    </a:lnTo>
                    <a:lnTo>
                      <a:pt x="24" y="19"/>
                    </a:lnTo>
                    <a:lnTo>
                      <a:pt x="30" y="22"/>
                    </a:lnTo>
                    <a:lnTo>
                      <a:pt x="35" y="22"/>
                    </a:lnTo>
                    <a:lnTo>
                      <a:pt x="39" y="26"/>
                    </a:lnTo>
                    <a:lnTo>
                      <a:pt x="41" y="28"/>
                    </a:lnTo>
                    <a:lnTo>
                      <a:pt x="44" y="32"/>
                    </a:lnTo>
                    <a:lnTo>
                      <a:pt x="46" y="37"/>
                    </a:lnTo>
                    <a:lnTo>
                      <a:pt x="48" y="43"/>
                    </a:lnTo>
                    <a:lnTo>
                      <a:pt x="48" y="48"/>
                    </a:lnTo>
                    <a:lnTo>
                      <a:pt x="46" y="56"/>
                    </a:lnTo>
                    <a:lnTo>
                      <a:pt x="44" y="63"/>
                    </a:lnTo>
                    <a:lnTo>
                      <a:pt x="41" y="69"/>
                    </a:lnTo>
                    <a:lnTo>
                      <a:pt x="37" y="74"/>
                    </a:lnTo>
                    <a:lnTo>
                      <a:pt x="30" y="76"/>
                    </a:lnTo>
                    <a:lnTo>
                      <a:pt x="24" y="76"/>
                    </a:lnTo>
                    <a:lnTo>
                      <a:pt x="20" y="76"/>
                    </a:lnTo>
                    <a:lnTo>
                      <a:pt x="15" y="74"/>
                    </a:lnTo>
                    <a:lnTo>
                      <a:pt x="11" y="67"/>
                    </a:lnTo>
                    <a:lnTo>
                      <a:pt x="11" y="76"/>
                    </a:lnTo>
                    <a:close/>
                    <a:moveTo>
                      <a:pt x="11" y="48"/>
                    </a:moveTo>
                    <a:lnTo>
                      <a:pt x="11" y="56"/>
                    </a:lnTo>
                    <a:lnTo>
                      <a:pt x="13" y="61"/>
                    </a:lnTo>
                    <a:lnTo>
                      <a:pt x="15" y="65"/>
                    </a:lnTo>
                    <a:lnTo>
                      <a:pt x="20" y="67"/>
                    </a:lnTo>
                    <a:lnTo>
                      <a:pt x="24" y="67"/>
                    </a:lnTo>
                    <a:lnTo>
                      <a:pt x="28" y="67"/>
                    </a:lnTo>
                    <a:lnTo>
                      <a:pt x="33" y="63"/>
                    </a:lnTo>
                    <a:lnTo>
                      <a:pt x="35" y="59"/>
                    </a:lnTo>
                    <a:lnTo>
                      <a:pt x="37" y="54"/>
                    </a:lnTo>
                    <a:lnTo>
                      <a:pt x="37" y="48"/>
                    </a:lnTo>
                    <a:lnTo>
                      <a:pt x="37" y="43"/>
                    </a:lnTo>
                    <a:lnTo>
                      <a:pt x="35" y="37"/>
                    </a:lnTo>
                    <a:lnTo>
                      <a:pt x="33" y="35"/>
                    </a:lnTo>
                    <a:lnTo>
                      <a:pt x="28" y="30"/>
                    </a:lnTo>
                    <a:lnTo>
                      <a:pt x="24" y="28"/>
                    </a:lnTo>
                    <a:lnTo>
                      <a:pt x="20" y="30"/>
                    </a:lnTo>
                    <a:lnTo>
                      <a:pt x="15" y="35"/>
                    </a:lnTo>
                    <a:lnTo>
                      <a:pt x="11" y="41"/>
                    </a:lnTo>
                    <a:lnTo>
                      <a:pt x="11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77" name="AutoShape 17"/>
              <p:cNvSpPr>
                <a:spLocks noChangeArrowheads="1"/>
              </p:cNvSpPr>
              <p:nvPr/>
            </p:nvSpPr>
            <p:spPr bwMode="auto">
              <a:xfrm>
                <a:off x="1075" y="1189"/>
                <a:ext cx="29" cy="105"/>
              </a:xfrm>
              <a:custGeom>
                <a:avLst/>
                <a:gdLst>
                  <a:gd name="T0" fmla="*/ 7 w 27"/>
                  <a:gd name="T1" fmla="*/ 96 h 96"/>
                  <a:gd name="T2" fmla="*/ 0 w 27"/>
                  <a:gd name="T3" fmla="*/ 96 h 96"/>
                  <a:gd name="T4" fmla="*/ 14 w 27"/>
                  <a:gd name="T5" fmla="*/ 74 h 96"/>
                  <a:gd name="T6" fmla="*/ 16 w 27"/>
                  <a:gd name="T7" fmla="*/ 48 h 96"/>
                  <a:gd name="T8" fmla="*/ 16 w 27"/>
                  <a:gd name="T9" fmla="*/ 39 h 96"/>
                  <a:gd name="T10" fmla="*/ 14 w 27"/>
                  <a:gd name="T11" fmla="*/ 30 h 96"/>
                  <a:gd name="T12" fmla="*/ 11 w 27"/>
                  <a:gd name="T13" fmla="*/ 24 h 96"/>
                  <a:gd name="T14" fmla="*/ 9 w 27"/>
                  <a:gd name="T15" fmla="*/ 15 h 96"/>
                  <a:gd name="T16" fmla="*/ 7 w 27"/>
                  <a:gd name="T17" fmla="*/ 13 h 96"/>
                  <a:gd name="T18" fmla="*/ 5 w 27"/>
                  <a:gd name="T19" fmla="*/ 6 h 96"/>
                  <a:gd name="T20" fmla="*/ 0 w 27"/>
                  <a:gd name="T21" fmla="*/ 0 h 96"/>
                  <a:gd name="T22" fmla="*/ 7 w 27"/>
                  <a:gd name="T23" fmla="*/ 0 h 96"/>
                  <a:gd name="T24" fmla="*/ 16 w 27"/>
                  <a:gd name="T25" fmla="*/ 13 h 96"/>
                  <a:gd name="T26" fmla="*/ 22 w 27"/>
                  <a:gd name="T27" fmla="*/ 26 h 96"/>
                  <a:gd name="T28" fmla="*/ 24 w 27"/>
                  <a:gd name="T29" fmla="*/ 37 h 96"/>
                  <a:gd name="T30" fmla="*/ 27 w 27"/>
                  <a:gd name="T31" fmla="*/ 48 h 96"/>
                  <a:gd name="T32" fmla="*/ 24 w 27"/>
                  <a:gd name="T33" fmla="*/ 63 h 96"/>
                  <a:gd name="T34" fmla="*/ 20 w 27"/>
                  <a:gd name="T35" fmla="*/ 74 h 96"/>
                  <a:gd name="T36" fmla="*/ 16 w 27"/>
                  <a:gd name="T37" fmla="*/ 87 h 96"/>
                  <a:gd name="T38" fmla="*/ 7 w 27"/>
                  <a:gd name="T39" fmla="*/ 96 h 96"/>
                  <a:gd name="T40" fmla="*/ 0 w 27"/>
                  <a:gd name="T41" fmla="*/ 0 h 96"/>
                  <a:gd name="T42" fmla="*/ 27 w 27"/>
                  <a:gd name="T4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T40" t="T41" r="T42" b="T43"/>
                <a:pathLst>
                  <a:path w="27" h="96">
                    <a:moveTo>
                      <a:pt x="7" y="96"/>
                    </a:moveTo>
                    <a:lnTo>
                      <a:pt x="0" y="96"/>
                    </a:lnTo>
                    <a:lnTo>
                      <a:pt x="14" y="74"/>
                    </a:lnTo>
                    <a:lnTo>
                      <a:pt x="16" y="48"/>
                    </a:lnTo>
                    <a:lnTo>
                      <a:pt x="16" y="39"/>
                    </a:lnTo>
                    <a:lnTo>
                      <a:pt x="14" y="30"/>
                    </a:lnTo>
                    <a:lnTo>
                      <a:pt x="11" y="24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13"/>
                    </a:lnTo>
                    <a:lnTo>
                      <a:pt x="22" y="26"/>
                    </a:lnTo>
                    <a:lnTo>
                      <a:pt x="24" y="37"/>
                    </a:lnTo>
                    <a:lnTo>
                      <a:pt x="27" y="48"/>
                    </a:lnTo>
                    <a:lnTo>
                      <a:pt x="24" y="63"/>
                    </a:lnTo>
                    <a:lnTo>
                      <a:pt x="20" y="74"/>
                    </a:lnTo>
                    <a:lnTo>
                      <a:pt x="16" y="87"/>
                    </a:lnTo>
                    <a:lnTo>
                      <a:pt x="7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78" name="Line 18"/>
              <p:cNvSpPr>
                <a:spLocks noChangeShapeType="1"/>
              </p:cNvSpPr>
              <p:nvPr/>
            </p:nvSpPr>
            <p:spPr bwMode="auto">
              <a:xfrm>
                <a:off x="644" y="1394"/>
                <a:ext cx="2050" cy="0"/>
              </a:xfrm>
              <a:prstGeom prst="line">
                <a:avLst/>
              </a:prstGeom>
              <a:noFill/>
              <a:ln w="324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79" name="AutoShape 19"/>
              <p:cNvSpPr>
                <a:spLocks noChangeArrowheads="1"/>
              </p:cNvSpPr>
              <p:nvPr/>
            </p:nvSpPr>
            <p:spPr bwMode="auto">
              <a:xfrm>
                <a:off x="2664" y="2793"/>
                <a:ext cx="52" cy="83"/>
              </a:xfrm>
              <a:custGeom>
                <a:avLst/>
                <a:gdLst>
                  <a:gd name="T0" fmla="*/ 11 w 48"/>
                  <a:gd name="T1" fmla="*/ 74 h 76"/>
                  <a:gd name="T2" fmla="*/ 0 w 48"/>
                  <a:gd name="T3" fmla="*/ 74 h 76"/>
                  <a:gd name="T4" fmla="*/ 0 w 48"/>
                  <a:gd name="T5" fmla="*/ 0 h 76"/>
                  <a:gd name="T6" fmla="*/ 11 w 48"/>
                  <a:gd name="T7" fmla="*/ 0 h 76"/>
                  <a:gd name="T8" fmla="*/ 11 w 48"/>
                  <a:gd name="T9" fmla="*/ 28 h 76"/>
                  <a:gd name="T10" fmla="*/ 16 w 48"/>
                  <a:gd name="T11" fmla="*/ 22 h 76"/>
                  <a:gd name="T12" fmla="*/ 20 w 48"/>
                  <a:gd name="T13" fmla="*/ 20 h 76"/>
                  <a:gd name="T14" fmla="*/ 27 w 48"/>
                  <a:gd name="T15" fmla="*/ 20 h 76"/>
                  <a:gd name="T16" fmla="*/ 31 w 48"/>
                  <a:gd name="T17" fmla="*/ 20 h 76"/>
                  <a:gd name="T18" fmla="*/ 35 w 48"/>
                  <a:gd name="T19" fmla="*/ 22 h 76"/>
                  <a:gd name="T20" fmla="*/ 40 w 48"/>
                  <a:gd name="T21" fmla="*/ 24 h 76"/>
                  <a:gd name="T22" fmla="*/ 42 w 48"/>
                  <a:gd name="T23" fmla="*/ 26 h 76"/>
                  <a:gd name="T24" fmla="*/ 44 w 48"/>
                  <a:gd name="T25" fmla="*/ 30 h 76"/>
                  <a:gd name="T26" fmla="*/ 46 w 48"/>
                  <a:gd name="T27" fmla="*/ 35 h 76"/>
                  <a:gd name="T28" fmla="*/ 48 w 48"/>
                  <a:gd name="T29" fmla="*/ 41 h 76"/>
                  <a:gd name="T30" fmla="*/ 48 w 48"/>
                  <a:gd name="T31" fmla="*/ 46 h 76"/>
                  <a:gd name="T32" fmla="*/ 48 w 48"/>
                  <a:gd name="T33" fmla="*/ 54 h 76"/>
                  <a:gd name="T34" fmla="*/ 46 w 48"/>
                  <a:gd name="T35" fmla="*/ 63 h 76"/>
                  <a:gd name="T36" fmla="*/ 42 w 48"/>
                  <a:gd name="T37" fmla="*/ 67 h 76"/>
                  <a:gd name="T38" fmla="*/ 38 w 48"/>
                  <a:gd name="T39" fmla="*/ 72 h 76"/>
                  <a:gd name="T40" fmla="*/ 31 w 48"/>
                  <a:gd name="T41" fmla="*/ 74 h 76"/>
                  <a:gd name="T42" fmla="*/ 27 w 48"/>
                  <a:gd name="T43" fmla="*/ 76 h 76"/>
                  <a:gd name="T44" fmla="*/ 20 w 48"/>
                  <a:gd name="T45" fmla="*/ 74 h 76"/>
                  <a:gd name="T46" fmla="*/ 16 w 48"/>
                  <a:gd name="T47" fmla="*/ 72 h 76"/>
                  <a:gd name="T48" fmla="*/ 11 w 48"/>
                  <a:gd name="T49" fmla="*/ 65 h 76"/>
                  <a:gd name="T50" fmla="*/ 11 w 48"/>
                  <a:gd name="T51" fmla="*/ 74 h 76"/>
                  <a:gd name="T52" fmla="*/ 11 w 48"/>
                  <a:gd name="T53" fmla="*/ 48 h 76"/>
                  <a:gd name="T54" fmla="*/ 11 w 48"/>
                  <a:gd name="T55" fmla="*/ 54 h 76"/>
                  <a:gd name="T56" fmla="*/ 14 w 48"/>
                  <a:gd name="T57" fmla="*/ 61 h 76"/>
                  <a:gd name="T58" fmla="*/ 16 w 48"/>
                  <a:gd name="T59" fmla="*/ 63 h 76"/>
                  <a:gd name="T60" fmla="*/ 20 w 48"/>
                  <a:gd name="T61" fmla="*/ 65 h 76"/>
                  <a:gd name="T62" fmla="*/ 24 w 48"/>
                  <a:gd name="T63" fmla="*/ 67 h 76"/>
                  <a:gd name="T64" fmla="*/ 29 w 48"/>
                  <a:gd name="T65" fmla="*/ 65 h 76"/>
                  <a:gd name="T66" fmla="*/ 35 w 48"/>
                  <a:gd name="T67" fmla="*/ 61 h 76"/>
                  <a:gd name="T68" fmla="*/ 38 w 48"/>
                  <a:gd name="T69" fmla="*/ 59 h 76"/>
                  <a:gd name="T70" fmla="*/ 38 w 48"/>
                  <a:gd name="T71" fmla="*/ 52 h 76"/>
                  <a:gd name="T72" fmla="*/ 38 w 48"/>
                  <a:gd name="T73" fmla="*/ 48 h 76"/>
                  <a:gd name="T74" fmla="*/ 38 w 48"/>
                  <a:gd name="T75" fmla="*/ 41 h 76"/>
                  <a:gd name="T76" fmla="*/ 38 w 48"/>
                  <a:gd name="T77" fmla="*/ 37 h 76"/>
                  <a:gd name="T78" fmla="*/ 35 w 48"/>
                  <a:gd name="T79" fmla="*/ 33 h 76"/>
                  <a:gd name="T80" fmla="*/ 31 w 48"/>
                  <a:gd name="T81" fmla="*/ 28 h 76"/>
                  <a:gd name="T82" fmla="*/ 24 w 48"/>
                  <a:gd name="T83" fmla="*/ 28 h 76"/>
                  <a:gd name="T84" fmla="*/ 20 w 48"/>
                  <a:gd name="T85" fmla="*/ 28 h 76"/>
                  <a:gd name="T86" fmla="*/ 16 w 48"/>
                  <a:gd name="T87" fmla="*/ 33 h 76"/>
                  <a:gd name="T88" fmla="*/ 11 w 48"/>
                  <a:gd name="T89" fmla="*/ 39 h 76"/>
                  <a:gd name="T90" fmla="*/ 11 w 48"/>
                  <a:gd name="T91" fmla="*/ 48 h 76"/>
                  <a:gd name="T92" fmla="*/ 0 w 48"/>
                  <a:gd name="T93" fmla="*/ 0 h 76"/>
                  <a:gd name="T94" fmla="*/ 48 w 48"/>
                  <a:gd name="T9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48" h="76">
                    <a:moveTo>
                      <a:pt x="11" y="74"/>
                    </a:moveTo>
                    <a:lnTo>
                      <a:pt x="0" y="74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8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7" y="20"/>
                    </a:lnTo>
                    <a:lnTo>
                      <a:pt x="31" y="20"/>
                    </a:lnTo>
                    <a:lnTo>
                      <a:pt x="35" y="22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4" y="30"/>
                    </a:lnTo>
                    <a:lnTo>
                      <a:pt x="46" y="35"/>
                    </a:lnTo>
                    <a:lnTo>
                      <a:pt x="48" y="41"/>
                    </a:lnTo>
                    <a:lnTo>
                      <a:pt x="48" y="46"/>
                    </a:lnTo>
                    <a:lnTo>
                      <a:pt x="48" y="54"/>
                    </a:lnTo>
                    <a:lnTo>
                      <a:pt x="46" y="63"/>
                    </a:lnTo>
                    <a:lnTo>
                      <a:pt x="42" y="67"/>
                    </a:lnTo>
                    <a:lnTo>
                      <a:pt x="38" y="72"/>
                    </a:lnTo>
                    <a:lnTo>
                      <a:pt x="31" y="74"/>
                    </a:lnTo>
                    <a:lnTo>
                      <a:pt x="27" y="76"/>
                    </a:lnTo>
                    <a:lnTo>
                      <a:pt x="20" y="74"/>
                    </a:lnTo>
                    <a:lnTo>
                      <a:pt x="16" y="72"/>
                    </a:lnTo>
                    <a:lnTo>
                      <a:pt x="11" y="65"/>
                    </a:lnTo>
                    <a:lnTo>
                      <a:pt x="11" y="74"/>
                    </a:lnTo>
                    <a:close/>
                    <a:moveTo>
                      <a:pt x="11" y="48"/>
                    </a:moveTo>
                    <a:lnTo>
                      <a:pt x="11" y="54"/>
                    </a:lnTo>
                    <a:lnTo>
                      <a:pt x="14" y="61"/>
                    </a:lnTo>
                    <a:lnTo>
                      <a:pt x="16" y="63"/>
                    </a:lnTo>
                    <a:lnTo>
                      <a:pt x="20" y="65"/>
                    </a:lnTo>
                    <a:lnTo>
                      <a:pt x="24" y="67"/>
                    </a:lnTo>
                    <a:lnTo>
                      <a:pt x="29" y="65"/>
                    </a:lnTo>
                    <a:lnTo>
                      <a:pt x="35" y="61"/>
                    </a:lnTo>
                    <a:lnTo>
                      <a:pt x="38" y="59"/>
                    </a:lnTo>
                    <a:lnTo>
                      <a:pt x="38" y="52"/>
                    </a:lnTo>
                    <a:lnTo>
                      <a:pt x="38" y="48"/>
                    </a:lnTo>
                    <a:lnTo>
                      <a:pt x="38" y="41"/>
                    </a:lnTo>
                    <a:lnTo>
                      <a:pt x="38" y="37"/>
                    </a:lnTo>
                    <a:lnTo>
                      <a:pt x="35" y="33"/>
                    </a:lnTo>
                    <a:lnTo>
                      <a:pt x="31" y="28"/>
                    </a:lnTo>
                    <a:lnTo>
                      <a:pt x="24" y="28"/>
                    </a:lnTo>
                    <a:lnTo>
                      <a:pt x="20" y="28"/>
                    </a:lnTo>
                    <a:lnTo>
                      <a:pt x="16" y="33"/>
                    </a:lnTo>
                    <a:lnTo>
                      <a:pt x="11" y="39"/>
                    </a:lnTo>
                    <a:lnTo>
                      <a:pt x="11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80" name="AutoShape 20"/>
              <p:cNvSpPr>
                <a:spLocks noChangeArrowheads="1"/>
              </p:cNvSpPr>
              <p:nvPr/>
            </p:nvSpPr>
            <p:spPr bwMode="auto">
              <a:xfrm>
                <a:off x="557" y="1328"/>
                <a:ext cx="28" cy="83"/>
              </a:xfrm>
              <a:custGeom>
                <a:avLst/>
                <a:gdLst>
                  <a:gd name="T0" fmla="*/ 26 w 26"/>
                  <a:gd name="T1" fmla="*/ 76 h 76"/>
                  <a:gd name="T2" fmla="*/ 18 w 26"/>
                  <a:gd name="T3" fmla="*/ 76 h 76"/>
                  <a:gd name="T4" fmla="*/ 18 w 26"/>
                  <a:gd name="T5" fmla="*/ 17 h 76"/>
                  <a:gd name="T6" fmla="*/ 13 w 26"/>
                  <a:gd name="T7" fmla="*/ 22 h 76"/>
                  <a:gd name="T8" fmla="*/ 9 w 26"/>
                  <a:gd name="T9" fmla="*/ 24 h 76"/>
                  <a:gd name="T10" fmla="*/ 5 w 26"/>
                  <a:gd name="T11" fmla="*/ 26 h 76"/>
                  <a:gd name="T12" fmla="*/ 0 w 26"/>
                  <a:gd name="T13" fmla="*/ 28 h 76"/>
                  <a:gd name="T14" fmla="*/ 0 w 26"/>
                  <a:gd name="T15" fmla="*/ 20 h 76"/>
                  <a:gd name="T16" fmla="*/ 7 w 26"/>
                  <a:gd name="T17" fmla="*/ 15 h 76"/>
                  <a:gd name="T18" fmla="*/ 13 w 26"/>
                  <a:gd name="T19" fmla="*/ 11 h 76"/>
                  <a:gd name="T20" fmla="*/ 18 w 26"/>
                  <a:gd name="T21" fmla="*/ 7 h 76"/>
                  <a:gd name="T22" fmla="*/ 20 w 26"/>
                  <a:gd name="T23" fmla="*/ 0 h 76"/>
                  <a:gd name="T24" fmla="*/ 26 w 26"/>
                  <a:gd name="T25" fmla="*/ 0 h 76"/>
                  <a:gd name="T26" fmla="*/ 26 w 26"/>
                  <a:gd name="T27" fmla="*/ 76 h 76"/>
                  <a:gd name="T28" fmla="*/ 0 w 26"/>
                  <a:gd name="T29" fmla="*/ 0 h 76"/>
                  <a:gd name="T30" fmla="*/ 26 w 26"/>
                  <a:gd name="T3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26" h="76">
                    <a:moveTo>
                      <a:pt x="26" y="76"/>
                    </a:moveTo>
                    <a:lnTo>
                      <a:pt x="18" y="76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9" y="24"/>
                    </a:lnTo>
                    <a:lnTo>
                      <a:pt x="5" y="26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7" y="15"/>
                    </a:lnTo>
                    <a:lnTo>
                      <a:pt x="13" y="11"/>
                    </a:lnTo>
                    <a:lnTo>
                      <a:pt x="18" y="7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6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81" name="Line 21"/>
              <p:cNvSpPr>
                <a:spLocks noChangeShapeType="1"/>
              </p:cNvSpPr>
              <p:nvPr/>
            </p:nvSpPr>
            <p:spPr bwMode="auto">
              <a:xfrm>
                <a:off x="630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82" name="Line 22"/>
              <p:cNvSpPr>
                <a:spLocks noChangeShapeType="1"/>
              </p:cNvSpPr>
              <p:nvPr/>
            </p:nvSpPr>
            <p:spPr bwMode="auto">
              <a:xfrm>
                <a:off x="688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83" name="Line 23"/>
              <p:cNvSpPr>
                <a:spLocks noChangeShapeType="1"/>
              </p:cNvSpPr>
              <p:nvPr/>
            </p:nvSpPr>
            <p:spPr bwMode="auto">
              <a:xfrm>
                <a:off x="745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84" name="Line 24"/>
              <p:cNvSpPr>
                <a:spLocks noChangeShapeType="1"/>
              </p:cNvSpPr>
              <p:nvPr/>
            </p:nvSpPr>
            <p:spPr bwMode="auto">
              <a:xfrm>
                <a:off x="803" y="2012"/>
                <a:ext cx="29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85" name="Line 25"/>
              <p:cNvSpPr>
                <a:spLocks noChangeShapeType="1"/>
              </p:cNvSpPr>
              <p:nvPr/>
            </p:nvSpPr>
            <p:spPr bwMode="auto">
              <a:xfrm>
                <a:off x="861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86" name="Line 26"/>
              <p:cNvSpPr>
                <a:spLocks noChangeShapeType="1"/>
              </p:cNvSpPr>
              <p:nvPr/>
            </p:nvSpPr>
            <p:spPr bwMode="auto">
              <a:xfrm>
                <a:off x="919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87" name="Line 27"/>
              <p:cNvSpPr>
                <a:spLocks noChangeShapeType="1"/>
              </p:cNvSpPr>
              <p:nvPr/>
            </p:nvSpPr>
            <p:spPr bwMode="auto">
              <a:xfrm>
                <a:off x="976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88" name="Line 28"/>
              <p:cNvSpPr>
                <a:spLocks noChangeShapeType="1"/>
              </p:cNvSpPr>
              <p:nvPr/>
            </p:nvSpPr>
            <p:spPr bwMode="auto">
              <a:xfrm>
                <a:off x="1034" y="2012"/>
                <a:ext cx="29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89" name="Line 29"/>
              <p:cNvSpPr>
                <a:spLocks noChangeShapeType="1"/>
              </p:cNvSpPr>
              <p:nvPr/>
            </p:nvSpPr>
            <p:spPr bwMode="auto">
              <a:xfrm>
                <a:off x="1092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90" name="Line 30"/>
              <p:cNvSpPr>
                <a:spLocks noChangeShapeType="1"/>
              </p:cNvSpPr>
              <p:nvPr/>
            </p:nvSpPr>
            <p:spPr bwMode="auto">
              <a:xfrm>
                <a:off x="1150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91" name="Line 31"/>
              <p:cNvSpPr>
                <a:spLocks noChangeShapeType="1"/>
              </p:cNvSpPr>
              <p:nvPr/>
            </p:nvSpPr>
            <p:spPr bwMode="auto">
              <a:xfrm>
                <a:off x="1208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92" name="Line 32"/>
              <p:cNvSpPr>
                <a:spLocks noChangeShapeType="1"/>
              </p:cNvSpPr>
              <p:nvPr/>
            </p:nvSpPr>
            <p:spPr bwMode="auto">
              <a:xfrm>
                <a:off x="1265" y="2012"/>
                <a:ext cx="29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93" name="Line 33"/>
              <p:cNvSpPr>
                <a:spLocks noChangeShapeType="1"/>
              </p:cNvSpPr>
              <p:nvPr/>
            </p:nvSpPr>
            <p:spPr bwMode="auto">
              <a:xfrm>
                <a:off x="1324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94" name="Line 34"/>
              <p:cNvSpPr>
                <a:spLocks noChangeShapeType="1"/>
              </p:cNvSpPr>
              <p:nvPr/>
            </p:nvSpPr>
            <p:spPr bwMode="auto">
              <a:xfrm>
                <a:off x="1381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95" name="Line 35"/>
              <p:cNvSpPr>
                <a:spLocks noChangeShapeType="1"/>
              </p:cNvSpPr>
              <p:nvPr/>
            </p:nvSpPr>
            <p:spPr bwMode="auto">
              <a:xfrm>
                <a:off x="1438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96" name="Line 36"/>
              <p:cNvSpPr>
                <a:spLocks noChangeShapeType="1"/>
              </p:cNvSpPr>
              <p:nvPr/>
            </p:nvSpPr>
            <p:spPr bwMode="auto">
              <a:xfrm>
                <a:off x="1496" y="2012"/>
                <a:ext cx="29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97" name="Line 37"/>
              <p:cNvSpPr>
                <a:spLocks noChangeShapeType="1"/>
              </p:cNvSpPr>
              <p:nvPr/>
            </p:nvSpPr>
            <p:spPr bwMode="auto">
              <a:xfrm>
                <a:off x="1555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98" name="Line 38"/>
              <p:cNvSpPr>
                <a:spLocks noChangeShapeType="1"/>
              </p:cNvSpPr>
              <p:nvPr/>
            </p:nvSpPr>
            <p:spPr bwMode="auto">
              <a:xfrm>
                <a:off x="1612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399" name="Line 39"/>
              <p:cNvSpPr>
                <a:spLocks noChangeShapeType="1"/>
              </p:cNvSpPr>
              <p:nvPr/>
            </p:nvSpPr>
            <p:spPr bwMode="auto">
              <a:xfrm>
                <a:off x="1670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00" name="Line 40"/>
              <p:cNvSpPr>
                <a:spLocks noChangeShapeType="1"/>
              </p:cNvSpPr>
              <p:nvPr/>
            </p:nvSpPr>
            <p:spPr bwMode="auto">
              <a:xfrm>
                <a:off x="1728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01" name="Line 41"/>
              <p:cNvSpPr>
                <a:spLocks noChangeShapeType="1"/>
              </p:cNvSpPr>
              <p:nvPr/>
            </p:nvSpPr>
            <p:spPr bwMode="auto">
              <a:xfrm>
                <a:off x="1786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02" name="Line 42"/>
              <p:cNvSpPr>
                <a:spLocks noChangeShapeType="1"/>
              </p:cNvSpPr>
              <p:nvPr/>
            </p:nvSpPr>
            <p:spPr bwMode="auto">
              <a:xfrm>
                <a:off x="1843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03" name="Line 43"/>
              <p:cNvSpPr>
                <a:spLocks noChangeShapeType="1"/>
              </p:cNvSpPr>
              <p:nvPr/>
            </p:nvSpPr>
            <p:spPr bwMode="auto">
              <a:xfrm>
                <a:off x="1901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04" name="Line 44"/>
              <p:cNvSpPr>
                <a:spLocks noChangeShapeType="1"/>
              </p:cNvSpPr>
              <p:nvPr/>
            </p:nvSpPr>
            <p:spPr bwMode="auto">
              <a:xfrm>
                <a:off x="1960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05" name="Line 45"/>
              <p:cNvSpPr>
                <a:spLocks noChangeShapeType="1"/>
              </p:cNvSpPr>
              <p:nvPr/>
            </p:nvSpPr>
            <p:spPr bwMode="auto">
              <a:xfrm>
                <a:off x="2017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06" name="Line 46"/>
              <p:cNvSpPr>
                <a:spLocks noChangeShapeType="1"/>
              </p:cNvSpPr>
              <p:nvPr/>
            </p:nvSpPr>
            <p:spPr bwMode="auto">
              <a:xfrm>
                <a:off x="2075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07" name="Line 47"/>
              <p:cNvSpPr>
                <a:spLocks noChangeShapeType="1"/>
              </p:cNvSpPr>
              <p:nvPr/>
            </p:nvSpPr>
            <p:spPr bwMode="auto">
              <a:xfrm>
                <a:off x="2132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08" name="Line 48"/>
              <p:cNvSpPr>
                <a:spLocks noChangeShapeType="1"/>
              </p:cNvSpPr>
              <p:nvPr/>
            </p:nvSpPr>
            <p:spPr bwMode="auto">
              <a:xfrm>
                <a:off x="2191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09" name="Line 49"/>
              <p:cNvSpPr>
                <a:spLocks noChangeShapeType="1"/>
              </p:cNvSpPr>
              <p:nvPr/>
            </p:nvSpPr>
            <p:spPr bwMode="auto">
              <a:xfrm>
                <a:off x="2248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10" name="Line 50"/>
              <p:cNvSpPr>
                <a:spLocks noChangeShapeType="1"/>
              </p:cNvSpPr>
              <p:nvPr/>
            </p:nvSpPr>
            <p:spPr bwMode="auto">
              <a:xfrm>
                <a:off x="2306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11" name="Line 51"/>
              <p:cNvSpPr>
                <a:spLocks noChangeShapeType="1"/>
              </p:cNvSpPr>
              <p:nvPr/>
            </p:nvSpPr>
            <p:spPr bwMode="auto">
              <a:xfrm>
                <a:off x="2363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12" name="Line 52"/>
              <p:cNvSpPr>
                <a:spLocks noChangeShapeType="1"/>
              </p:cNvSpPr>
              <p:nvPr/>
            </p:nvSpPr>
            <p:spPr bwMode="auto">
              <a:xfrm>
                <a:off x="2422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13" name="Line 53"/>
              <p:cNvSpPr>
                <a:spLocks noChangeShapeType="1"/>
              </p:cNvSpPr>
              <p:nvPr/>
            </p:nvSpPr>
            <p:spPr bwMode="auto">
              <a:xfrm>
                <a:off x="2479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14" name="Line 54"/>
              <p:cNvSpPr>
                <a:spLocks noChangeShapeType="1"/>
              </p:cNvSpPr>
              <p:nvPr/>
            </p:nvSpPr>
            <p:spPr bwMode="auto">
              <a:xfrm>
                <a:off x="2537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15" name="Line 55"/>
              <p:cNvSpPr>
                <a:spLocks noChangeShapeType="1"/>
              </p:cNvSpPr>
              <p:nvPr/>
            </p:nvSpPr>
            <p:spPr bwMode="auto">
              <a:xfrm>
                <a:off x="2594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16" name="Line 56"/>
              <p:cNvSpPr>
                <a:spLocks noChangeShapeType="1"/>
              </p:cNvSpPr>
              <p:nvPr/>
            </p:nvSpPr>
            <p:spPr bwMode="auto">
              <a:xfrm>
                <a:off x="2653" y="2012"/>
                <a:ext cx="28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17" name="AutoShape 57"/>
              <p:cNvSpPr>
                <a:spLocks noChangeArrowheads="1"/>
              </p:cNvSpPr>
              <p:nvPr/>
            </p:nvSpPr>
            <p:spPr bwMode="auto">
              <a:xfrm>
                <a:off x="447" y="1991"/>
                <a:ext cx="28" cy="81"/>
              </a:xfrm>
              <a:custGeom>
                <a:avLst/>
                <a:gdLst>
                  <a:gd name="T0" fmla="*/ 26 w 26"/>
                  <a:gd name="T1" fmla="*/ 74 h 74"/>
                  <a:gd name="T2" fmla="*/ 18 w 26"/>
                  <a:gd name="T3" fmla="*/ 74 h 74"/>
                  <a:gd name="T4" fmla="*/ 18 w 26"/>
                  <a:gd name="T5" fmla="*/ 17 h 74"/>
                  <a:gd name="T6" fmla="*/ 13 w 26"/>
                  <a:gd name="T7" fmla="*/ 19 h 74"/>
                  <a:gd name="T8" fmla="*/ 9 w 26"/>
                  <a:gd name="T9" fmla="*/ 22 h 74"/>
                  <a:gd name="T10" fmla="*/ 5 w 26"/>
                  <a:gd name="T11" fmla="*/ 26 h 74"/>
                  <a:gd name="T12" fmla="*/ 0 w 26"/>
                  <a:gd name="T13" fmla="*/ 28 h 74"/>
                  <a:gd name="T14" fmla="*/ 0 w 26"/>
                  <a:gd name="T15" fmla="*/ 19 h 74"/>
                  <a:gd name="T16" fmla="*/ 7 w 26"/>
                  <a:gd name="T17" fmla="*/ 15 h 74"/>
                  <a:gd name="T18" fmla="*/ 13 w 26"/>
                  <a:gd name="T19" fmla="*/ 9 h 74"/>
                  <a:gd name="T20" fmla="*/ 18 w 26"/>
                  <a:gd name="T21" fmla="*/ 4 h 74"/>
                  <a:gd name="T22" fmla="*/ 20 w 26"/>
                  <a:gd name="T23" fmla="*/ 0 h 74"/>
                  <a:gd name="T24" fmla="*/ 26 w 26"/>
                  <a:gd name="T25" fmla="*/ 0 h 74"/>
                  <a:gd name="T26" fmla="*/ 26 w 26"/>
                  <a:gd name="T27" fmla="*/ 74 h 74"/>
                  <a:gd name="T28" fmla="*/ 0 w 26"/>
                  <a:gd name="T29" fmla="*/ 0 h 74"/>
                  <a:gd name="T30" fmla="*/ 26 w 26"/>
                  <a:gd name="T3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26" h="74">
                    <a:moveTo>
                      <a:pt x="26" y="74"/>
                    </a:moveTo>
                    <a:lnTo>
                      <a:pt x="18" y="74"/>
                    </a:lnTo>
                    <a:lnTo>
                      <a:pt x="18" y="17"/>
                    </a:lnTo>
                    <a:lnTo>
                      <a:pt x="13" y="19"/>
                    </a:lnTo>
                    <a:lnTo>
                      <a:pt x="9" y="22"/>
                    </a:lnTo>
                    <a:lnTo>
                      <a:pt x="5" y="2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7" y="15"/>
                    </a:lnTo>
                    <a:lnTo>
                      <a:pt x="13" y="9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6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18" name="AutoShape 58"/>
              <p:cNvSpPr>
                <a:spLocks noChangeArrowheads="1"/>
              </p:cNvSpPr>
              <p:nvPr/>
            </p:nvSpPr>
            <p:spPr bwMode="auto">
              <a:xfrm>
                <a:off x="498" y="1991"/>
                <a:ext cx="32" cy="81"/>
              </a:xfrm>
              <a:custGeom>
                <a:avLst/>
                <a:gdLst>
                  <a:gd name="T0" fmla="*/ 0 w 30"/>
                  <a:gd name="T1" fmla="*/ 74 h 74"/>
                  <a:gd name="T2" fmla="*/ 22 w 30"/>
                  <a:gd name="T3" fmla="*/ 0 h 74"/>
                  <a:gd name="T4" fmla="*/ 30 w 30"/>
                  <a:gd name="T5" fmla="*/ 0 h 74"/>
                  <a:gd name="T6" fmla="*/ 9 w 30"/>
                  <a:gd name="T7" fmla="*/ 74 h 74"/>
                  <a:gd name="T8" fmla="*/ 0 w 30"/>
                  <a:gd name="T9" fmla="*/ 74 h 74"/>
                  <a:gd name="T10" fmla="*/ 0 w 30"/>
                  <a:gd name="T11" fmla="*/ 0 h 74"/>
                  <a:gd name="T12" fmla="*/ 30 w 30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" h="74">
                    <a:moveTo>
                      <a:pt x="0" y="74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9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19" name="AutoShape 59"/>
              <p:cNvSpPr>
                <a:spLocks noChangeArrowheads="1"/>
              </p:cNvSpPr>
              <p:nvPr/>
            </p:nvSpPr>
            <p:spPr bwMode="auto">
              <a:xfrm>
                <a:off x="534" y="1991"/>
                <a:ext cx="54" cy="81"/>
              </a:xfrm>
              <a:custGeom>
                <a:avLst/>
                <a:gdLst>
                  <a:gd name="T0" fmla="*/ 50 w 50"/>
                  <a:gd name="T1" fmla="*/ 65 h 74"/>
                  <a:gd name="T2" fmla="*/ 50 w 50"/>
                  <a:gd name="T3" fmla="*/ 74 h 74"/>
                  <a:gd name="T4" fmla="*/ 0 w 50"/>
                  <a:gd name="T5" fmla="*/ 74 h 74"/>
                  <a:gd name="T6" fmla="*/ 0 w 50"/>
                  <a:gd name="T7" fmla="*/ 72 h 74"/>
                  <a:gd name="T8" fmla="*/ 2 w 50"/>
                  <a:gd name="T9" fmla="*/ 67 h 74"/>
                  <a:gd name="T10" fmla="*/ 4 w 50"/>
                  <a:gd name="T11" fmla="*/ 63 h 74"/>
                  <a:gd name="T12" fmla="*/ 6 w 50"/>
                  <a:gd name="T13" fmla="*/ 59 h 74"/>
                  <a:gd name="T14" fmla="*/ 10 w 50"/>
                  <a:gd name="T15" fmla="*/ 52 h 74"/>
                  <a:gd name="T16" fmla="*/ 17 w 50"/>
                  <a:gd name="T17" fmla="*/ 46 h 74"/>
                  <a:gd name="T18" fmla="*/ 26 w 50"/>
                  <a:gd name="T19" fmla="*/ 41 h 74"/>
                  <a:gd name="T20" fmla="*/ 30 w 50"/>
                  <a:gd name="T21" fmla="*/ 35 h 74"/>
                  <a:gd name="T22" fmla="*/ 34 w 50"/>
                  <a:gd name="T23" fmla="*/ 30 h 74"/>
                  <a:gd name="T24" fmla="*/ 37 w 50"/>
                  <a:gd name="T25" fmla="*/ 26 h 74"/>
                  <a:gd name="T26" fmla="*/ 39 w 50"/>
                  <a:gd name="T27" fmla="*/ 19 h 74"/>
                  <a:gd name="T28" fmla="*/ 37 w 50"/>
                  <a:gd name="T29" fmla="*/ 15 h 74"/>
                  <a:gd name="T30" fmla="*/ 34 w 50"/>
                  <a:gd name="T31" fmla="*/ 13 h 74"/>
                  <a:gd name="T32" fmla="*/ 30 w 50"/>
                  <a:gd name="T33" fmla="*/ 9 h 74"/>
                  <a:gd name="T34" fmla="*/ 23 w 50"/>
                  <a:gd name="T35" fmla="*/ 9 h 74"/>
                  <a:gd name="T36" fmla="*/ 19 w 50"/>
                  <a:gd name="T37" fmla="*/ 9 h 74"/>
                  <a:gd name="T38" fmla="*/ 15 w 50"/>
                  <a:gd name="T39" fmla="*/ 11 h 74"/>
                  <a:gd name="T40" fmla="*/ 13 w 50"/>
                  <a:gd name="T41" fmla="*/ 15 h 74"/>
                  <a:gd name="T42" fmla="*/ 10 w 50"/>
                  <a:gd name="T43" fmla="*/ 22 h 74"/>
                  <a:gd name="T44" fmla="*/ 2 w 50"/>
                  <a:gd name="T45" fmla="*/ 19 h 74"/>
                  <a:gd name="T46" fmla="*/ 2 w 50"/>
                  <a:gd name="T47" fmla="*/ 15 h 74"/>
                  <a:gd name="T48" fmla="*/ 4 w 50"/>
                  <a:gd name="T49" fmla="*/ 9 h 74"/>
                  <a:gd name="T50" fmla="*/ 8 w 50"/>
                  <a:gd name="T51" fmla="*/ 4 h 74"/>
                  <a:gd name="T52" fmla="*/ 13 w 50"/>
                  <a:gd name="T53" fmla="*/ 2 h 74"/>
                  <a:gd name="T54" fmla="*/ 19 w 50"/>
                  <a:gd name="T55" fmla="*/ 0 h 74"/>
                  <a:gd name="T56" fmla="*/ 26 w 50"/>
                  <a:gd name="T57" fmla="*/ 0 h 74"/>
                  <a:gd name="T58" fmla="*/ 32 w 50"/>
                  <a:gd name="T59" fmla="*/ 0 h 74"/>
                  <a:gd name="T60" fmla="*/ 37 w 50"/>
                  <a:gd name="T61" fmla="*/ 2 h 74"/>
                  <a:gd name="T62" fmla="*/ 41 w 50"/>
                  <a:gd name="T63" fmla="*/ 6 h 74"/>
                  <a:gd name="T64" fmla="*/ 45 w 50"/>
                  <a:gd name="T65" fmla="*/ 11 h 74"/>
                  <a:gd name="T66" fmla="*/ 47 w 50"/>
                  <a:gd name="T67" fmla="*/ 15 h 74"/>
                  <a:gd name="T68" fmla="*/ 47 w 50"/>
                  <a:gd name="T69" fmla="*/ 19 h 74"/>
                  <a:gd name="T70" fmla="*/ 47 w 50"/>
                  <a:gd name="T71" fmla="*/ 24 h 74"/>
                  <a:gd name="T72" fmla="*/ 45 w 50"/>
                  <a:gd name="T73" fmla="*/ 28 h 74"/>
                  <a:gd name="T74" fmla="*/ 43 w 50"/>
                  <a:gd name="T75" fmla="*/ 33 h 74"/>
                  <a:gd name="T76" fmla="*/ 41 w 50"/>
                  <a:gd name="T77" fmla="*/ 39 h 74"/>
                  <a:gd name="T78" fmla="*/ 37 w 50"/>
                  <a:gd name="T79" fmla="*/ 41 h 74"/>
                  <a:gd name="T80" fmla="*/ 32 w 50"/>
                  <a:gd name="T81" fmla="*/ 46 h 74"/>
                  <a:gd name="T82" fmla="*/ 28 w 50"/>
                  <a:gd name="T83" fmla="*/ 52 h 74"/>
                  <a:gd name="T84" fmla="*/ 21 w 50"/>
                  <a:gd name="T85" fmla="*/ 54 h 74"/>
                  <a:gd name="T86" fmla="*/ 19 w 50"/>
                  <a:gd name="T87" fmla="*/ 59 h 74"/>
                  <a:gd name="T88" fmla="*/ 17 w 50"/>
                  <a:gd name="T89" fmla="*/ 61 h 74"/>
                  <a:gd name="T90" fmla="*/ 15 w 50"/>
                  <a:gd name="T91" fmla="*/ 63 h 74"/>
                  <a:gd name="T92" fmla="*/ 13 w 50"/>
                  <a:gd name="T93" fmla="*/ 65 h 74"/>
                  <a:gd name="T94" fmla="*/ 50 w 50"/>
                  <a:gd name="T95" fmla="*/ 65 h 74"/>
                  <a:gd name="T96" fmla="*/ 0 w 50"/>
                  <a:gd name="T97" fmla="*/ 0 h 74"/>
                  <a:gd name="T98" fmla="*/ 50 w 50"/>
                  <a:gd name="T9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T96" t="T97" r="T98" b="T99"/>
                <a:pathLst>
                  <a:path w="50" h="74">
                    <a:moveTo>
                      <a:pt x="50" y="65"/>
                    </a:moveTo>
                    <a:lnTo>
                      <a:pt x="50" y="74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67"/>
                    </a:lnTo>
                    <a:lnTo>
                      <a:pt x="4" y="63"/>
                    </a:lnTo>
                    <a:lnTo>
                      <a:pt x="6" y="59"/>
                    </a:lnTo>
                    <a:lnTo>
                      <a:pt x="10" y="52"/>
                    </a:lnTo>
                    <a:lnTo>
                      <a:pt x="17" y="46"/>
                    </a:lnTo>
                    <a:lnTo>
                      <a:pt x="26" y="41"/>
                    </a:lnTo>
                    <a:lnTo>
                      <a:pt x="30" y="35"/>
                    </a:lnTo>
                    <a:lnTo>
                      <a:pt x="34" y="30"/>
                    </a:lnTo>
                    <a:lnTo>
                      <a:pt x="37" y="26"/>
                    </a:lnTo>
                    <a:lnTo>
                      <a:pt x="39" y="19"/>
                    </a:lnTo>
                    <a:lnTo>
                      <a:pt x="37" y="15"/>
                    </a:lnTo>
                    <a:lnTo>
                      <a:pt x="34" y="13"/>
                    </a:lnTo>
                    <a:lnTo>
                      <a:pt x="30" y="9"/>
                    </a:lnTo>
                    <a:lnTo>
                      <a:pt x="23" y="9"/>
                    </a:lnTo>
                    <a:lnTo>
                      <a:pt x="19" y="9"/>
                    </a:lnTo>
                    <a:lnTo>
                      <a:pt x="15" y="11"/>
                    </a:lnTo>
                    <a:lnTo>
                      <a:pt x="13" y="15"/>
                    </a:lnTo>
                    <a:lnTo>
                      <a:pt x="10" y="22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7" y="2"/>
                    </a:lnTo>
                    <a:lnTo>
                      <a:pt x="41" y="6"/>
                    </a:lnTo>
                    <a:lnTo>
                      <a:pt x="45" y="11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7" y="24"/>
                    </a:lnTo>
                    <a:lnTo>
                      <a:pt x="45" y="28"/>
                    </a:lnTo>
                    <a:lnTo>
                      <a:pt x="43" y="33"/>
                    </a:lnTo>
                    <a:lnTo>
                      <a:pt x="41" y="39"/>
                    </a:lnTo>
                    <a:lnTo>
                      <a:pt x="37" y="41"/>
                    </a:lnTo>
                    <a:lnTo>
                      <a:pt x="32" y="46"/>
                    </a:lnTo>
                    <a:lnTo>
                      <a:pt x="28" y="52"/>
                    </a:lnTo>
                    <a:lnTo>
                      <a:pt x="21" y="54"/>
                    </a:lnTo>
                    <a:lnTo>
                      <a:pt x="19" y="59"/>
                    </a:lnTo>
                    <a:lnTo>
                      <a:pt x="17" y="61"/>
                    </a:lnTo>
                    <a:lnTo>
                      <a:pt x="15" y="63"/>
                    </a:lnTo>
                    <a:lnTo>
                      <a:pt x="13" y="65"/>
                    </a:lnTo>
                    <a:lnTo>
                      <a:pt x="5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20" name="AutoShape 60"/>
              <p:cNvSpPr>
                <a:spLocks noChangeArrowheads="1"/>
              </p:cNvSpPr>
              <p:nvPr/>
            </p:nvSpPr>
            <p:spPr bwMode="auto">
              <a:xfrm>
                <a:off x="630" y="1547"/>
                <a:ext cx="1840" cy="1138"/>
              </a:xfrm>
              <a:custGeom>
                <a:avLst/>
                <a:gdLst>
                  <a:gd name="T0" fmla="*/ 0 w 1665"/>
                  <a:gd name="T1" fmla="*/ 0 h 1030"/>
                  <a:gd name="T2" fmla="*/ 71 w 1665"/>
                  <a:gd name="T3" fmla="*/ 7 h 1030"/>
                  <a:gd name="T4" fmla="*/ 128 w 1665"/>
                  <a:gd name="T5" fmla="*/ 13 h 1030"/>
                  <a:gd name="T6" fmla="*/ 174 w 1665"/>
                  <a:gd name="T7" fmla="*/ 22 h 1030"/>
                  <a:gd name="T8" fmla="*/ 213 w 1665"/>
                  <a:gd name="T9" fmla="*/ 31 h 1030"/>
                  <a:gd name="T10" fmla="*/ 241 w 1665"/>
                  <a:gd name="T11" fmla="*/ 39 h 1030"/>
                  <a:gd name="T12" fmla="*/ 267 w 1665"/>
                  <a:gd name="T13" fmla="*/ 50 h 1030"/>
                  <a:gd name="T14" fmla="*/ 298 w 1665"/>
                  <a:gd name="T15" fmla="*/ 70 h 1030"/>
                  <a:gd name="T16" fmla="*/ 331 w 1665"/>
                  <a:gd name="T17" fmla="*/ 98 h 1030"/>
                  <a:gd name="T18" fmla="*/ 363 w 1665"/>
                  <a:gd name="T19" fmla="*/ 129 h 1030"/>
                  <a:gd name="T20" fmla="*/ 398 w 1665"/>
                  <a:gd name="T21" fmla="*/ 164 h 1030"/>
                  <a:gd name="T22" fmla="*/ 431 w 1665"/>
                  <a:gd name="T23" fmla="*/ 201 h 1030"/>
                  <a:gd name="T24" fmla="*/ 461 w 1665"/>
                  <a:gd name="T25" fmla="*/ 235 h 1030"/>
                  <a:gd name="T26" fmla="*/ 487 w 1665"/>
                  <a:gd name="T27" fmla="*/ 266 h 1030"/>
                  <a:gd name="T28" fmla="*/ 509 w 1665"/>
                  <a:gd name="T29" fmla="*/ 292 h 1030"/>
                  <a:gd name="T30" fmla="*/ 533 w 1665"/>
                  <a:gd name="T31" fmla="*/ 325 h 1030"/>
                  <a:gd name="T32" fmla="*/ 561 w 1665"/>
                  <a:gd name="T33" fmla="*/ 366 h 1030"/>
                  <a:gd name="T34" fmla="*/ 592 w 1665"/>
                  <a:gd name="T35" fmla="*/ 414 h 1030"/>
                  <a:gd name="T36" fmla="*/ 625 w 1665"/>
                  <a:gd name="T37" fmla="*/ 464 h 1030"/>
                  <a:gd name="T38" fmla="*/ 655 w 1665"/>
                  <a:gd name="T39" fmla="*/ 514 h 1030"/>
                  <a:gd name="T40" fmla="*/ 685 w 1665"/>
                  <a:gd name="T41" fmla="*/ 562 h 1030"/>
                  <a:gd name="T42" fmla="*/ 714 w 1665"/>
                  <a:gd name="T43" fmla="*/ 603 h 1030"/>
                  <a:gd name="T44" fmla="*/ 738 w 1665"/>
                  <a:gd name="T45" fmla="*/ 636 h 1030"/>
                  <a:gd name="T46" fmla="*/ 762 w 1665"/>
                  <a:gd name="T47" fmla="*/ 669 h 1030"/>
                  <a:gd name="T48" fmla="*/ 792 w 1665"/>
                  <a:gd name="T49" fmla="*/ 708 h 1030"/>
                  <a:gd name="T50" fmla="*/ 827 w 1665"/>
                  <a:gd name="T51" fmla="*/ 751 h 1030"/>
                  <a:gd name="T52" fmla="*/ 864 w 1665"/>
                  <a:gd name="T53" fmla="*/ 797 h 1030"/>
                  <a:gd name="T54" fmla="*/ 901 w 1665"/>
                  <a:gd name="T55" fmla="*/ 843 h 1030"/>
                  <a:gd name="T56" fmla="*/ 942 w 1665"/>
                  <a:gd name="T57" fmla="*/ 882 h 1030"/>
                  <a:gd name="T58" fmla="*/ 979 w 1665"/>
                  <a:gd name="T59" fmla="*/ 917 h 1030"/>
                  <a:gd name="T60" fmla="*/ 1016 w 1665"/>
                  <a:gd name="T61" fmla="*/ 941 h 1030"/>
                  <a:gd name="T62" fmla="*/ 1058 w 1665"/>
                  <a:gd name="T63" fmla="*/ 958 h 1030"/>
                  <a:gd name="T64" fmla="*/ 1101 w 1665"/>
                  <a:gd name="T65" fmla="*/ 976 h 1030"/>
                  <a:gd name="T66" fmla="*/ 1154 w 1665"/>
                  <a:gd name="T67" fmla="*/ 989 h 1030"/>
                  <a:gd name="T68" fmla="*/ 1210 w 1665"/>
                  <a:gd name="T69" fmla="*/ 1000 h 1030"/>
                  <a:gd name="T70" fmla="*/ 1278 w 1665"/>
                  <a:gd name="T71" fmla="*/ 1008 h 1030"/>
                  <a:gd name="T72" fmla="*/ 1356 w 1665"/>
                  <a:gd name="T73" fmla="*/ 1017 h 1030"/>
                  <a:gd name="T74" fmla="*/ 1445 w 1665"/>
                  <a:gd name="T75" fmla="*/ 1021 h 1030"/>
                  <a:gd name="T76" fmla="*/ 1548 w 1665"/>
                  <a:gd name="T77" fmla="*/ 1026 h 1030"/>
                  <a:gd name="T78" fmla="*/ 1665 w 1665"/>
                  <a:gd name="T79" fmla="*/ 1030 h 1030"/>
                  <a:gd name="T80" fmla="*/ 0 w 1665"/>
                  <a:gd name="T81" fmla="*/ 0 h 1030"/>
                  <a:gd name="T82" fmla="*/ 1665 w 1665"/>
                  <a:gd name="T83" fmla="*/ 1030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T80" t="T81" r="T82" b="T83"/>
                <a:pathLst>
                  <a:path w="1665" h="1030">
                    <a:moveTo>
                      <a:pt x="0" y="0"/>
                    </a:moveTo>
                    <a:lnTo>
                      <a:pt x="71" y="7"/>
                    </a:lnTo>
                    <a:lnTo>
                      <a:pt x="128" y="13"/>
                    </a:lnTo>
                    <a:lnTo>
                      <a:pt x="174" y="22"/>
                    </a:lnTo>
                    <a:lnTo>
                      <a:pt x="213" y="31"/>
                    </a:lnTo>
                    <a:lnTo>
                      <a:pt x="241" y="39"/>
                    </a:lnTo>
                    <a:lnTo>
                      <a:pt x="267" y="50"/>
                    </a:lnTo>
                    <a:lnTo>
                      <a:pt x="298" y="70"/>
                    </a:lnTo>
                    <a:lnTo>
                      <a:pt x="331" y="98"/>
                    </a:lnTo>
                    <a:lnTo>
                      <a:pt x="363" y="129"/>
                    </a:lnTo>
                    <a:lnTo>
                      <a:pt x="398" y="164"/>
                    </a:lnTo>
                    <a:lnTo>
                      <a:pt x="431" y="201"/>
                    </a:lnTo>
                    <a:lnTo>
                      <a:pt x="461" y="235"/>
                    </a:lnTo>
                    <a:lnTo>
                      <a:pt x="487" y="266"/>
                    </a:lnTo>
                    <a:lnTo>
                      <a:pt x="509" y="292"/>
                    </a:lnTo>
                    <a:lnTo>
                      <a:pt x="533" y="325"/>
                    </a:lnTo>
                    <a:lnTo>
                      <a:pt x="561" y="366"/>
                    </a:lnTo>
                    <a:lnTo>
                      <a:pt x="592" y="414"/>
                    </a:lnTo>
                    <a:lnTo>
                      <a:pt x="625" y="464"/>
                    </a:lnTo>
                    <a:lnTo>
                      <a:pt x="655" y="514"/>
                    </a:lnTo>
                    <a:lnTo>
                      <a:pt x="685" y="562"/>
                    </a:lnTo>
                    <a:lnTo>
                      <a:pt x="714" y="603"/>
                    </a:lnTo>
                    <a:lnTo>
                      <a:pt x="738" y="636"/>
                    </a:lnTo>
                    <a:lnTo>
                      <a:pt x="762" y="669"/>
                    </a:lnTo>
                    <a:lnTo>
                      <a:pt x="792" y="708"/>
                    </a:lnTo>
                    <a:lnTo>
                      <a:pt x="827" y="751"/>
                    </a:lnTo>
                    <a:lnTo>
                      <a:pt x="864" y="797"/>
                    </a:lnTo>
                    <a:lnTo>
                      <a:pt x="901" y="843"/>
                    </a:lnTo>
                    <a:lnTo>
                      <a:pt x="942" y="882"/>
                    </a:lnTo>
                    <a:lnTo>
                      <a:pt x="979" y="917"/>
                    </a:lnTo>
                    <a:lnTo>
                      <a:pt x="1016" y="941"/>
                    </a:lnTo>
                    <a:lnTo>
                      <a:pt x="1058" y="958"/>
                    </a:lnTo>
                    <a:lnTo>
                      <a:pt x="1101" y="976"/>
                    </a:lnTo>
                    <a:lnTo>
                      <a:pt x="1154" y="989"/>
                    </a:lnTo>
                    <a:lnTo>
                      <a:pt x="1210" y="1000"/>
                    </a:lnTo>
                    <a:lnTo>
                      <a:pt x="1278" y="1008"/>
                    </a:lnTo>
                    <a:lnTo>
                      <a:pt x="1356" y="1017"/>
                    </a:lnTo>
                    <a:lnTo>
                      <a:pt x="1445" y="1021"/>
                    </a:lnTo>
                    <a:lnTo>
                      <a:pt x="1548" y="1026"/>
                    </a:lnTo>
                    <a:lnTo>
                      <a:pt x="1665" y="1030"/>
                    </a:lnTo>
                  </a:path>
                </a:pathLst>
              </a:custGeom>
              <a:noFill/>
              <a:ln w="144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21" name="AutoShape 61"/>
              <p:cNvSpPr>
                <a:spLocks noChangeArrowheads="1"/>
              </p:cNvSpPr>
              <p:nvPr/>
            </p:nvSpPr>
            <p:spPr bwMode="auto">
              <a:xfrm>
                <a:off x="1186" y="2821"/>
                <a:ext cx="52" cy="83"/>
              </a:xfrm>
              <a:custGeom>
                <a:avLst/>
                <a:gdLst>
                  <a:gd name="T0" fmla="*/ 10 w 48"/>
                  <a:gd name="T1" fmla="*/ 74 h 76"/>
                  <a:gd name="T2" fmla="*/ 0 w 48"/>
                  <a:gd name="T3" fmla="*/ 74 h 76"/>
                  <a:gd name="T4" fmla="*/ 0 w 48"/>
                  <a:gd name="T5" fmla="*/ 0 h 76"/>
                  <a:gd name="T6" fmla="*/ 10 w 48"/>
                  <a:gd name="T7" fmla="*/ 0 h 76"/>
                  <a:gd name="T8" fmla="*/ 10 w 48"/>
                  <a:gd name="T9" fmla="*/ 28 h 76"/>
                  <a:gd name="T10" fmla="*/ 13 w 48"/>
                  <a:gd name="T11" fmla="*/ 22 h 76"/>
                  <a:gd name="T12" fmla="*/ 19 w 48"/>
                  <a:gd name="T13" fmla="*/ 20 h 76"/>
                  <a:gd name="T14" fmla="*/ 24 w 48"/>
                  <a:gd name="T15" fmla="*/ 20 h 76"/>
                  <a:gd name="T16" fmla="*/ 28 w 48"/>
                  <a:gd name="T17" fmla="*/ 20 h 76"/>
                  <a:gd name="T18" fmla="*/ 32 w 48"/>
                  <a:gd name="T19" fmla="*/ 22 h 76"/>
                  <a:gd name="T20" fmla="*/ 37 w 48"/>
                  <a:gd name="T21" fmla="*/ 24 h 76"/>
                  <a:gd name="T22" fmla="*/ 41 w 48"/>
                  <a:gd name="T23" fmla="*/ 26 h 76"/>
                  <a:gd name="T24" fmla="*/ 43 w 48"/>
                  <a:gd name="T25" fmla="*/ 31 h 76"/>
                  <a:gd name="T26" fmla="*/ 45 w 48"/>
                  <a:gd name="T27" fmla="*/ 35 h 76"/>
                  <a:gd name="T28" fmla="*/ 45 w 48"/>
                  <a:gd name="T29" fmla="*/ 41 h 76"/>
                  <a:gd name="T30" fmla="*/ 48 w 48"/>
                  <a:gd name="T31" fmla="*/ 46 h 76"/>
                  <a:gd name="T32" fmla="*/ 45 w 48"/>
                  <a:gd name="T33" fmla="*/ 54 h 76"/>
                  <a:gd name="T34" fmla="*/ 43 w 48"/>
                  <a:gd name="T35" fmla="*/ 63 h 76"/>
                  <a:gd name="T36" fmla="*/ 39 w 48"/>
                  <a:gd name="T37" fmla="*/ 68 h 76"/>
                  <a:gd name="T38" fmla="*/ 34 w 48"/>
                  <a:gd name="T39" fmla="*/ 72 h 76"/>
                  <a:gd name="T40" fmla="*/ 30 w 48"/>
                  <a:gd name="T41" fmla="*/ 74 h 76"/>
                  <a:gd name="T42" fmla="*/ 24 w 48"/>
                  <a:gd name="T43" fmla="*/ 76 h 76"/>
                  <a:gd name="T44" fmla="*/ 19 w 48"/>
                  <a:gd name="T45" fmla="*/ 74 h 76"/>
                  <a:gd name="T46" fmla="*/ 13 w 48"/>
                  <a:gd name="T47" fmla="*/ 72 h 76"/>
                  <a:gd name="T48" fmla="*/ 10 w 48"/>
                  <a:gd name="T49" fmla="*/ 65 h 76"/>
                  <a:gd name="T50" fmla="*/ 10 w 48"/>
                  <a:gd name="T51" fmla="*/ 74 h 76"/>
                  <a:gd name="T52" fmla="*/ 10 w 48"/>
                  <a:gd name="T53" fmla="*/ 48 h 76"/>
                  <a:gd name="T54" fmla="*/ 10 w 48"/>
                  <a:gd name="T55" fmla="*/ 54 h 76"/>
                  <a:gd name="T56" fmla="*/ 13 w 48"/>
                  <a:gd name="T57" fmla="*/ 61 h 76"/>
                  <a:gd name="T58" fmla="*/ 15 w 48"/>
                  <a:gd name="T59" fmla="*/ 63 h 76"/>
                  <a:gd name="T60" fmla="*/ 19 w 48"/>
                  <a:gd name="T61" fmla="*/ 65 h 76"/>
                  <a:gd name="T62" fmla="*/ 24 w 48"/>
                  <a:gd name="T63" fmla="*/ 68 h 76"/>
                  <a:gd name="T64" fmla="*/ 28 w 48"/>
                  <a:gd name="T65" fmla="*/ 65 h 76"/>
                  <a:gd name="T66" fmla="*/ 32 w 48"/>
                  <a:gd name="T67" fmla="*/ 61 h 76"/>
                  <a:gd name="T68" fmla="*/ 34 w 48"/>
                  <a:gd name="T69" fmla="*/ 59 h 76"/>
                  <a:gd name="T70" fmla="*/ 37 w 48"/>
                  <a:gd name="T71" fmla="*/ 52 h 76"/>
                  <a:gd name="T72" fmla="*/ 37 w 48"/>
                  <a:gd name="T73" fmla="*/ 48 h 76"/>
                  <a:gd name="T74" fmla="*/ 37 w 48"/>
                  <a:gd name="T75" fmla="*/ 41 h 76"/>
                  <a:gd name="T76" fmla="*/ 34 w 48"/>
                  <a:gd name="T77" fmla="*/ 37 h 76"/>
                  <a:gd name="T78" fmla="*/ 32 w 48"/>
                  <a:gd name="T79" fmla="*/ 33 h 76"/>
                  <a:gd name="T80" fmla="*/ 28 w 48"/>
                  <a:gd name="T81" fmla="*/ 28 h 76"/>
                  <a:gd name="T82" fmla="*/ 24 w 48"/>
                  <a:gd name="T83" fmla="*/ 28 h 76"/>
                  <a:gd name="T84" fmla="*/ 17 w 48"/>
                  <a:gd name="T85" fmla="*/ 28 h 76"/>
                  <a:gd name="T86" fmla="*/ 13 w 48"/>
                  <a:gd name="T87" fmla="*/ 33 h 76"/>
                  <a:gd name="T88" fmla="*/ 10 w 48"/>
                  <a:gd name="T89" fmla="*/ 39 h 76"/>
                  <a:gd name="T90" fmla="*/ 10 w 48"/>
                  <a:gd name="T91" fmla="*/ 48 h 76"/>
                  <a:gd name="T92" fmla="*/ 0 w 48"/>
                  <a:gd name="T93" fmla="*/ 0 h 76"/>
                  <a:gd name="T94" fmla="*/ 48 w 48"/>
                  <a:gd name="T9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48" h="76">
                    <a:moveTo>
                      <a:pt x="10" y="74"/>
                    </a:moveTo>
                    <a:lnTo>
                      <a:pt x="0" y="7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8"/>
                    </a:lnTo>
                    <a:lnTo>
                      <a:pt x="13" y="22"/>
                    </a:lnTo>
                    <a:lnTo>
                      <a:pt x="19" y="20"/>
                    </a:lnTo>
                    <a:lnTo>
                      <a:pt x="24" y="20"/>
                    </a:lnTo>
                    <a:lnTo>
                      <a:pt x="28" y="20"/>
                    </a:lnTo>
                    <a:lnTo>
                      <a:pt x="32" y="22"/>
                    </a:lnTo>
                    <a:lnTo>
                      <a:pt x="37" y="24"/>
                    </a:lnTo>
                    <a:lnTo>
                      <a:pt x="41" y="26"/>
                    </a:lnTo>
                    <a:lnTo>
                      <a:pt x="43" y="31"/>
                    </a:lnTo>
                    <a:lnTo>
                      <a:pt x="45" y="35"/>
                    </a:lnTo>
                    <a:lnTo>
                      <a:pt x="45" y="41"/>
                    </a:lnTo>
                    <a:lnTo>
                      <a:pt x="48" y="46"/>
                    </a:lnTo>
                    <a:lnTo>
                      <a:pt x="45" y="54"/>
                    </a:lnTo>
                    <a:lnTo>
                      <a:pt x="43" y="63"/>
                    </a:lnTo>
                    <a:lnTo>
                      <a:pt x="39" y="68"/>
                    </a:lnTo>
                    <a:lnTo>
                      <a:pt x="34" y="72"/>
                    </a:lnTo>
                    <a:lnTo>
                      <a:pt x="30" y="74"/>
                    </a:lnTo>
                    <a:lnTo>
                      <a:pt x="24" y="76"/>
                    </a:lnTo>
                    <a:lnTo>
                      <a:pt x="19" y="74"/>
                    </a:lnTo>
                    <a:lnTo>
                      <a:pt x="13" y="72"/>
                    </a:lnTo>
                    <a:lnTo>
                      <a:pt x="10" y="65"/>
                    </a:lnTo>
                    <a:lnTo>
                      <a:pt x="10" y="74"/>
                    </a:lnTo>
                    <a:close/>
                    <a:moveTo>
                      <a:pt x="10" y="48"/>
                    </a:moveTo>
                    <a:lnTo>
                      <a:pt x="10" y="54"/>
                    </a:lnTo>
                    <a:lnTo>
                      <a:pt x="13" y="61"/>
                    </a:lnTo>
                    <a:lnTo>
                      <a:pt x="15" y="63"/>
                    </a:lnTo>
                    <a:lnTo>
                      <a:pt x="19" y="65"/>
                    </a:lnTo>
                    <a:lnTo>
                      <a:pt x="24" y="68"/>
                    </a:lnTo>
                    <a:lnTo>
                      <a:pt x="28" y="65"/>
                    </a:lnTo>
                    <a:lnTo>
                      <a:pt x="32" y="61"/>
                    </a:lnTo>
                    <a:lnTo>
                      <a:pt x="34" y="59"/>
                    </a:lnTo>
                    <a:lnTo>
                      <a:pt x="37" y="52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4" y="37"/>
                    </a:lnTo>
                    <a:lnTo>
                      <a:pt x="32" y="33"/>
                    </a:lnTo>
                    <a:lnTo>
                      <a:pt x="28" y="28"/>
                    </a:lnTo>
                    <a:lnTo>
                      <a:pt x="24" y="28"/>
                    </a:lnTo>
                    <a:lnTo>
                      <a:pt x="17" y="28"/>
                    </a:lnTo>
                    <a:lnTo>
                      <a:pt x="13" y="33"/>
                    </a:lnTo>
                    <a:lnTo>
                      <a:pt x="10" y="39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22" name="AutoShape 62"/>
              <p:cNvSpPr>
                <a:spLocks noChangeArrowheads="1"/>
              </p:cNvSpPr>
              <p:nvPr/>
            </p:nvSpPr>
            <p:spPr bwMode="auto">
              <a:xfrm>
                <a:off x="1248" y="2846"/>
                <a:ext cx="54" cy="32"/>
              </a:xfrm>
              <a:custGeom>
                <a:avLst/>
                <a:gdLst>
                  <a:gd name="T0" fmla="*/ 50 w 50"/>
                  <a:gd name="T1" fmla="*/ 9 h 30"/>
                  <a:gd name="T2" fmla="*/ 0 w 50"/>
                  <a:gd name="T3" fmla="*/ 9 h 30"/>
                  <a:gd name="T4" fmla="*/ 0 w 50"/>
                  <a:gd name="T5" fmla="*/ 0 h 30"/>
                  <a:gd name="T6" fmla="*/ 50 w 50"/>
                  <a:gd name="T7" fmla="*/ 0 h 30"/>
                  <a:gd name="T8" fmla="*/ 50 w 50"/>
                  <a:gd name="T9" fmla="*/ 9 h 30"/>
                  <a:gd name="T10" fmla="*/ 50 w 50"/>
                  <a:gd name="T11" fmla="*/ 30 h 30"/>
                  <a:gd name="T12" fmla="*/ 0 w 50"/>
                  <a:gd name="T13" fmla="*/ 30 h 30"/>
                  <a:gd name="T14" fmla="*/ 0 w 50"/>
                  <a:gd name="T15" fmla="*/ 22 h 30"/>
                  <a:gd name="T16" fmla="*/ 50 w 50"/>
                  <a:gd name="T17" fmla="*/ 22 h 30"/>
                  <a:gd name="T18" fmla="*/ 50 w 50"/>
                  <a:gd name="T19" fmla="*/ 30 h 30"/>
                  <a:gd name="T20" fmla="*/ 0 w 50"/>
                  <a:gd name="T21" fmla="*/ 0 h 30"/>
                  <a:gd name="T22" fmla="*/ 50 w 50"/>
                  <a:gd name="T2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50" h="30">
                    <a:moveTo>
                      <a:pt x="50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9"/>
                    </a:lnTo>
                    <a:close/>
                    <a:moveTo>
                      <a:pt x="50" y="30"/>
                    </a:moveTo>
                    <a:lnTo>
                      <a:pt x="0" y="30"/>
                    </a:lnTo>
                    <a:lnTo>
                      <a:pt x="0" y="22"/>
                    </a:lnTo>
                    <a:lnTo>
                      <a:pt x="50" y="22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23" name="AutoShape 63"/>
              <p:cNvSpPr>
                <a:spLocks noChangeArrowheads="1"/>
              </p:cNvSpPr>
              <p:nvPr/>
            </p:nvSpPr>
            <p:spPr bwMode="auto">
              <a:xfrm>
                <a:off x="1321" y="2821"/>
                <a:ext cx="65" cy="81"/>
              </a:xfrm>
              <a:custGeom>
                <a:avLst/>
                <a:gdLst>
                  <a:gd name="T0" fmla="*/ 0 w 60"/>
                  <a:gd name="T1" fmla="*/ 74 h 74"/>
                  <a:gd name="T2" fmla="*/ 0 w 60"/>
                  <a:gd name="T3" fmla="*/ 0 h 74"/>
                  <a:gd name="T4" fmla="*/ 30 w 60"/>
                  <a:gd name="T5" fmla="*/ 0 h 74"/>
                  <a:gd name="T6" fmla="*/ 39 w 60"/>
                  <a:gd name="T7" fmla="*/ 0 h 74"/>
                  <a:gd name="T8" fmla="*/ 45 w 60"/>
                  <a:gd name="T9" fmla="*/ 2 h 74"/>
                  <a:gd name="T10" fmla="*/ 50 w 60"/>
                  <a:gd name="T11" fmla="*/ 4 h 74"/>
                  <a:gd name="T12" fmla="*/ 54 w 60"/>
                  <a:gd name="T13" fmla="*/ 9 h 74"/>
                  <a:gd name="T14" fmla="*/ 56 w 60"/>
                  <a:gd name="T15" fmla="*/ 13 h 74"/>
                  <a:gd name="T16" fmla="*/ 56 w 60"/>
                  <a:gd name="T17" fmla="*/ 20 h 74"/>
                  <a:gd name="T18" fmla="*/ 54 w 60"/>
                  <a:gd name="T19" fmla="*/ 26 h 74"/>
                  <a:gd name="T20" fmla="*/ 52 w 60"/>
                  <a:gd name="T21" fmla="*/ 33 h 74"/>
                  <a:gd name="T22" fmla="*/ 47 w 60"/>
                  <a:gd name="T23" fmla="*/ 37 h 74"/>
                  <a:gd name="T24" fmla="*/ 43 w 60"/>
                  <a:gd name="T25" fmla="*/ 39 h 74"/>
                  <a:gd name="T26" fmla="*/ 37 w 60"/>
                  <a:gd name="T27" fmla="*/ 39 h 74"/>
                  <a:gd name="T28" fmla="*/ 39 w 60"/>
                  <a:gd name="T29" fmla="*/ 41 h 74"/>
                  <a:gd name="T30" fmla="*/ 41 w 60"/>
                  <a:gd name="T31" fmla="*/ 44 h 74"/>
                  <a:gd name="T32" fmla="*/ 45 w 60"/>
                  <a:gd name="T33" fmla="*/ 48 h 74"/>
                  <a:gd name="T34" fmla="*/ 50 w 60"/>
                  <a:gd name="T35" fmla="*/ 54 h 74"/>
                  <a:gd name="T36" fmla="*/ 60 w 60"/>
                  <a:gd name="T37" fmla="*/ 74 h 74"/>
                  <a:gd name="T38" fmla="*/ 50 w 60"/>
                  <a:gd name="T39" fmla="*/ 74 h 74"/>
                  <a:gd name="T40" fmla="*/ 41 w 60"/>
                  <a:gd name="T41" fmla="*/ 59 h 74"/>
                  <a:gd name="T42" fmla="*/ 37 w 60"/>
                  <a:gd name="T43" fmla="*/ 52 h 74"/>
                  <a:gd name="T44" fmla="*/ 34 w 60"/>
                  <a:gd name="T45" fmla="*/ 48 h 74"/>
                  <a:gd name="T46" fmla="*/ 32 w 60"/>
                  <a:gd name="T47" fmla="*/ 46 h 74"/>
                  <a:gd name="T48" fmla="*/ 28 w 60"/>
                  <a:gd name="T49" fmla="*/ 44 h 74"/>
                  <a:gd name="T50" fmla="*/ 26 w 60"/>
                  <a:gd name="T51" fmla="*/ 41 h 74"/>
                  <a:gd name="T52" fmla="*/ 23 w 60"/>
                  <a:gd name="T53" fmla="*/ 41 h 74"/>
                  <a:gd name="T54" fmla="*/ 23 w 60"/>
                  <a:gd name="T55" fmla="*/ 41 h 74"/>
                  <a:gd name="T56" fmla="*/ 19 w 60"/>
                  <a:gd name="T57" fmla="*/ 41 h 74"/>
                  <a:gd name="T58" fmla="*/ 8 w 60"/>
                  <a:gd name="T59" fmla="*/ 41 h 74"/>
                  <a:gd name="T60" fmla="*/ 8 w 60"/>
                  <a:gd name="T61" fmla="*/ 74 h 74"/>
                  <a:gd name="T62" fmla="*/ 0 w 60"/>
                  <a:gd name="T63" fmla="*/ 74 h 74"/>
                  <a:gd name="T64" fmla="*/ 8 w 60"/>
                  <a:gd name="T65" fmla="*/ 33 h 74"/>
                  <a:gd name="T66" fmla="*/ 28 w 60"/>
                  <a:gd name="T67" fmla="*/ 33 h 74"/>
                  <a:gd name="T68" fmla="*/ 34 w 60"/>
                  <a:gd name="T69" fmla="*/ 33 h 74"/>
                  <a:gd name="T70" fmla="*/ 39 w 60"/>
                  <a:gd name="T71" fmla="*/ 31 h 74"/>
                  <a:gd name="T72" fmla="*/ 43 w 60"/>
                  <a:gd name="T73" fmla="*/ 28 h 74"/>
                  <a:gd name="T74" fmla="*/ 45 w 60"/>
                  <a:gd name="T75" fmla="*/ 26 h 74"/>
                  <a:gd name="T76" fmla="*/ 45 w 60"/>
                  <a:gd name="T77" fmla="*/ 24 h 74"/>
                  <a:gd name="T78" fmla="*/ 47 w 60"/>
                  <a:gd name="T79" fmla="*/ 20 h 74"/>
                  <a:gd name="T80" fmla="*/ 45 w 60"/>
                  <a:gd name="T81" fmla="*/ 15 h 74"/>
                  <a:gd name="T82" fmla="*/ 43 w 60"/>
                  <a:gd name="T83" fmla="*/ 11 h 74"/>
                  <a:gd name="T84" fmla="*/ 39 w 60"/>
                  <a:gd name="T85" fmla="*/ 9 h 74"/>
                  <a:gd name="T86" fmla="*/ 30 w 60"/>
                  <a:gd name="T87" fmla="*/ 9 h 74"/>
                  <a:gd name="T88" fmla="*/ 8 w 60"/>
                  <a:gd name="T89" fmla="*/ 9 h 74"/>
                  <a:gd name="T90" fmla="*/ 8 w 60"/>
                  <a:gd name="T91" fmla="*/ 33 h 74"/>
                  <a:gd name="T92" fmla="*/ 0 w 60"/>
                  <a:gd name="T93" fmla="*/ 0 h 74"/>
                  <a:gd name="T94" fmla="*/ 60 w 60"/>
                  <a:gd name="T9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60" h="74">
                    <a:moveTo>
                      <a:pt x="0" y="74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4"/>
                    </a:lnTo>
                    <a:lnTo>
                      <a:pt x="54" y="9"/>
                    </a:lnTo>
                    <a:lnTo>
                      <a:pt x="56" y="13"/>
                    </a:lnTo>
                    <a:lnTo>
                      <a:pt x="56" y="20"/>
                    </a:lnTo>
                    <a:lnTo>
                      <a:pt x="54" y="26"/>
                    </a:lnTo>
                    <a:lnTo>
                      <a:pt x="52" y="33"/>
                    </a:lnTo>
                    <a:lnTo>
                      <a:pt x="47" y="37"/>
                    </a:lnTo>
                    <a:lnTo>
                      <a:pt x="43" y="39"/>
                    </a:lnTo>
                    <a:lnTo>
                      <a:pt x="37" y="39"/>
                    </a:lnTo>
                    <a:lnTo>
                      <a:pt x="39" y="41"/>
                    </a:lnTo>
                    <a:lnTo>
                      <a:pt x="41" y="44"/>
                    </a:lnTo>
                    <a:lnTo>
                      <a:pt x="45" y="48"/>
                    </a:lnTo>
                    <a:lnTo>
                      <a:pt x="50" y="54"/>
                    </a:lnTo>
                    <a:lnTo>
                      <a:pt x="60" y="74"/>
                    </a:lnTo>
                    <a:lnTo>
                      <a:pt x="50" y="74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8"/>
                    </a:lnTo>
                    <a:lnTo>
                      <a:pt x="32" y="46"/>
                    </a:lnTo>
                    <a:lnTo>
                      <a:pt x="28" y="44"/>
                    </a:lnTo>
                    <a:lnTo>
                      <a:pt x="26" y="41"/>
                    </a:lnTo>
                    <a:lnTo>
                      <a:pt x="23" y="41"/>
                    </a:lnTo>
                    <a:lnTo>
                      <a:pt x="19" y="41"/>
                    </a:lnTo>
                    <a:lnTo>
                      <a:pt x="8" y="41"/>
                    </a:lnTo>
                    <a:lnTo>
                      <a:pt x="8" y="74"/>
                    </a:lnTo>
                    <a:lnTo>
                      <a:pt x="0" y="74"/>
                    </a:lnTo>
                    <a:close/>
                    <a:moveTo>
                      <a:pt x="8" y="33"/>
                    </a:moveTo>
                    <a:lnTo>
                      <a:pt x="28" y="33"/>
                    </a:lnTo>
                    <a:lnTo>
                      <a:pt x="34" y="33"/>
                    </a:lnTo>
                    <a:lnTo>
                      <a:pt x="39" y="31"/>
                    </a:lnTo>
                    <a:lnTo>
                      <a:pt x="43" y="28"/>
                    </a:lnTo>
                    <a:lnTo>
                      <a:pt x="45" y="26"/>
                    </a:lnTo>
                    <a:lnTo>
                      <a:pt x="45" y="24"/>
                    </a:lnTo>
                    <a:lnTo>
                      <a:pt x="47" y="20"/>
                    </a:lnTo>
                    <a:lnTo>
                      <a:pt x="45" y="15"/>
                    </a:lnTo>
                    <a:lnTo>
                      <a:pt x="43" y="11"/>
                    </a:lnTo>
                    <a:lnTo>
                      <a:pt x="39" y="9"/>
                    </a:lnTo>
                    <a:lnTo>
                      <a:pt x="30" y="9"/>
                    </a:lnTo>
                    <a:lnTo>
                      <a:pt x="8" y="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24" name="AutoShape 64"/>
              <p:cNvSpPr>
                <a:spLocks noChangeArrowheads="1"/>
              </p:cNvSpPr>
              <p:nvPr/>
            </p:nvSpPr>
            <p:spPr bwMode="auto">
              <a:xfrm>
                <a:off x="1400" y="2821"/>
                <a:ext cx="29" cy="105"/>
              </a:xfrm>
              <a:custGeom>
                <a:avLst/>
                <a:gdLst>
                  <a:gd name="T0" fmla="*/ 20 w 27"/>
                  <a:gd name="T1" fmla="*/ 96 h 96"/>
                  <a:gd name="T2" fmla="*/ 11 w 27"/>
                  <a:gd name="T3" fmla="*/ 85 h 96"/>
                  <a:gd name="T4" fmla="*/ 5 w 27"/>
                  <a:gd name="T5" fmla="*/ 74 h 96"/>
                  <a:gd name="T6" fmla="*/ 3 w 27"/>
                  <a:gd name="T7" fmla="*/ 61 h 96"/>
                  <a:gd name="T8" fmla="*/ 0 w 27"/>
                  <a:gd name="T9" fmla="*/ 48 h 96"/>
                  <a:gd name="T10" fmla="*/ 0 w 27"/>
                  <a:gd name="T11" fmla="*/ 35 h 96"/>
                  <a:gd name="T12" fmla="*/ 5 w 27"/>
                  <a:gd name="T13" fmla="*/ 24 h 96"/>
                  <a:gd name="T14" fmla="*/ 11 w 27"/>
                  <a:gd name="T15" fmla="*/ 11 h 96"/>
                  <a:gd name="T16" fmla="*/ 20 w 27"/>
                  <a:gd name="T17" fmla="*/ 0 h 96"/>
                  <a:gd name="T18" fmla="*/ 27 w 27"/>
                  <a:gd name="T19" fmla="*/ 0 h 96"/>
                  <a:gd name="T20" fmla="*/ 22 w 27"/>
                  <a:gd name="T21" fmla="*/ 7 h 96"/>
                  <a:gd name="T22" fmla="*/ 20 w 27"/>
                  <a:gd name="T23" fmla="*/ 11 h 96"/>
                  <a:gd name="T24" fmla="*/ 18 w 27"/>
                  <a:gd name="T25" fmla="*/ 13 h 96"/>
                  <a:gd name="T26" fmla="*/ 13 w 27"/>
                  <a:gd name="T27" fmla="*/ 22 h 96"/>
                  <a:gd name="T28" fmla="*/ 13 w 27"/>
                  <a:gd name="T29" fmla="*/ 28 h 96"/>
                  <a:gd name="T30" fmla="*/ 11 w 27"/>
                  <a:gd name="T31" fmla="*/ 37 h 96"/>
                  <a:gd name="T32" fmla="*/ 11 w 27"/>
                  <a:gd name="T33" fmla="*/ 48 h 96"/>
                  <a:gd name="T34" fmla="*/ 13 w 27"/>
                  <a:gd name="T35" fmla="*/ 72 h 96"/>
                  <a:gd name="T36" fmla="*/ 27 w 27"/>
                  <a:gd name="T37" fmla="*/ 96 h 96"/>
                  <a:gd name="T38" fmla="*/ 20 w 27"/>
                  <a:gd name="T39" fmla="*/ 96 h 96"/>
                  <a:gd name="T40" fmla="*/ 0 w 27"/>
                  <a:gd name="T41" fmla="*/ 0 h 96"/>
                  <a:gd name="T42" fmla="*/ 27 w 27"/>
                  <a:gd name="T4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T40" t="T41" r="T42" b="T43"/>
                <a:pathLst>
                  <a:path w="27" h="96">
                    <a:moveTo>
                      <a:pt x="20" y="96"/>
                    </a:moveTo>
                    <a:lnTo>
                      <a:pt x="11" y="85"/>
                    </a:lnTo>
                    <a:lnTo>
                      <a:pt x="5" y="74"/>
                    </a:lnTo>
                    <a:lnTo>
                      <a:pt x="3" y="61"/>
                    </a:lnTo>
                    <a:lnTo>
                      <a:pt x="0" y="48"/>
                    </a:lnTo>
                    <a:lnTo>
                      <a:pt x="0" y="35"/>
                    </a:lnTo>
                    <a:lnTo>
                      <a:pt x="5" y="24"/>
                    </a:lnTo>
                    <a:lnTo>
                      <a:pt x="11" y="11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22" y="7"/>
                    </a:lnTo>
                    <a:lnTo>
                      <a:pt x="20" y="11"/>
                    </a:lnTo>
                    <a:lnTo>
                      <a:pt x="18" y="13"/>
                    </a:lnTo>
                    <a:lnTo>
                      <a:pt x="13" y="22"/>
                    </a:lnTo>
                    <a:lnTo>
                      <a:pt x="13" y="28"/>
                    </a:lnTo>
                    <a:lnTo>
                      <a:pt x="11" y="37"/>
                    </a:lnTo>
                    <a:lnTo>
                      <a:pt x="11" y="48"/>
                    </a:lnTo>
                    <a:lnTo>
                      <a:pt x="13" y="72"/>
                    </a:lnTo>
                    <a:lnTo>
                      <a:pt x="27" y="96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25" name="AutoShape 65"/>
              <p:cNvSpPr>
                <a:spLocks noChangeArrowheads="1"/>
              </p:cNvSpPr>
              <p:nvPr/>
            </p:nvSpPr>
            <p:spPr bwMode="auto">
              <a:xfrm>
                <a:off x="1437" y="2844"/>
                <a:ext cx="48" cy="61"/>
              </a:xfrm>
              <a:custGeom>
                <a:avLst/>
                <a:gdLst>
                  <a:gd name="T0" fmla="*/ 9 w 44"/>
                  <a:gd name="T1" fmla="*/ 37 h 56"/>
                  <a:gd name="T2" fmla="*/ 13 w 44"/>
                  <a:gd name="T3" fmla="*/ 45 h 56"/>
                  <a:gd name="T4" fmla="*/ 22 w 44"/>
                  <a:gd name="T5" fmla="*/ 48 h 56"/>
                  <a:gd name="T6" fmla="*/ 31 w 44"/>
                  <a:gd name="T7" fmla="*/ 45 h 56"/>
                  <a:gd name="T8" fmla="*/ 35 w 44"/>
                  <a:gd name="T9" fmla="*/ 39 h 56"/>
                  <a:gd name="T10" fmla="*/ 31 w 44"/>
                  <a:gd name="T11" fmla="*/ 34 h 56"/>
                  <a:gd name="T12" fmla="*/ 22 w 44"/>
                  <a:gd name="T13" fmla="*/ 32 h 56"/>
                  <a:gd name="T14" fmla="*/ 9 w 44"/>
                  <a:gd name="T15" fmla="*/ 28 h 56"/>
                  <a:gd name="T16" fmla="*/ 2 w 44"/>
                  <a:gd name="T17" fmla="*/ 21 h 56"/>
                  <a:gd name="T18" fmla="*/ 0 w 44"/>
                  <a:gd name="T19" fmla="*/ 15 h 56"/>
                  <a:gd name="T20" fmla="*/ 2 w 44"/>
                  <a:gd name="T21" fmla="*/ 8 h 56"/>
                  <a:gd name="T22" fmla="*/ 7 w 44"/>
                  <a:gd name="T23" fmla="*/ 2 h 56"/>
                  <a:gd name="T24" fmla="*/ 11 w 44"/>
                  <a:gd name="T25" fmla="*/ 0 h 56"/>
                  <a:gd name="T26" fmla="*/ 20 w 44"/>
                  <a:gd name="T27" fmla="*/ 0 h 56"/>
                  <a:gd name="T28" fmla="*/ 31 w 44"/>
                  <a:gd name="T29" fmla="*/ 2 h 56"/>
                  <a:gd name="T30" fmla="*/ 37 w 44"/>
                  <a:gd name="T31" fmla="*/ 6 h 56"/>
                  <a:gd name="T32" fmla="*/ 41 w 44"/>
                  <a:gd name="T33" fmla="*/ 15 h 56"/>
                  <a:gd name="T34" fmla="*/ 31 w 44"/>
                  <a:gd name="T35" fmla="*/ 13 h 56"/>
                  <a:gd name="T36" fmla="*/ 24 w 44"/>
                  <a:gd name="T37" fmla="*/ 8 h 56"/>
                  <a:gd name="T38" fmla="*/ 15 w 44"/>
                  <a:gd name="T39" fmla="*/ 8 h 56"/>
                  <a:gd name="T40" fmla="*/ 11 w 44"/>
                  <a:gd name="T41" fmla="*/ 11 h 56"/>
                  <a:gd name="T42" fmla="*/ 11 w 44"/>
                  <a:gd name="T43" fmla="*/ 15 h 56"/>
                  <a:gd name="T44" fmla="*/ 13 w 44"/>
                  <a:gd name="T45" fmla="*/ 17 h 56"/>
                  <a:gd name="T46" fmla="*/ 15 w 44"/>
                  <a:gd name="T47" fmla="*/ 19 h 56"/>
                  <a:gd name="T48" fmla="*/ 28 w 44"/>
                  <a:gd name="T49" fmla="*/ 24 h 56"/>
                  <a:gd name="T50" fmla="*/ 37 w 44"/>
                  <a:gd name="T51" fmla="*/ 28 h 56"/>
                  <a:gd name="T52" fmla="*/ 44 w 44"/>
                  <a:gd name="T53" fmla="*/ 34 h 56"/>
                  <a:gd name="T54" fmla="*/ 44 w 44"/>
                  <a:gd name="T55" fmla="*/ 43 h 56"/>
                  <a:gd name="T56" fmla="*/ 37 w 44"/>
                  <a:gd name="T57" fmla="*/ 50 h 56"/>
                  <a:gd name="T58" fmla="*/ 28 w 44"/>
                  <a:gd name="T59" fmla="*/ 54 h 56"/>
                  <a:gd name="T60" fmla="*/ 15 w 44"/>
                  <a:gd name="T61" fmla="*/ 54 h 56"/>
                  <a:gd name="T62" fmla="*/ 7 w 44"/>
                  <a:gd name="T63" fmla="*/ 52 h 56"/>
                  <a:gd name="T64" fmla="*/ 0 w 44"/>
                  <a:gd name="T65" fmla="*/ 39 h 56"/>
                  <a:gd name="T66" fmla="*/ 0 w 44"/>
                  <a:gd name="T67" fmla="*/ 0 h 56"/>
                  <a:gd name="T68" fmla="*/ 44 w 44"/>
                  <a:gd name="T6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T66" t="T67" r="T68" b="T69"/>
                <a:pathLst>
                  <a:path w="44" h="56">
                    <a:moveTo>
                      <a:pt x="0" y="39"/>
                    </a:moveTo>
                    <a:lnTo>
                      <a:pt x="9" y="37"/>
                    </a:lnTo>
                    <a:lnTo>
                      <a:pt x="11" y="41"/>
                    </a:lnTo>
                    <a:lnTo>
                      <a:pt x="13" y="45"/>
                    </a:lnTo>
                    <a:lnTo>
                      <a:pt x="17" y="45"/>
                    </a:lnTo>
                    <a:lnTo>
                      <a:pt x="22" y="48"/>
                    </a:lnTo>
                    <a:lnTo>
                      <a:pt x="26" y="45"/>
                    </a:lnTo>
                    <a:lnTo>
                      <a:pt x="31" y="45"/>
                    </a:lnTo>
                    <a:lnTo>
                      <a:pt x="33" y="41"/>
                    </a:lnTo>
                    <a:lnTo>
                      <a:pt x="35" y="39"/>
                    </a:lnTo>
                    <a:lnTo>
                      <a:pt x="33" y="37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2" y="32"/>
                    </a:lnTo>
                    <a:lnTo>
                      <a:pt x="13" y="30"/>
                    </a:lnTo>
                    <a:lnTo>
                      <a:pt x="9" y="28"/>
                    </a:lnTo>
                    <a:lnTo>
                      <a:pt x="4" y="26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11"/>
                    </a:lnTo>
                    <a:lnTo>
                      <a:pt x="41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22" y="21"/>
                    </a:lnTo>
                    <a:lnTo>
                      <a:pt x="28" y="24"/>
                    </a:lnTo>
                    <a:lnTo>
                      <a:pt x="35" y="26"/>
                    </a:lnTo>
                    <a:lnTo>
                      <a:pt x="37" y="28"/>
                    </a:lnTo>
                    <a:lnTo>
                      <a:pt x="41" y="30"/>
                    </a:lnTo>
                    <a:lnTo>
                      <a:pt x="44" y="34"/>
                    </a:lnTo>
                    <a:lnTo>
                      <a:pt x="44" y="39"/>
                    </a:lnTo>
                    <a:lnTo>
                      <a:pt x="44" y="43"/>
                    </a:lnTo>
                    <a:lnTo>
                      <a:pt x="41" y="48"/>
                    </a:lnTo>
                    <a:lnTo>
                      <a:pt x="37" y="50"/>
                    </a:lnTo>
                    <a:lnTo>
                      <a:pt x="33" y="54"/>
                    </a:lnTo>
                    <a:lnTo>
                      <a:pt x="28" y="54"/>
                    </a:lnTo>
                    <a:lnTo>
                      <a:pt x="22" y="56"/>
                    </a:lnTo>
                    <a:lnTo>
                      <a:pt x="15" y="54"/>
                    </a:lnTo>
                    <a:lnTo>
                      <a:pt x="11" y="54"/>
                    </a:lnTo>
                    <a:lnTo>
                      <a:pt x="7" y="52"/>
                    </a:lnTo>
                    <a:lnTo>
                      <a:pt x="2" y="4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26" name="AutoShape 66"/>
              <p:cNvSpPr>
                <a:spLocks noChangeArrowheads="1"/>
              </p:cNvSpPr>
              <p:nvPr/>
            </p:nvSpPr>
            <p:spPr bwMode="auto">
              <a:xfrm>
                <a:off x="1494" y="2821"/>
                <a:ext cx="26" cy="105"/>
              </a:xfrm>
              <a:custGeom>
                <a:avLst/>
                <a:gdLst>
                  <a:gd name="T0" fmla="*/ 7 w 24"/>
                  <a:gd name="T1" fmla="*/ 96 h 96"/>
                  <a:gd name="T2" fmla="*/ 0 w 24"/>
                  <a:gd name="T3" fmla="*/ 96 h 96"/>
                  <a:gd name="T4" fmla="*/ 11 w 24"/>
                  <a:gd name="T5" fmla="*/ 72 h 96"/>
                  <a:gd name="T6" fmla="*/ 16 w 24"/>
                  <a:gd name="T7" fmla="*/ 48 h 96"/>
                  <a:gd name="T8" fmla="*/ 13 w 24"/>
                  <a:gd name="T9" fmla="*/ 37 h 96"/>
                  <a:gd name="T10" fmla="*/ 11 w 24"/>
                  <a:gd name="T11" fmla="*/ 28 h 96"/>
                  <a:gd name="T12" fmla="*/ 11 w 24"/>
                  <a:gd name="T13" fmla="*/ 22 h 96"/>
                  <a:gd name="T14" fmla="*/ 7 w 24"/>
                  <a:gd name="T15" fmla="*/ 15 h 96"/>
                  <a:gd name="T16" fmla="*/ 5 w 24"/>
                  <a:gd name="T17" fmla="*/ 11 h 96"/>
                  <a:gd name="T18" fmla="*/ 2 w 24"/>
                  <a:gd name="T19" fmla="*/ 7 h 96"/>
                  <a:gd name="T20" fmla="*/ 0 w 24"/>
                  <a:gd name="T21" fmla="*/ 0 h 96"/>
                  <a:gd name="T22" fmla="*/ 7 w 24"/>
                  <a:gd name="T23" fmla="*/ 0 h 96"/>
                  <a:gd name="T24" fmla="*/ 13 w 24"/>
                  <a:gd name="T25" fmla="*/ 11 h 96"/>
                  <a:gd name="T26" fmla="*/ 20 w 24"/>
                  <a:gd name="T27" fmla="*/ 24 h 96"/>
                  <a:gd name="T28" fmla="*/ 24 w 24"/>
                  <a:gd name="T29" fmla="*/ 35 h 96"/>
                  <a:gd name="T30" fmla="*/ 24 w 24"/>
                  <a:gd name="T31" fmla="*/ 48 h 96"/>
                  <a:gd name="T32" fmla="*/ 22 w 24"/>
                  <a:gd name="T33" fmla="*/ 61 h 96"/>
                  <a:gd name="T34" fmla="*/ 20 w 24"/>
                  <a:gd name="T35" fmla="*/ 74 h 96"/>
                  <a:gd name="T36" fmla="*/ 13 w 24"/>
                  <a:gd name="T37" fmla="*/ 85 h 96"/>
                  <a:gd name="T38" fmla="*/ 7 w 24"/>
                  <a:gd name="T39" fmla="*/ 96 h 96"/>
                  <a:gd name="T40" fmla="*/ 0 w 24"/>
                  <a:gd name="T41" fmla="*/ 0 h 96"/>
                  <a:gd name="T42" fmla="*/ 24 w 24"/>
                  <a:gd name="T4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T40" t="T41" r="T42" b="T43"/>
                <a:pathLst>
                  <a:path w="24" h="96">
                    <a:moveTo>
                      <a:pt x="7" y="96"/>
                    </a:moveTo>
                    <a:lnTo>
                      <a:pt x="0" y="96"/>
                    </a:lnTo>
                    <a:lnTo>
                      <a:pt x="11" y="72"/>
                    </a:lnTo>
                    <a:lnTo>
                      <a:pt x="16" y="48"/>
                    </a:lnTo>
                    <a:lnTo>
                      <a:pt x="13" y="37"/>
                    </a:lnTo>
                    <a:lnTo>
                      <a:pt x="11" y="28"/>
                    </a:lnTo>
                    <a:lnTo>
                      <a:pt x="11" y="22"/>
                    </a:lnTo>
                    <a:lnTo>
                      <a:pt x="7" y="15"/>
                    </a:lnTo>
                    <a:lnTo>
                      <a:pt x="5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11"/>
                    </a:lnTo>
                    <a:lnTo>
                      <a:pt x="20" y="24"/>
                    </a:lnTo>
                    <a:lnTo>
                      <a:pt x="24" y="35"/>
                    </a:lnTo>
                    <a:lnTo>
                      <a:pt x="24" y="48"/>
                    </a:lnTo>
                    <a:lnTo>
                      <a:pt x="22" y="61"/>
                    </a:lnTo>
                    <a:lnTo>
                      <a:pt x="20" y="74"/>
                    </a:lnTo>
                    <a:lnTo>
                      <a:pt x="13" y="85"/>
                    </a:lnTo>
                    <a:lnTo>
                      <a:pt x="7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27" name="Line 67"/>
              <p:cNvSpPr>
                <a:spLocks noChangeShapeType="1"/>
              </p:cNvSpPr>
              <p:nvPr/>
            </p:nvSpPr>
            <p:spPr bwMode="auto">
              <a:xfrm>
                <a:off x="1291" y="2038"/>
                <a:ext cx="0" cy="29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28" name="Line 68"/>
              <p:cNvSpPr>
                <a:spLocks noChangeShapeType="1"/>
              </p:cNvSpPr>
              <p:nvPr/>
            </p:nvSpPr>
            <p:spPr bwMode="auto">
              <a:xfrm>
                <a:off x="1291" y="2097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29" name="Line 69"/>
              <p:cNvSpPr>
                <a:spLocks noChangeShapeType="1"/>
              </p:cNvSpPr>
              <p:nvPr/>
            </p:nvSpPr>
            <p:spPr bwMode="auto">
              <a:xfrm>
                <a:off x="1291" y="2154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30" name="Line 70"/>
              <p:cNvSpPr>
                <a:spLocks noChangeShapeType="1"/>
              </p:cNvSpPr>
              <p:nvPr/>
            </p:nvSpPr>
            <p:spPr bwMode="auto">
              <a:xfrm>
                <a:off x="1291" y="2212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31" name="Line 71"/>
              <p:cNvSpPr>
                <a:spLocks noChangeShapeType="1"/>
              </p:cNvSpPr>
              <p:nvPr/>
            </p:nvSpPr>
            <p:spPr bwMode="auto">
              <a:xfrm>
                <a:off x="1291" y="2270"/>
                <a:ext cx="0" cy="29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32" name="Line 72"/>
              <p:cNvSpPr>
                <a:spLocks noChangeShapeType="1"/>
              </p:cNvSpPr>
              <p:nvPr/>
            </p:nvSpPr>
            <p:spPr bwMode="auto">
              <a:xfrm>
                <a:off x="1291" y="2328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33" name="Line 73"/>
              <p:cNvSpPr>
                <a:spLocks noChangeShapeType="1"/>
              </p:cNvSpPr>
              <p:nvPr/>
            </p:nvSpPr>
            <p:spPr bwMode="auto">
              <a:xfrm>
                <a:off x="1291" y="2386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34" name="Line 74"/>
              <p:cNvSpPr>
                <a:spLocks noChangeShapeType="1"/>
              </p:cNvSpPr>
              <p:nvPr/>
            </p:nvSpPr>
            <p:spPr bwMode="auto">
              <a:xfrm>
                <a:off x="1291" y="2443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35" name="Line 75"/>
              <p:cNvSpPr>
                <a:spLocks noChangeShapeType="1"/>
              </p:cNvSpPr>
              <p:nvPr/>
            </p:nvSpPr>
            <p:spPr bwMode="auto">
              <a:xfrm>
                <a:off x="1291" y="2501"/>
                <a:ext cx="0" cy="29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36" name="Line 76"/>
              <p:cNvSpPr>
                <a:spLocks noChangeShapeType="1"/>
              </p:cNvSpPr>
              <p:nvPr/>
            </p:nvSpPr>
            <p:spPr bwMode="auto">
              <a:xfrm>
                <a:off x="1291" y="2559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37" name="Line 77"/>
              <p:cNvSpPr>
                <a:spLocks noChangeShapeType="1"/>
              </p:cNvSpPr>
              <p:nvPr/>
            </p:nvSpPr>
            <p:spPr bwMode="auto">
              <a:xfrm>
                <a:off x="1291" y="2617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38" name="Line 78"/>
              <p:cNvSpPr>
                <a:spLocks noChangeShapeType="1"/>
              </p:cNvSpPr>
              <p:nvPr/>
            </p:nvSpPr>
            <p:spPr bwMode="auto">
              <a:xfrm>
                <a:off x="1291" y="2675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39" name="Line 79"/>
              <p:cNvSpPr>
                <a:spLocks noChangeShapeType="1"/>
              </p:cNvSpPr>
              <p:nvPr/>
            </p:nvSpPr>
            <p:spPr bwMode="auto">
              <a:xfrm>
                <a:off x="1291" y="2732"/>
                <a:ext cx="0" cy="9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40" name="AutoShape 80"/>
              <p:cNvSpPr>
                <a:spLocks noChangeArrowheads="1"/>
              </p:cNvSpPr>
              <p:nvPr/>
            </p:nvSpPr>
            <p:spPr bwMode="auto">
              <a:xfrm>
                <a:off x="1675" y="2294"/>
                <a:ext cx="47" cy="62"/>
              </a:xfrm>
              <a:custGeom>
                <a:avLst/>
                <a:gdLst>
                  <a:gd name="T0" fmla="*/ 8 w 43"/>
                  <a:gd name="T1" fmla="*/ 37 h 57"/>
                  <a:gd name="T2" fmla="*/ 13 w 43"/>
                  <a:gd name="T3" fmla="*/ 46 h 57"/>
                  <a:gd name="T4" fmla="*/ 21 w 43"/>
                  <a:gd name="T5" fmla="*/ 48 h 57"/>
                  <a:gd name="T6" fmla="*/ 32 w 43"/>
                  <a:gd name="T7" fmla="*/ 46 h 57"/>
                  <a:gd name="T8" fmla="*/ 34 w 43"/>
                  <a:gd name="T9" fmla="*/ 39 h 57"/>
                  <a:gd name="T10" fmla="*/ 30 w 43"/>
                  <a:gd name="T11" fmla="*/ 35 h 57"/>
                  <a:gd name="T12" fmla="*/ 21 w 43"/>
                  <a:gd name="T13" fmla="*/ 33 h 57"/>
                  <a:gd name="T14" fmla="*/ 8 w 43"/>
                  <a:gd name="T15" fmla="*/ 29 h 57"/>
                  <a:gd name="T16" fmla="*/ 2 w 43"/>
                  <a:gd name="T17" fmla="*/ 22 h 57"/>
                  <a:gd name="T18" fmla="*/ 0 w 43"/>
                  <a:gd name="T19" fmla="*/ 15 h 57"/>
                  <a:gd name="T20" fmla="*/ 2 w 43"/>
                  <a:gd name="T21" fmla="*/ 9 h 57"/>
                  <a:gd name="T22" fmla="*/ 6 w 43"/>
                  <a:gd name="T23" fmla="*/ 2 h 57"/>
                  <a:gd name="T24" fmla="*/ 13 w 43"/>
                  <a:gd name="T25" fmla="*/ 0 h 57"/>
                  <a:gd name="T26" fmla="*/ 19 w 43"/>
                  <a:gd name="T27" fmla="*/ 0 h 57"/>
                  <a:gd name="T28" fmla="*/ 30 w 43"/>
                  <a:gd name="T29" fmla="*/ 2 h 57"/>
                  <a:gd name="T30" fmla="*/ 37 w 43"/>
                  <a:gd name="T31" fmla="*/ 7 h 57"/>
                  <a:gd name="T32" fmla="*/ 41 w 43"/>
                  <a:gd name="T33" fmla="*/ 15 h 57"/>
                  <a:gd name="T34" fmla="*/ 30 w 43"/>
                  <a:gd name="T35" fmla="*/ 13 h 57"/>
                  <a:gd name="T36" fmla="*/ 26 w 43"/>
                  <a:gd name="T37" fmla="*/ 9 h 57"/>
                  <a:gd name="T38" fmla="*/ 15 w 43"/>
                  <a:gd name="T39" fmla="*/ 9 h 57"/>
                  <a:gd name="T40" fmla="*/ 10 w 43"/>
                  <a:gd name="T41" fmla="*/ 11 h 57"/>
                  <a:gd name="T42" fmla="*/ 10 w 43"/>
                  <a:gd name="T43" fmla="*/ 15 h 57"/>
                  <a:gd name="T44" fmla="*/ 13 w 43"/>
                  <a:gd name="T45" fmla="*/ 18 h 57"/>
                  <a:gd name="T46" fmla="*/ 17 w 43"/>
                  <a:gd name="T47" fmla="*/ 20 h 57"/>
                  <a:gd name="T48" fmla="*/ 28 w 43"/>
                  <a:gd name="T49" fmla="*/ 24 h 57"/>
                  <a:gd name="T50" fmla="*/ 39 w 43"/>
                  <a:gd name="T51" fmla="*/ 29 h 57"/>
                  <a:gd name="T52" fmla="*/ 43 w 43"/>
                  <a:gd name="T53" fmla="*/ 35 h 57"/>
                  <a:gd name="T54" fmla="*/ 43 w 43"/>
                  <a:gd name="T55" fmla="*/ 44 h 57"/>
                  <a:gd name="T56" fmla="*/ 39 w 43"/>
                  <a:gd name="T57" fmla="*/ 50 h 57"/>
                  <a:gd name="T58" fmla="*/ 28 w 43"/>
                  <a:gd name="T59" fmla="*/ 55 h 57"/>
                  <a:gd name="T60" fmla="*/ 17 w 43"/>
                  <a:gd name="T61" fmla="*/ 55 h 57"/>
                  <a:gd name="T62" fmla="*/ 6 w 43"/>
                  <a:gd name="T63" fmla="*/ 52 h 57"/>
                  <a:gd name="T64" fmla="*/ 0 w 43"/>
                  <a:gd name="T65" fmla="*/ 39 h 57"/>
                  <a:gd name="T66" fmla="*/ 0 w 43"/>
                  <a:gd name="T67" fmla="*/ 0 h 57"/>
                  <a:gd name="T68" fmla="*/ 43 w 43"/>
                  <a:gd name="T6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T66" t="T67" r="T68" b="T69"/>
                <a:pathLst>
                  <a:path w="43" h="57">
                    <a:moveTo>
                      <a:pt x="0" y="39"/>
                    </a:moveTo>
                    <a:lnTo>
                      <a:pt x="8" y="37"/>
                    </a:lnTo>
                    <a:lnTo>
                      <a:pt x="10" y="42"/>
                    </a:lnTo>
                    <a:lnTo>
                      <a:pt x="13" y="46"/>
                    </a:lnTo>
                    <a:lnTo>
                      <a:pt x="17" y="46"/>
                    </a:lnTo>
                    <a:lnTo>
                      <a:pt x="21" y="48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34" y="39"/>
                    </a:lnTo>
                    <a:lnTo>
                      <a:pt x="34" y="37"/>
                    </a:lnTo>
                    <a:lnTo>
                      <a:pt x="30" y="35"/>
                    </a:lnTo>
                    <a:lnTo>
                      <a:pt x="28" y="35"/>
                    </a:lnTo>
                    <a:lnTo>
                      <a:pt x="21" y="33"/>
                    </a:lnTo>
                    <a:lnTo>
                      <a:pt x="15" y="31"/>
                    </a:lnTo>
                    <a:lnTo>
                      <a:pt x="8" y="29"/>
                    </a:lnTo>
                    <a:lnTo>
                      <a:pt x="6" y="26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5"/>
                    </a:lnTo>
                    <a:lnTo>
                      <a:pt x="37" y="7"/>
                    </a:lnTo>
                    <a:lnTo>
                      <a:pt x="39" y="11"/>
                    </a:lnTo>
                    <a:lnTo>
                      <a:pt x="41" y="15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28" y="11"/>
                    </a:lnTo>
                    <a:lnTo>
                      <a:pt x="26" y="9"/>
                    </a:lnTo>
                    <a:lnTo>
                      <a:pt x="21" y="9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10" y="11"/>
                    </a:lnTo>
                    <a:lnTo>
                      <a:pt x="10" y="15"/>
                    </a:lnTo>
                    <a:lnTo>
                      <a:pt x="10" y="18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21" y="22"/>
                    </a:lnTo>
                    <a:lnTo>
                      <a:pt x="28" y="24"/>
                    </a:lnTo>
                    <a:lnTo>
                      <a:pt x="34" y="26"/>
                    </a:lnTo>
                    <a:lnTo>
                      <a:pt x="39" y="29"/>
                    </a:lnTo>
                    <a:lnTo>
                      <a:pt x="41" y="31"/>
                    </a:lnTo>
                    <a:lnTo>
                      <a:pt x="43" y="35"/>
                    </a:lnTo>
                    <a:lnTo>
                      <a:pt x="43" y="39"/>
                    </a:lnTo>
                    <a:lnTo>
                      <a:pt x="43" y="44"/>
                    </a:lnTo>
                    <a:lnTo>
                      <a:pt x="41" y="48"/>
                    </a:lnTo>
                    <a:lnTo>
                      <a:pt x="39" y="50"/>
                    </a:lnTo>
                    <a:lnTo>
                      <a:pt x="34" y="55"/>
                    </a:lnTo>
                    <a:lnTo>
                      <a:pt x="28" y="55"/>
                    </a:lnTo>
                    <a:lnTo>
                      <a:pt x="21" y="57"/>
                    </a:lnTo>
                    <a:lnTo>
                      <a:pt x="17" y="55"/>
                    </a:lnTo>
                    <a:lnTo>
                      <a:pt x="10" y="55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41" name="AutoShape 81"/>
              <p:cNvSpPr>
                <a:spLocks noChangeArrowheads="1"/>
              </p:cNvSpPr>
              <p:nvPr/>
            </p:nvSpPr>
            <p:spPr bwMode="auto">
              <a:xfrm>
                <a:off x="1737" y="2273"/>
                <a:ext cx="45" cy="81"/>
              </a:xfrm>
              <a:custGeom>
                <a:avLst/>
                <a:gdLst>
                  <a:gd name="T0" fmla="*/ 0 w 42"/>
                  <a:gd name="T1" fmla="*/ 74 h 74"/>
                  <a:gd name="T2" fmla="*/ 0 w 42"/>
                  <a:gd name="T3" fmla="*/ 0 h 74"/>
                  <a:gd name="T4" fmla="*/ 9 w 42"/>
                  <a:gd name="T5" fmla="*/ 0 h 74"/>
                  <a:gd name="T6" fmla="*/ 9 w 42"/>
                  <a:gd name="T7" fmla="*/ 26 h 74"/>
                  <a:gd name="T8" fmla="*/ 13 w 42"/>
                  <a:gd name="T9" fmla="*/ 21 h 74"/>
                  <a:gd name="T10" fmla="*/ 20 w 42"/>
                  <a:gd name="T11" fmla="*/ 19 h 74"/>
                  <a:gd name="T12" fmla="*/ 24 w 42"/>
                  <a:gd name="T13" fmla="*/ 19 h 74"/>
                  <a:gd name="T14" fmla="*/ 31 w 42"/>
                  <a:gd name="T15" fmla="*/ 19 h 74"/>
                  <a:gd name="T16" fmla="*/ 35 w 42"/>
                  <a:gd name="T17" fmla="*/ 21 h 74"/>
                  <a:gd name="T18" fmla="*/ 37 w 42"/>
                  <a:gd name="T19" fmla="*/ 24 h 74"/>
                  <a:gd name="T20" fmla="*/ 42 w 42"/>
                  <a:gd name="T21" fmla="*/ 28 h 74"/>
                  <a:gd name="T22" fmla="*/ 42 w 42"/>
                  <a:gd name="T23" fmla="*/ 32 h 74"/>
                  <a:gd name="T24" fmla="*/ 42 w 42"/>
                  <a:gd name="T25" fmla="*/ 39 h 74"/>
                  <a:gd name="T26" fmla="*/ 42 w 42"/>
                  <a:gd name="T27" fmla="*/ 74 h 74"/>
                  <a:gd name="T28" fmla="*/ 33 w 42"/>
                  <a:gd name="T29" fmla="*/ 74 h 74"/>
                  <a:gd name="T30" fmla="*/ 33 w 42"/>
                  <a:gd name="T31" fmla="*/ 41 h 74"/>
                  <a:gd name="T32" fmla="*/ 33 w 42"/>
                  <a:gd name="T33" fmla="*/ 34 h 74"/>
                  <a:gd name="T34" fmla="*/ 31 w 42"/>
                  <a:gd name="T35" fmla="*/ 30 h 74"/>
                  <a:gd name="T36" fmla="*/ 26 w 42"/>
                  <a:gd name="T37" fmla="*/ 28 h 74"/>
                  <a:gd name="T38" fmla="*/ 22 w 42"/>
                  <a:gd name="T39" fmla="*/ 28 h 74"/>
                  <a:gd name="T40" fmla="*/ 20 w 42"/>
                  <a:gd name="T41" fmla="*/ 28 h 74"/>
                  <a:gd name="T42" fmla="*/ 15 w 42"/>
                  <a:gd name="T43" fmla="*/ 30 h 74"/>
                  <a:gd name="T44" fmla="*/ 13 w 42"/>
                  <a:gd name="T45" fmla="*/ 32 h 74"/>
                  <a:gd name="T46" fmla="*/ 11 w 42"/>
                  <a:gd name="T47" fmla="*/ 34 h 74"/>
                  <a:gd name="T48" fmla="*/ 11 w 42"/>
                  <a:gd name="T49" fmla="*/ 39 h 74"/>
                  <a:gd name="T50" fmla="*/ 9 w 42"/>
                  <a:gd name="T51" fmla="*/ 45 h 74"/>
                  <a:gd name="T52" fmla="*/ 9 w 42"/>
                  <a:gd name="T53" fmla="*/ 74 h 74"/>
                  <a:gd name="T54" fmla="*/ 0 w 42"/>
                  <a:gd name="T55" fmla="*/ 74 h 74"/>
                  <a:gd name="T56" fmla="*/ 0 w 42"/>
                  <a:gd name="T57" fmla="*/ 0 h 74"/>
                  <a:gd name="T58" fmla="*/ 42 w 42"/>
                  <a:gd name="T5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T56" t="T57" r="T58" b="T59"/>
                <a:pathLst>
                  <a:path w="42" h="74">
                    <a:moveTo>
                      <a:pt x="0" y="7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26"/>
                    </a:lnTo>
                    <a:lnTo>
                      <a:pt x="13" y="21"/>
                    </a:lnTo>
                    <a:lnTo>
                      <a:pt x="20" y="19"/>
                    </a:lnTo>
                    <a:lnTo>
                      <a:pt x="24" y="19"/>
                    </a:lnTo>
                    <a:lnTo>
                      <a:pt x="31" y="19"/>
                    </a:lnTo>
                    <a:lnTo>
                      <a:pt x="35" y="21"/>
                    </a:lnTo>
                    <a:lnTo>
                      <a:pt x="37" y="24"/>
                    </a:lnTo>
                    <a:lnTo>
                      <a:pt x="42" y="28"/>
                    </a:lnTo>
                    <a:lnTo>
                      <a:pt x="42" y="32"/>
                    </a:lnTo>
                    <a:lnTo>
                      <a:pt x="42" y="39"/>
                    </a:lnTo>
                    <a:lnTo>
                      <a:pt x="42" y="74"/>
                    </a:lnTo>
                    <a:lnTo>
                      <a:pt x="33" y="74"/>
                    </a:lnTo>
                    <a:lnTo>
                      <a:pt x="33" y="41"/>
                    </a:lnTo>
                    <a:lnTo>
                      <a:pt x="33" y="34"/>
                    </a:lnTo>
                    <a:lnTo>
                      <a:pt x="31" y="30"/>
                    </a:lnTo>
                    <a:lnTo>
                      <a:pt x="26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5" y="30"/>
                    </a:lnTo>
                    <a:lnTo>
                      <a:pt x="13" y="32"/>
                    </a:lnTo>
                    <a:lnTo>
                      <a:pt x="11" y="34"/>
                    </a:lnTo>
                    <a:lnTo>
                      <a:pt x="11" y="39"/>
                    </a:lnTo>
                    <a:lnTo>
                      <a:pt x="9" y="45"/>
                    </a:lnTo>
                    <a:lnTo>
                      <a:pt x="9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42" name="AutoShape 82"/>
              <p:cNvSpPr>
                <a:spLocks noChangeArrowheads="1"/>
              </p:cNvSpPr>
              <p:nvPr/>
            </p:nvSpPr>
            <p:spPr bwMode="auto">
              <a:xfrm>
                <a:off x="1798" y="2294"/>
                <a:ext cx="52" cy="62"/>
              </a:xfrm>
              <a:custGeom>
                <a:avLst/>
                <a:gdLst>
                  <a:gd name="T0" fmla="*/ 30 w 48"/>
                  <a:gd name="T1" fmla="*/ 52 h 57"/>
                  <a:gd name="T2" fmla="*/ 21 w 48"/>
                  <a:gd name="T3" fmla="*/ 57 h 57"/>
                  <a:gd name="T4" fmla="*/ 8 w 48"/>
                  <a:gd name="T5" fmla="*/ 55 h 57"/>
                  <a:gd name="T6" fmla="*/ 0 w 48"/>
                  <a:gd name="T7" fmla="*/ 46 h 57"/>
                  <a:gd name="T8" fmla="*/ 0 w 48"/>
                  <a:gd name="T9" fmla="*/ 37 h 57"/>
                  <a:gd name="T10" fmla="*/ 4 w 48"/>
                  <a:gd name="T11" fmla="*/ 31 h 57"/>
                  <a:gd name="T12" fmla="*/ 8 w 48"/>
                  <a:gd name="T13" fmla="*/ 26 h 57"/>
                  <a:gd name="T14" fmla="*/ 15 w 48"/>
                  <a:gd name="T15" fmla="*/ 24 h 57"/>
                  <a:gd name="T16" fmla="*/ 28 w 48"/>
                  <a:gd name="T17" fmla="*/ 22 h 57"/>
                  <a:gd name="T18" fmla="*/ 34 w 48"/>
                  <a:gd name="T19" fmla="*/ 20 h 57"/>
                  <a:gd name="T20" fmla="*/ 34 w 48"/>
                  <a:gd name="T21" fmla="*/ 13 h 57"/>
                  <a:gd name="T22" fmla="*/ 28 w 48"/>
                  <a:gd name="T23" fmla="*/ 9 h 57"/>
                  <a:gd name="T24" fmla="*/ 17 w 48"/>
                  <a:gd name="T25" fmla="*/ 9 h 57"/>
                  <a:gd name="T26" fmla="*/ 13 w 48"/>
                  <a:gd name="T27" fmla="*/ 13 h 57"/>
                  <a:gd name="T28" fmla="*/ 0 w 48"/>
                  <a:gd name="T29" fmla="*/ 15 h 57"/>
                  <a:gd name="T30" fmla="*/ 4 w 48"/>
                  <a:gd name="T31" fmla="*/ 7 h 57"/>
                  <a:gd name="T32" fmla="*/ 13 w 48"/>
                  <a:gd name="T33" fmla="*/ 2 h 57"/>
                  <a:gd name="T34" fmla="*/ 24 w 48"/>
                  <a:gd name="T35" fmla="*/ 0 h 57"/>
                  <a:gd name="T36" fmla="*/ 37 w 48"/>
                  <a:gd name="T37" fmla="*/ 0 h 57"/>
                  <a:gd name="T38" fmla="*/ 41 w 48"/>
                  <a:gd name="T39" fmla="*/ 5 h 57"/>
                  <a:gd name="T40" fmla="*/ 45 w 48"/>
                  <a:gd name="T41" fmla="*/ 11 h 57"/>
                  <a:gd name="T42" fmla="*/ 45 w 48"/>
                  <a:gd name="T43" fmla="*/ 20 h 57"/>
                  <a:gd name="T44" fmla="*/ 45 w 48"/>
                  <a:gd name="T45" fmla="*/ 39 h 57"/>
                  <a:gd name="T46" fmla="*/ 45 w 48"/>
                  <a:gd name="T47" fmla="*/ 48 h 57"/>
                  <a:gd name="T48" fmla="*/ 48 w 48"/>
                  <a:gd name="T49" fmla="*/ 55 h 57"/>
                  <a:gd name="T50" fmla="*/ 37 w 48"/>
                  <a:gd name="T51" fmla="*/ 52 h 57"/>
                  <a:gd name="T52" fmla="*/ 34 w 48"/>
                  <a:gd name="T53" fmla="*/ 29 h 57"/>
                  <a:gd name="T54" fmla="*/ 21 w 48"/>
                  <a:gd name="T55" fmla="*/ 33 h 57"/>
                  <a:gd name="T56" fmla="*/ 13 w 48"/>
                  <a:gd name="T57" fmla="*/ 33 h 57"/>
                  <a:gd name="T58" fmla="*/ 11 w 48"/>
                  <a:gd name="T59" fmla="*/ 37 h 57"/>
                  <a:gd name="T60" fmla="*/ 8 w 48"/>
                  <a:gd name="T61" fmla="*/ 39 h 57"/>
                  <a:gd name="T62" fmla="*/ 13 w 48"/>
                  <a:gd name="T63" fmla="*/ 46 h 57"/>
                  <a:gd name="T64" fmla="*/ 19 w 48"/>
                  <a:gd name="T65" fmla="*/ 48 h 57"/>
                  <a:gd name="T66" fmla="*/ 28 w 48"/>
                  <a:gd name="T67" fmla="*/ 46 h 57"/>
                  <a:gd name="T68" fmla="*/ 32 w 48"/>
                  <a:gd name="T69" fmla="*/ 39 h 57"/>
                  <a:gd name="T70" fmla="*/ 34 w 48"/>
                  <a:gd name="T71" fmla="*/ 33 h 57"/>
                  <a:gd name="T72" fmla="*/ 0 w 48"/>
                  <a:gd name="T73" fmla="*/ 0 h 57"/>
                  <a:gd name="T74" fmla="*/ 48 w 48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T72" t="T73" r="T74" b="T75"/>
                <a:pathLst>
                  <a:path w="48" h="57">
                    <a:moveTo>
                      <a:pt x="34" y="48"/>
                    </a:moveTo>
                    <a:lnTo>
                      <a:pt x="30" y="52"/>
                    </a:lnTo>
                    <a:lnTo>
                      <a:pt x="26" y="55"/>
                    </a:lnTo>
                    <a:lnTo>
                      <a:pt x="21" y="57"/>
                    </a:lnTo>
                    <a:lnTo>
                      <a:pt x="17" y="57"/>
                    </a:lnTo>
                    <a:lnTo>
                      <a:pt x="8" y="55"/>
                    </a:lnTo>
                    <a:lnTo>
                      <a:pt x="4" y="52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3"/>
                    </a:lnTo>
                    <a:lnTo>
                      <a:pt x="4" y="31"/>
                    </a:lnTo>
                    <a:lnTo>
                      <a:pt x="6" y="29"/>
                    </a:lnTo>
                    <a:lnTo>
                      <a:pt x="8" y="26"/>
                    </a:lnTo>
                    <a:lnTo>
                      <a:pt x="11" y="24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28" y="22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4" y="13"/>
                    </a:lnTo>
                    <a:lnTo>
                      <a:pt x="32" y="11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1" y="18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1" y="5"/>
                    </a:lnTo>
                    <a:lnTo>
                      <a:pt x="43" y="9"/>
                    </a:lnTo>
                    <a:lnTo>
                      <a:pt x="45" y="11"/>
                    </a:lnTo>
                    <a:lnTo>
                      <a:pt x="45" y="15"/>
                    </a:lnTo>
                    <a:lnTo>
                      <a:pt x="45" y="20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5" y="44"/>
                    </a:lnTo>
                    <a:lnTo>
                      <a:pt x="45" y="48"/>
                    </a:lnTo>
                    <a:lnTo>
                      <a:pt x="48" y="52"/>
                    </a:lnTo>
                    <a:lnTo>
                      <a:pt x="48" y="55"/>
                    </a:lnTo>
                    <a:lnTo>
                      <a:pt x="39" y="55"/>
                    </a:lnTo>
                    <a:lnTo>
                      <a:pt x="37" y="52"/>
                    </a:lnTo>
                    <a:lnTo>
                      <a:pt x="34" y="48"/>
                    </a:lnTo>
                    <a:close/>
                    <a:moveTo>
                      <a:pt x="34" y="29"/>
                    </a:moveTo>
                    <a:lnTo>
                      <a:pt x="28" y="31"/>
                    </a:lnTo>
                    <a:lnTo>
                      <a:pt x="21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1" y="37"/>
                    </a:lnTo>
                    <a:lnTo>
                      <a:pt x="8" y="39"/>
                    </a:lnTo>
                    <a:lnTo>
                      <a:pt x="11" y="44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9" y="48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0" y="44"/>
                    </a:lnTo>
                    <a:lnTo>
                      <a:pt x="32" y="39"/>
                    </a:lnTo>
                    <a:lnTo>
                      <a:pt x="34" y="37"/>
                    </a:lnTo>
                    <a:lnTo>
                      <a:pt x="34" y="33"/>
                    </a:ln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43" name="AutoShape 83"/>
              <p:cNvSpPr>
                <a:spLocks noChangeArrowheads="1"/>
              </p:cNvSpPr>
              <p:nvPr/>
            </p:nvSpPr>
            <p:spPr bwMode="auto">
              <a:xfrm>
                <a:off x="1860" y="2273"/>
                <a:ext cx="50" cy="83"/>
              </a:xfrm>
              <a:custGeom>
                <a:avLst/>
                <a:gdLst>
                  <a:gd name="T0" fmla="*/ 37 w 46"/>
                  <a:gd name="T1" fmla="*/ 74 h 76"/>
                  <a:gd name="T2" fmla="*/ 37 w 46"/>
                  <a:gd name="T3" fmla="*/ 65 h 76"/>
                  <a:gd name="T4" fmla="*/ 33 w 46"/>
                  <a:gd name="T5" fmla="*/ 71 h 76"/>
                  <a:gd name="T6" fmla="*/ 29 w 46"/>
                  <a:gd name="T7" fmla="*/ 74 h 76"/>
                  <a:gd name="T8" fmla="*/ 22 w 46"/>
                  <a:gd name="T9" fmla="*/ 76 h 76"/>
                  <a:gd name="T10" fmla="*/ 15 w 46"/>
                  <a:gd name="T11" fmla="*/ 74 h 76"/>
                  <a:gd name="T12" fmla="*/ 11 w 46"/>
                  <a:gd name="T13" fmla="*/ 71 h 76"/>
                  <a:gd name="T14" fmla="*/ 7 w 46"/>
                  <a:gd name="T15" fmla="*/ 67 h 76"/>
                  <a:gd name="T16" fmla="*/ 2 w 46"/>
                  <a:gd name="T17" fmla="*/ 61 h 76"/>
                  <a:gd name="T18" fmla="*/ 0 w 46"/>
                  <a:gd name="T19" fmla="*/ 54 h 76"/>
                  <a:gd name="T20" fmla="*/ 0 w 46"/>
                  <a:gd name="T21" fmla="*/ 48 h 76"/>
                  <a:gd name="T22" fmla="*/ 0 w 46"/>
                  <a:gd name="T23" fmla="*/ 39 h 76"/>
                  <a:gd name="T24" fmla="*/ 2 w 46"/>
                  <a:gd name="T25" fmla="*/ 32 h 76"/>
                  <a:gd name="T26" fmla="*/ 7 w 46"/>
                  <a:gd name="T27" fmla="*/ 26 h 76"/>
                  <a:gd name="T28" fmla="*/ 11 w 46"/>
                  <a:gd name="T29" fmla="*/ 21 h 76"/>
                  <a:gd name="T30" fmla="*/ 15 w 46"/>
                  <a:gd name="T31" fmla="*/ 19 h 76"/>
                  <a:gd name="T32" fmla="*/ 22 w 46"/>
                  <a:gd name="T33" fmla="*/ 19 h 76"/>
                  <a:gd name="T34" fmla="*/ 26 w 46"/>
                  <a:gd name="T35" fmla="*/ 19 h 76"/>
                  <a:gd name="T36" fmla="*/ 31 w 46"/>
                  <a:gd name="T37" fmla="*/ 21 h 76"/>
                  <a:gd name="T38" fmla="*/ 35 w 46"/>
                  <a:gd name="T39" fmla="*/ 24 h 76"/>
                  <a:gd name="T40" fmla="*/ 37 w 46"/>
                  <a:gd name="T41" fmla="*/ 28 h 76"/>
                  <a:gd name="T42" fmla="*/ 37 w 46"/>
                  <a:gd name="T43" fmla="*/ 0 h 76"/>
                  <a:gd name="T44" fmla="*/ 46 w 46"/>
                  <a:gd name="T45" fmla="*/ 0 h 76"/>
                  <a:gd name="T46" fmla="*/ 46 w 46"/>
                  <a:gd name="T47" fmla="*/ 74 h 76"/>
                  <a:gd name="T48" fmla="*/ 37 w 46"/>
                  <a:gd name="T49" fmla="*/ 74 h 76"/>
                  <a:gd name="T50" fmla="*/ 9 w 46"/>
                  <a:gd name="T51" fmla="*/ 48 h 76"/>
                  <a:gd name="T52" fmla="*/ 11 w 46"/>
                  <a:gd name="T53" fmla="*/ 52 h 76"/>
                  <a:gd name="T54" fmla="*/ 11 w 46"/>
                  <a:gd name="T55" fmla="*/ 58 h 76"/>
                  <a:gd name="T56" fmla="*/ 13 w 46"/>
                  <a:gd name="T57" fmla="*/ 61 h 76"/>
                  <a:gd name="T58" fmla="*/ 18 w 46"/>
                  <a:gd name="T59" fmla="*/ 65 h 76"/>
                  <a:gd name="T60" fmla="*/ 24 w 46"/>
                  <a:gd name="T61" fmla="*/ 67 h 76"/>
                  <a:gd name="T62" fmla="*/ 29 w 46"/>
                  <a:gd name="T63" fmla="*/ 65 h 76"/>
                  <a:gd name="T64" fmla="*/ 33 w 46"/>
                  <a:gd name="T65" fmla="*/ 63 h 76"/>
                  <a:gd name="T66" fmla="*/ 35 w 46"/>
                  <a:gd name="T67" fmla="*/ 58 h 76"/>
                  <a:gd name="T68" fmla="*/ 37 w 46"/>
                  <a:gd name="T69" fmla="*/ 54 h 76"/>
                  <a:gd name="T70" fmla="*/ 37 w 46"/>
                  <a:gd name="T71" fmla="*/ 48 h 76"/>
                  <a:gd name="T72" fmla="*/ 37 w 46"/>
                  <a:gd name="T73" fmla="*/ 41 h 76"/>
                  <a:gd name="T74" fmla="*/ 35 w 46"/>
                  <a:gd name="T75" fmla="*/ 37 h 76"/>
                  <a:gd name="T76" fmla="*/ 33 w 46"/>
                  <a:gd name="T77" fmla="*/ 32 h 76"/>
                  <a:gd name="T78" fmla="*/ 29 w 46"/>
                  <a:gd name="T79" fmla="*/ 28 h 76"/>
                  <a:gd name="T80" fmla="*/ 24 w 46"/>
                  <a:gd name="T81" fmla="*/ 28 h 76"/>
                  <a:gd name="T82" fmla="*/ 18 w 46"/>
                  <a:gd name="T83" fmla="*/ 28 h 76"/>
                  <a:gd name="T84" fmla="*/ 13 w 46"/>
                  <a:gd name="T85" fmla="*/ 32 h 76"/>
                  <a:gd name="T86" fmla="*/ 11 w 46"/>
                  <a:gd name="T87" fmla="*/ 37 h 76"/>
                  <a:gd name="T88" fmla="*/ 11 w 46"/>
                  <a:gd name="T89" fmla="*/ 41 h 76"/>
                  <a:gd name="T90" fmla="*/ 9 w 46"/>
                  <a:gd name="T91" fmla="*/ 48 h 76"/>
                  <a:gd name="T92" fmla="*/ 0 w 46"/>
                  <a:gd name="T93" fmla="*/ 0 h 76"/>
                  <a:gd name="T94" fmla="*/ 46 w 46"/>
                  <a:gd name="T9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46" h="76">
                    <a:moveTo>
                      <a:pt x="37" y="74"/>
                    </a:moveTo>
                    <a:lnTo>
                      <a:pt x="37" y="65"/>
                    </a:lnTo>
                    <a:lnTo>
                      <a:pt x="33" y="71"/>
                    </a:lnTo>
                    <a:lnTo>
                      <a:pt x="29" y="74"/>
                    </a:lnTo>
                    <a:lnTo>
                      <a:pt x="22" y="76"/>
                    </a:lnTo>
                    <a:lnTo>
                      <a:pt x="15" y="74"/>
                    </a:lnTo>
                    <a:lnTo>
                      <a:pt x="11" y="71"/>
                    </a:lnTo>
                    <a:lnTo>
                      <a:pt x="7" y="67"/>
                    </a:lnTo>
                    <a:lnTo>
                      <a:pt x="2" y="61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0" y="39"/>
                    </a:lnTo>
                    <a:lnTo>
                      <a:pt x="2" y="32"/>
                    </a:lnTo>
                    <a:lnTo>
                      <a:pt x="7" y="26"/>
                    </a:lnTo>
                    <a:lnTo>
                      <a:pt x="11" y="21"/>
                    </a:lnTo>
                    <a:lnTo>
                      <a:pt x="15" y="19"/>
                    </a:lnTo>
                    <a:lnTo>
                      <a:pt x="22" y="19"/>
                    </a:lnTo>
                    <a:lnTo>
                      <a:pt x="26" y="19"/>
                    </a:lnTo>
                    <a:lnTo>
                      <a:pt x="31" y="21"/>
                    </a:lnTo>
                    <a:lnTo>
                      <a:pt x="35" y="24"/>
                    </a:lnTo>
                    <a:lnTo>
                      <a:pt x="37" y="28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46" y="74"/>
                    </a:lnTo>
                    <a:lnTo>
                      <a:pt x="37" y="74"/>
                    </a:lnTo>
                    <a:close/>
                    <a:moveTo>
                      <a:pt x="9" y="48"/>
                    </a:moveTo>
                    <a:lnTo>
                      <a:pt x="11" y="52"/>
                    </a:lnTo>
                    <a:lnTo>
                      <a:pt x="11" y="58"/>
                    </a:lnTo>
                    <a:lnTo>
                      <a:pt x="13" y="61"/>
                    </a:lnTo>
                    <a:lnTo>
                      <a:pt x="18" y="65"/>
                    </a:lnTo>
                    <a:lnTo>
                      <a:pt x="24" y="67"/>
                    </a:lnTo>
                    <a:lnTo>
                      <a:pt x="29" y="65"/>
                    </a:lnTo>
                    <a:lnTo>
                      <a:pt x="33" y="63"/>
                    </a:lnTo>
                    <a:lnTo>
                      <a:pt x="35" y="58"/>
                    </a:lnTo>
                    <a:lnTo>
                      <a:pt x="37" y="54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5" y="37"/>
                    </a:lnTo>
                    <a:lnTo>
                      <a:pt x="33" y="32"/>
                    </a:lnTo>
                    <a:lnTo>
                      <a:pt x="29" y="28"/>
                    </a:lnTo>
                    <a:lnTo>
                      <a:pt x="24" y="28"/>
                    </a:lnTo>
                    <a:lnTo>
                      <a:pt x="18" y="28"/>
                    </a:lnTo>
                    <a:lnTo>
                      <a:pt x="13" y="32"/>
                    </a:lnTo>
                    <a:lnTo>
                      <a:pt x="11" y="37"/>
                    </a:lnTo>
                    <a:lnTo>
                      <a:pt x="11" y="41"/>
                    </a:lnTo>
                    <a:lnTo>
                      <a:pt x="9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44" name="AutoShape 84"/>
              <p:cNvSpPr>
                <a:spLocks noChangeArrowheads="1"/>
              </p:cNvSpPr>
              <p:nvPr/>
            </p:nvSpPr>
            <p:spPr bwMode="auto">
              <a:xfrm>
                <a:off x="1925" y="2294"/>
                <a:ext cx="52" cy="62"/>
              </a:xfrm>
              <a:custGeom>
                <a:avLst/>
                <a:gdLst>
                  <a:gd name="T0" fmla="*/ 0 w 48"/>
                  <a:gd name="T1" fmla="*/ 29 h 57"/>
                  <a:gd name="T2" fmla="*/ 0 w 48"/>
                  <a:gd name="T3" fmla="*/ 18 h 57"/>
                  <a:gd name="T4" fmla="*/ 4 w 48"/>
                  <a:gd name="T5" fmla="*/ 11 h 57"/>
                  <a:gd name="T6" fmla="*/ 9 w 48"/>
                  <a:gd name="T7" fmla="*/ 5 h 57"/>
                  <a:gd name="T8" fmla="*/ 13 w 48"/>
                  <a:gd name="T9" fmla="*/ 2 h 57"/>
                  <a:gd name="T10" fmla="*/ 17 w 48"/>
                  <a:gd name="T11" fmla="*/ 0 h 57"/>
                  <a:gd name="T12" fmla="*/ 24 w 48"/>
                  <a:gd name="T13" fmla="*/ 0 h 57"/>
                  <a:gd name="T14" fmla="*/ 31 w 48"/>
                  <a:gd name="T15" fmla="*/ 0 h 57"/>
                  <a:gd name="T16" fmla="*/ 37 w 48"/>
                  <a:gd name="T17" fmla="*/ 2 h 57"/>
                  <a:gd name="T18" fmla="*/ 41 w 48"/>
                  <a:gd name="T19" fmla="*/ 7 h 57"/>
                  <a:gd name="T20" fmla="*/ 46 w 48"/>
                  <a:gd name="T21" fmla="*/ 13 h 57"/>
                  <a:gd name="T22" fmla="*/ 48 w 48"/>
                  <a:gd name="T23" fmla="*/ 20 h 57"/>
                  <a:gd name="T24" fmla="*/ 48 w 48"/>
                  <a:gd name="T25" fmla="*/ 26 h 57"/>
                  <a:gd name="T26" fmla="*/ 48 w 48"/>
                  <a:gd name="T27" fmla="*/ 37 h 57"/>
                  <a:gd name="T28" fmla="*/ 46 w 48"/>
                  <a:gd name="T29" fmla="*/ 44 h 57"/>
                  <a:gd name="T30" fmla="*/ 41 w 48"/>
                  <a:gd name="T31" fmla="*/ 48 h 57"/>
                  <a:gd name="T32" fmla="*/ 37 w 48"/>
                  <a:gd name="T33" fmla="*/ 52 h 57"/>
                  <a:gd name="T34" fmla="*/ 31 w 48"/>
                  <a:gd name="T35" fmla="*/ 55 h 57"/>
                  <a:gd name="T36" fmla="*/ 24 w 48"/>
                  <a:gd name="T37" fmla="*/ 57 h 57"/>
                  <a:gd name="T38" fmla="*/ 17 w 48"/>
                  <a:gd name="T39" fmla="*/ 55 h 57"/>
                  <a:gd name="T40" fmla="*/ 11 w 48"/>
                  <a:gd name="T41" fmla="*/ 52 h 57"/>
                  <a:gd name="T42" fmla="*/ 7 w 48"/>
                  <a:gd name="T43" fmla="*/ 48 h 57"/>
                  <a:gd name="T44" fmla="*/ 2 w 48"/>
                  <a:gd name="T45" fmla="*/ 44 h 57"/>
                  <a:gd name="T46" fmla="*/ 0 w 48"/>
                  <a:gd name="T47" fmla="*/ 37 h 57"/>
                  <a:gd name="T48" fmla="*/ 0 w 48"/>
                  <a:gd name="T49" fmla="*/ 29 h 57"/>
                  <a:gd name="T50" fmla="*/ 9 w 48"/>
                  <a:gd name="T51" fmla="*/ 29 h 57"/>
                  <a:gd name="T52" fmla="*/ 11 w 48"/>
                  <a:gd name="T53" fmla="*/ 33 h 57"/>
                  <a:gd name="T54" fmla="*/ 11 w 48"/>
                  <a:gd name="T55" fmla="*/ 39 h 57"/>
                  <a:gd name="T56" fmla="*/ 13 w 48"/>
                  <a:gd name="T57" fmla="*/ 42 h 57"/>
                  <a:gd name="T58" fmla="*/ 17 w 48"/>
                  <a:gd name="T59" fmla="*/ 46 h 57"/>
                  <a:gd name="T60" fmla="*/ 24 w 48"/>
                  <a:gd name="T61" fmla="*/ 48 h 57"/>
                  <a:gd name="T62" fmla="*/ 31 w 48"/>
                  <a:gd name="T63" fmla="*/ 46 h 57"/>
                  <a:gd name="T64" fmla="*/ 35 w 48"/>
                  <a:gd name="T65" fmla="*/ 42 h 57"/>
                  <a:gd name="T66" fmla="*/ 37 w 48"/>
                  <a:gd name="T67" fmla="*/ 39 h 57"/>
                  <a:gd name="T68" fmla="*/ 39 w 48"/>
                  <a:gd name="T69" fmla="*/ 33 h 57"/>
                  <a:gd name="T70" fmla="*/ 39 w 48"/>
                  <a:gd name="T71" fmla="*/ 29 h 57"/>
                  <a:gd name="T72" fmla="*/ 39 w 48"/>
                  <a:gd name="T73" fmla="*/ 22 h 57"/>
                  <a:gd name="T74" fmla="*/ 37 w 48"/>
                  <a:gd name="T75" fmla="*/ 18 h 57"/>
                  <a:gd name="T76" fmla="*/ 35 w 48"/>
                  <a:gd name="T77" fmla="*/ 13 h 57"/>
                  <a:gd name="T78" fmla="*/ 31 w 48"/>
                  <a:gd name="T79" fmla="*/ 9 h 57"/>
                  <a:gd name="T80" fmla="*/ 24 w 48"/>
                  <a:gd name="T81" fmla="*/ 9 h 57"/>
                  <a:gd name="T82" fmla="*/ 17 w 48"/>
                  <a:gd name="T83" fmla="*/ 9 h 57"/>
                  <a:gd name="T84" fmla="*/ 13 w 48"/>
                  <a:gd name="T85" fmla="*/ 13 h 57"/>
                  <a:gd name="T86" fmla="*/ 11 w 48"/>
                  <a:gd name="T87" fmla="*/ 18 h 57"/>
                  <a:gd name="T88" fmla="*/ 11 w 48"/>
                  <a:gd name="T89" fmla="*/ 22 h 57"/>
                  <a:gd name="T90" fmla="*/ 9 w 48"/>
                  <a:gd name="T91" fmla="*/ 29 h 57"/>
                  <a:gd name="T92" fmla="*/ 0 w 48"/>
                  <a:gd name="T93" fmla="*/ 0 h 57"/>
                  <a:gd name="T94" fmla="*/ 48 w 48"/>
                  <a:gd name="T9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48" h="57">
                    <a:moveTo>
                      <a:pt x="0" y="29"/>
                    </a:moveTo>
                    <a:lnTo>
                      <a:pt x="0" y="18"/>
                    </a:lnTo>
                    <a:lnTo>
                      <a:pt x="4" y="11"/>
                    </a:lnTo>
                    <a:lnTo>
                      <a:pt x="9" y="5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7" y="2"/>
                    </a:lnTo>
                    <a:lnTo>
                      <a:pt x="41" y="7"/>
                    </a:lnTo>
                    <a:lnTo>
                      <a:pt x="46" y="13"/>
                    </a:lnTo>
                    <a:lnTo>
                      <a:pt x="48" y="20"/>
                    </a:lnTo>
                    <a:lnTo>
                      <a:pt x="48" y="26"/>
                    </a:lnTo>
                    <a:lnTo>
                      <a:pt x="48" y="37"/>
                    </a:lnTo>
                    <a:lnTo>
                      <a:pt x="46" y="44"/>
                    </a:lnTo>
                    <a:lnTo>
                      <a:pt x="41" y="48"/>
                    </a:lnTo>
                    <a:lnTo>
                      <a:pt x="37" y="52"/>
                    </a:lnTo>
                    <a:lnTo>
                      <a:pt x="31" y="55"/>
                    </a:lnTo>
                    <a:lnTo>
                      <a:pt x="24" y="57"/>
                    </a:lnTo>
                    <a:lnTo>
                      <a:pt x="17" y="55"/>
                    </a:lnTo>
                    <a:lnTo>
                      <a:pt x="11" y="52"/>
                    </a:lnTo>
                    <a:lnTo>
                      <a:pt x="7" y="48"/>
                    </a:lnTo>
                    <a:lnTo>
                      <a:pt x="2" y="44"/>
                    </a:lnTo>
                    <a:lnTo>
                      <a:pt x="0" y="37"/>
                    </a:lnTo>
                    <a:lnTo>
                      <a:pt x="0" y="29"/>
                    </a:lnTo>
                    <a:close/>
                    <a:moveTo>
                      <a:pt x="9" y="29"/>
                    </a:moveTo>
                    <a:lnTo>
                      <a:pt x="11" y="33"/>
                    </a:lnTo>
                    <a:lnTo>
                      <a:pt x="11" y="39"/>
                    </a:lnTo>
                    <a:lnTo>
                      <a:pt x="13" y="42"/>
                    </a:lnTo>
                    <a:lnTo>
                      <a:pt x="17" y="46"/>
                    </a:lnTo>
                    <a:lnTo>
                      <a:pt x="24" y="48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7" y="39"/>
                    </a:lnTo>
                    <a:lnTo>
                      <a:pt x="39" y="33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7" y="18"/>
                    </a:lnTo>
                    <a:lnTo>
                      <a:pt x="35" y="13"/>
                    </a:lnTo>
                    <a:lnTo>
                      <a:pt x="31" y="9"/>
                    </a:lnTo>
                    <a:lnTo>
                      <a:pt x="24" y="9"/>
                    </a:lnTo>
                    <a:lnTo>
                      <a:pt x="17" y="9"/>
                    </a:lnTo>
                    <a:lnTo>
                      <a:pt x="13" y="13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45" name="AutoShape 85"/>
              <p:cNvSpPr>
                <a:spLocks noChangeArrowheads="1"/>
              </p:cNvSpPr>
              <p:nvPr/>
            </p:nvSpPr>
            <p:spPr bwMode="auto">
              <a:xfrm>
                <a:off x="1983" y="2294"/>
                <a:ext cx="81" cy="60"/>
              </a:xfrm>
              <a:custGeom>
                <a:avLst/>
                <a:gdLst>
                  <a:gd name="T0" fmla="*/ 16 w 74"/>
                  <a:gd name="T1" fmla="*/ 55 h 55"/>
                  <a:gd name="T2" fmla="*/ 0 w 74"/>
                  <a:gd name="T3" fmla="*/ 0 h 55"/>
                  <a:gd name="T4" fmla="*/ 11 w 74"/>
                  <a:gd name="T5" fmla="*/ 0 h 55"/>
                  <a:gd name="T6" fmla="*/ 20 w 74"/>
                  <a:gd name="T7" fmla="*/ 33 h 55"/>
                  <a:gd name="T8" fmla="*/ 22 w 74"/>
                  <a:gd name="T9" fmla="*/ 44 h 55"/>
                  <a:gd name="T10" fmla="*/ 22 w 74"/>
                  <a:gd name="T11" fmla="*/ 42 h 55"/>
                  <a:gd name="T12" fmla="*/ 24 w 74"/>
                  <a:gd name="T13" fmla="*/ 39 h 55"/>
                  <a:gd name="T14" fmla="*/ 24 w 74"/>
                  <a:gd name="T15" fmla="*/ 33 h 55"/>
                  <a:gd name="T16" fmla="*/ 33 w 74"/>
                  <a:gd name="T17" fmla="*/ 0 h 55"/>
                  <a:gd name="T18" fmla="*/ 42 w 74"/>
                  <a:gd name="T19" fmla="*/ 0 h 55"/>
                  <a:gd name="T20" fmla="*/ 50 w 74"/>
                  <a:gd name="T21" fmla="*/ 33 h 55"/>
                  <a:gd name="T22" fmla="*/ 53 w 74"/>
                  <a:gd name="T23" fmla="*/ 42 h 55"/>
                  <a:gd name="T24" fmla="*/ 55 w 74"/>
                  <a:gd name="T25" fmla="*/ 31 h 55"/>
                  <a:gd name="T26" fmla="*/ 63 w 74"/>
                  <a:gd name="T27" fmla="*/ 0 h 55"/>
                  <a:gd name="T28" fmla="*/ 74 w 74"/>
                  <a:gd name="T29" fmla="*/ 0 h 55"/>
                  <a:gd name="T30" fmla="*/ 59 w 74"/>
                  <a:gd name="T31" fmla="*/ 55 h 55"/>
                  <a:gd name="T32" fmla="*/ 48 w 74"/>
                  <a:gd name="T33" fmla="*/ 55 h 55"/>
                  <a:gd name="T34" fmla="*/ 39 w 74"/>
                  <a:gd name="T35" fmla="*/ 22 h 55"/>
                  <a:gd name="T36" fmla="*/ 37 w 74"/>
                  <a:gd name="T37" fmla="*/ 13 h 55"/>
                  <a:gd name="T38" fmla="*/ 29 w 74"/>
                  <a:gd name="T39" fmla="*/ 55 h 55"/>
                  <a:gd name="T40" fmla="*/ 16 w 74"/>
                  <a:gd name="T41" fmla="*/ 55 h 55"/>
                  <a:gd name="T42" fmla="*/ 0 w 74"/>
                  <a:gd name="T43" fmla="*/ 0 h 55"/>
                  <a:gd name="T44" fmla="*/ 74 w 74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74" h="55">
                    <a:moveTo>
                      <a:pt x="16" y="55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20" y="33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4" y="39"/>
                    </a:lnTo>
                    <a:lnTo>
                      <a:pt x="24" y="33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5" y="31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59" y="55"/>
                    </a:lnTo>
                    <a:lnTo>
                      <a:pt x="48" y="55"/>
                    </a:lnTo>
                    <a:lnTo>
                      <a:pt x="39" y="22"/>
                    </a:lnTo>
                    <a:lnTo>
                      <a:pt x="37" y="13"/>
                    </a:lnTo>
                    <a:lnTo>
                      <a:pt x="29" y="55"/>
                    </a:lnTo>
                    <a:lnTo>
                      <a:pt x="16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46" name="AutoShape 86"/>
              <p:cNvSpPr>
                <a:spLocks noChangeArrowheads="1"/>
              </p:cNvSpPr>
              <p:nvPr/>
            </p:nvSpPr>
            <p:spPr bwMode="auto">
              <a:xfrm>
                <a:off x="1675" y="2419"/>
                <a:ext cx="47" cy="62"/>
              </a:xfrm>
              <a:custGeom>
                <a:avLst/>
                <a:gdLst>
                  <a:gd name="T0" fmla="*/ 8 w 43"/>
                  <a:gd name="T1" fmla="*/ 37 h 57"/>
                  <a:gd name="T2" fmla="*/ 13 w 43"/>
                  <a:gd name="T3" fmla="*/ 46 h 57"/>
                  <a:gd name="T4" fmla="*/ 21 w 43"/>
                  <a:gd name="T5" fmla="*/ 48 h 57"/>
                  <a:gd name="T6" fmla="*/ 32 w 43"/>
                  <a:gd name="T7" fmla="*/ 46 h 57"/>
                  <a:gd name="T8" fmla="*/ 34 w 43"/>
                  <a:gd name="T9" fmla="*/ 40 h 57"/>
                  <a:gd name="T10" fmla="*/ 30 w 43"/>
                  <a:gd name="T11" fmla="*/ 35 h 57"/>
                  <a:gd name="T12" fmla="*/ 21 w 43"/>
                  <a:gd name="T13" fmla="*/ 33 h 57"/>
                  <a:gd name="T14" fmla="*/ 8 w 43"/>
                  <a:gd name="T15" fmla="*/ 29 h 57"/>
                  <a:gd name="T16" fmla="*/ 2 w 43"/>
                  <a:gd name="T17" fmla="*/ 22 h 57"/>
                  <a:gd name="T18" fmla="*/ 0 w 43"/>
                  <a:gd name="T19" fmla="*/ 16 h 57"/>
                  <a:gd name="T20" fmla="*/ 2 w 43"/>
                  <a:gd name="T21" fmla="*/ 9 h 57"/>
                  <a:gd name="T22" fmla="*/ 6 w 43"/>
                  <a:gd name="T23" fmla="*/ 3 h 57"/>
                  <a:gd name="T24" fmla="*/ 13 w 43"/>
                  <a:gd name="T25" fmla="*/ 0 h 57"/>
                  <a:gd name="T26" fmla="*/ 19 w 43"/>
                  <a:gd name="T27" fmla="*/ 0 h 57"/>
                  <a:gd name="T28" fmla="*/ 30 w 43"/>
                  <a:gd name="T29" fmla="*/ 3 h 57"/>
                  <a:gd name="T30" fmla="*/ 37 w 43"/>
                  <a:gd name="T31" fmla="*/ 7 h 57"/>
                  <a:gd name="T32" fmla="*/ 41 w 43"/>
                  <a:gd name="T33" fmla="*/ 16 h 57"/>
                  <a:gd name="T34" fmla="*/ 30 w 43"/>
                  <a:gd name="T35" fmla="*/ 13 h 57"/>
                  <a:gd name="T36" fmla="*/ 26 w 43"/>
                  <a:gd name="T37" fmla="*/ 9 h 57"/>
                  <a:gd name="T38" fmla="*/ 15 w 43"/>
                  <a:gd name="T39" fmla="*/ 9 h 57"/>
                  <a:gd name="T40" fmla="*/ 10 w 43"/>
                  <a:gd name="T41" fmla="*/ 11 h 57"/>
                  <a:gd name="T42" fmla="*/ 10 w 43"/>
                  <a:gd name="T43" fmla="*/ 16 h 57"/>
                  <a:gd name="T44" fmla="*/ 13 w 43"/>
                  <a:gd name="T45" fmla="*/ 18 h 57"/>
                  <a:gd name="T46" fmla="*/ 17 w 43"/>
                  <a:gd name="T47" fmla="*/ 20 h 57"/>
                  <a:gd name="T48" fmla="*/ 28 w 43"/>
                  <a:gd name="T49" fmla="*/ 24 h 57"/>
                  <a:gd name="T50" fmla="*/ 39 w 43"/>
                  <a:gd name="T51" fmla="*/ 29 h 57"/>
                  <a:gd name="T52" fmla="*/ 43 w 43"/>
                  <a:gd name="T53" fmla="*/ 35 h 57"/>
                  <a:gd name="T54" fmla="*/ 43 w 43"/>
                  <a:gd name="T55" fmla="*/ 44 h 57"/>
                  <a:gd name="T56" fmla="*/ 39 w 43"/>
                  <a:gd name="T57" fmla="*/ 51 h 57"/>
                  <a:gd name="T58" fmla="*/ 28 w 43"/>
                  <a:gd name="T59" fmla="*/ 55 h 57"/>
                  <a:gd name="T60" fmla="*/ 17 w 43"/>
                  <a:gd name="T61" fmla="*/ 55 h 57"/>
                  <a:gd name="T62" fmla="*/ 6 w 43"/>
                  <a:gd name="T63" fmla="*/ 53 h 57"/>
                  <a:gd name="T64" fmla="*/ 0 w 43"/>
                  <a:gd name="T65" fmla="*/ 40 h 57"/>
                  <a:gd name="T66" fmla="*/ 0 w 43"/>
                  <a:gd name="T67" fmla="*/ 0 h 57"/>
                  <a:gd name="T68" fmla="*/ 43 w 43"/>
                  <a:gd name="T6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T66" t="T67" r="T68" b="T69"/>
                <a:pathLst>
                  <a:path w="43" h="57">
                    <a:moveTo>
                      <a:pt x="0" y="40"/>
                    </a:moveTo>
                    <a:lnTo>
                      <a:pt x="8" y="37"/>
                    </a:lnTo>
                    <a:lnTo>
                      <a:pt x="10" y="42"/>
                    </a:lnTo>
                    <a:lnTo>
                      <a:pt x="13" y="46"/>
                    </a:lnTo>
                    <a:lnTo>
                      <a:pt x="17" y="46"/>
                    </a:lnTo>
                    <a:lnTo>
                      <a:pt x="21" y="48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4" y="37"/>
                    </a:lnTo>
                    <a:lnTo>
                      <a:pt x="30" y="35"/>
                    </a:lnTo>
                    <a:lnTo>
                      <a:pt x="28" y="35"/>
                    </a:lnTo>
                    <a:lnTo>
                      <a:pt x="21" y="33"/>
                    </a:lnTo>
                    <a:lnTo>
                      <a:pt x="15" y="31"/>
                    </a:lnTo>
                    <a:lnTo>
                      <a:pt x="8" y="29"/>
                    </a:lnTo>
                    <a:lnTo>
                      <a:pt x="6" y="27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0" y="3"/>
                    </a:lnTo>
                    <a:lnTo>
                      <a:pt x="34" y="5"/>
                    </a:lnTo>
                    <a:lnTo>
                      <a:pt x="37" y="7"/>
                    </a:lnTo>
                    <a:lnTo>
                      <a:pt x="39" y="11"/>
                    </a:lnTo>
                    <a:lnTo>
                      <a:pt x="41" y="16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28" y="11"/>
                    </a:lnTo>
                    <a:lnTo>
                      <a:pt x="26" y="9"/>
                    </a:lnTo>
                    <a:lnTo>
                      <a:pt x="21" y="9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10" y="11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21" y="22"/>
                    </a:lnTo>
                    <a:lnTo>
                      <a:pt x="28" y="24"/>
                    </a:lnTo>
                    <a:lnTo>
                      <a:pt x="34" y="27"/>
                    </a:lnTo>
                    <a:lnTo>
                      <a:pt x="39" y="29"/>
                    </a:lnTo>
                    <a:lnTo>
                      <a:pt x="41" y="31"/>
                    </a:lnTo>
                    <a:lnTo>
                      <a:pt x="43" y="35"/>
                    </a:lnTo>
                    <a:lnTo>
                      <a:pt x="43" y="40"/>
                    </a:lnTo>
                    <a:lnTo>
                      <a:pt x="43" y="44"/>
                    </a:lnTo>
                    <a:lnTo>
                      <a:pt x="41" y="48"/>
                    </a:lnTo>
                    <a:lnTo>
                      <a:pt x="39" y="51"/>
                    </a:lnTo>
                    <a:lnTo>
                      <a:pt x="34" y="55"/>
                    </a:lnTo>
                    <a:lnTo>
                      <a:pt x="28" y="55"/>
                    </a:lnTo>
                    <a:lnTo>
                      <a:pt x="21" y="57"/>
                    </a:lnTo>
                    <a:lnTo>
                      <a:pt x="17" y="55"/>
                    </a:lnTo>
                    <a:lnTo>
                      <a:pt x="10" y="55"/>
                    </a:lnTo>
                    <a:lnTo>
                      <a:pt x="6" y="53"/>
                    </a:lnTo>
                    <a:lnTo>
                      <a:pt x="2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47" name="AutoShape 87"/>
              <p:cNvSpPr>
                <a:spLocks noChangeArrowheads="1"/>
              </p:cNvSpPr>
              <p:nvPr/>
            </p:nvSpPr>
            <p:spPr bwMode="auto">
              <a:xfrm>
                <a:off x="1733" y="2419"/>
                <a:ext cx="52" cy="62"/>
              </a:xfrm>
              <a:custGeom>
                <a:avLst/>
                <a:gdLst>
                  <a:gd name="T0" fmla="*/ 37 w 48"/>
                  <a:gd name="T1" fmla="*/ 35 h 57"/>
                  <a:gd name="T2" fmla="*/ 48 w 48"/>
                  <a:gd name="T3" fmla="*/ 37 h 57"/>
                  <a:gd name="T4" fmla="*/ 46 w 48"/>
                  <a:gd name="T5" fmla="*/ 44 h 57"/>
                  <a:gd name="T6" fmla="*/ 39 w 48"/>
                  <a:gd name="T7" fmla="*/ 51 h 57"/>
                  <a:gd name="T8" fmla="*/ 33 w 48"/>
                  <a:gd name="T9" fmla="*/ 55 h 57"/>
                  <a:gd name="T10" fmla="*/ 26 w 48"/>
                  <a:gd name="T11" fmla="*/ 57 h 57"/>
                  <a:gd name="T12" fmla="*/ 17 w 48"/>
                  <a:gd name="T13" fmla="*/ 55 h 57"/>
                  <a:gd name="T14" fmla="*/ 13 w 48"/>
                  <a:gd name="T15" fmla="*/ 53 h 57"/>
                  <a:gd name="T16" fmla="*/ 6 w 48"/>
                  <a:gd name="T17" fmla="*/ 48 h 57"/>
                  <a:gd name="T18" fmla="*/ 4 w 48"/>
                  <a:gd name="T19" fmla="*/ 44 h 57"/>
                  <a:gd name="T20" fmla="*/ 2 w 48"/>
                  <a:gd name="T21" fmla="*/ 37 h 57"/>
                  <a:gd name="T22" fmla="*/ 0 w 48"/>
                  <a:gd name="T23" fmla="*/ 29 h 57"/>
                  <a:gd name="T24" fmla="*/ 2 w 48"/>
                  <a:gd name="T25" fmla="*/ 20 h 57"/>
                  <a:gd name="T26" fmla="*/ 4 w 48"/>
                  <a:gd name="T27" fmla="*/ 13 h 57"/>
                  <a:gd name="T28" fmla="*/ 6 w 48"/>
                  <a:gd name="T29" fmla="*/ 7 h 57"/>
                  <a:gd name="T30" fmla="*/ 13 w 48"/>
                  <a:gd name="T31" fmla="*/ 3 h 57"/>
                  <a:gd name="T32" fmla="*/ 19 w 48"/>
                  <a:gd name="T33" fmla="*/ 0 h 57"/>
                  <a:gd name="T34" fmla="*/ 26 w 48"/>
                  <a:gd name="T35" fmla="*/ 0 h 57"/>
                  <a:gd name="T36" fmla="*/ 33 w 48"/>
                  <a:gd name="T37" fmla="*/ 0 h 57"/>
                  <a:gd name="T38" fmla="*/ 39 w 48"/>
                  <a:gd name="T39" fmla="*/ 5 h 57"/>
                  <a:gd name="T40" fmla="*/ 43 w 48"/>
                  <a:gd name="T41" fmla="*/ 9 h 57"/>
                  <a:gd name="T42" fmla="*/ 46 w 48"/>
                  <a:gd name="T43" fmla="*/ 18 h 57"/>
                  <a:gd name="T44" fmla="*/ 37 w 48"/>
                  <a:gd name="T45" fmla="*/ 18 h 57"/>
                  <a:gd name="T46" fmla="*/ 35 w 48"/>
                  <a:gd name="T47" fmla="*/ 13 h 57"/>
                  <a:gd name="T48" fmla="*/ 33 w 48"/>
                  <a:gd name="T49" fmla="*/ 11 h 57"/>
                  <a:gd name="T50" fmla="*/ 28 w 48"/>
                  <a:gd name="T51" fmla="*/ 9 h 57"/>
                  <a:gd name="T52" fmla="*/ 26 w 48"/>
                  <a:gd name="T53" fmla="*/ 9 h 57"/>
                  <a:gd name="T54" fmla="*/ 19 w 48"/>
                  <a:gd name="T55" fmla="*/ 9 h 57"/>
                  <a:gd name="T56" fmla="*/ 15 w 48"/>
                  <a:gd name="T57" fmla="*/ 13 h 57"/>
                  <a:gd name="T58" fmla="*/ 13 w 48"/>
                  <a:gd name="T59" fmla="*/ 18 h 57"/>
                  <a:gd name="T60" fmla="*/ 11 w 48"/>
                  <a:gd name="T61" fmla="*/ 22 h 57"/>
                  <a:gd name="T62" fmla="*/ 11 w 48"/>
                  <a:gd name="T63" fmla="*/ 29 h 57"/>
                  <a:gd name="T64" fmla="*/ 11 w 48"/>
                  <a:gd name="T65" fmla="*/ 35 h 57"/>
                  <a:gd name="T66" fmla="*/ 13 w 48"/>
                  <a:gd name="T67" fmla="*/ 40 h 57"/>
                  <a:gd name="T68" fmla="*/ 15 w 48"/>
                  <a:gd name="T69" fmla="*/ 44 h 57"/>
                  <a:gd name="T70" fmla="*/ 19 w 48"/>
                  <a:gd name="T71" fmla="*/ 46 h 57"/>
                  <a:gd name="T72" fmla="*/ 24 w 48"/>
                  <a:gd name="T73" fmla="*/ 48 h 57"/>
                  <a:gd name="T74" fmla="*/ 30 w 48"/>
                  <a:gd name="T75" fmla="*/ 46 h 57"/>
                  <a:gd name="T76" fmla="*/ 33 w 48"/>
                  <a:gd name="T77" fmla="*/ 44 h 57"/>
                  <a:gd name="T78" fmla="*/ 37 w 48"/>
                  <a:gd name="T79" fmla="*/ 42 h 57"/>
                  <a:gd name="T80" fmla="*/ 37 w 48"/>
                  <a:gd name="T81" fmla="*/ 35 h 57"/>
                  <a:gd name="T82" fmla="*/ 0 w 48"/>
                  <a:gd name="T83" fmla="*/ 0 h 57"/>
                  <a:gd name="T84" fmla="*/ 48 w 48"/>
                  <a:gd name="T8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T82" t="T83" r="T84" b="T85"/>
                <a:pathLst>
                  <a:path w="48" h="57">
                    <a:moveTo>
                      <a:pt x="37" y="35"/>
                    </a:moveTo>
                    <a:lnTo>
                      <a:pt x="48" y="37"/>
                    </a:lnTo>
                    <a:lnTo>
                      <a:pt x="46" y="44"/>
                    </a:lnTo>
                    <a:lnTo>
                      <a:pt x="39" y="51"/>
                    </a:lnTo>
                    <a:lnTo>
                      <a:pt x="33" y="55"/>
                    </a:lnTo>
                    <a:lnTo>
                      <a:pt x="26" y="57"/>
                    </a:lnTo>
                    <a:lnTo>
                      <a:pt x="17" y="55"/>
                    </a:lnTo>
                    <a:lnTo>
                      <a:pt x="13" y="53"/>
                    </a:lnTo>
                    <a:lnTo>
                      <a:pt x="6" y="48"/>
                    </a:lnTo>
                    <a:lnTo>
                      <a:pt x="4" y="44"/>
                    </a:lnTo>
                    <a:lnTo>
                      <a:pt x="2" y="37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13" y="3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9" y="5"/>
                    </a:lnTo>
                    <a:lnTo>
                      <a:pt x="43" y="9"/>
                    </a:lnTo>
                    <a:lnTo>
                      <a:pt x="46" y="18"/>
                    </a:lnTo>
                    <a:lnTo>
                      <a:pt x="37" y="18"/>
                    </a:lnTo>
                    <a:lnTo>
                      <a:pt x="35" y="13"/>
                    </a:lnTo>
                    <a:lnTo>
                      <a:pt x="33" y="11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19" y="9"/>
                    </a:lnTo>
                    <a:lnTo>
                      <a:pt x="15" y="13"/>
                    </a:lnTo>
                    <a:lnTo>
                      <a:pt x="13" y="18"/>
                    </a:lnTo>
                    <a:lnTo>
                      <a:pt x="11" y="22"/>
                    </a:lnTo>
                    <a:lnTo>
                      <a:pt x="11" y="29"/>
                    </a:lnTo>
                    <a:lnTo>
                      <a:pt x="11" y="35"/>
                    </a:lnTo>
                    <a:lnTo>
                      <a:pt x="13" y="40"/>
                    </a:lnTo>
                    <a:lnTo>
                      <a:pt x="15" y="44"/>
                    </a:lnTo>
                    <a:lnTo>
                      <a:pt x="19" y="46"/>
                    </a:lnTo>
                    <a:lnTo>
                      <a:pt x="24" y="48"/>
                    </a:lnTo>
                    <a:lnTo>
                      <a:pt x="30" y="46"/>
                    </a:lnTo>
                    <a:lnTo>
                      <a:pt x="33" y="44"/>
                    </a:lnTo>
                    <a:lnTo>
                      <a:pt x="37" y="42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48" name="AutoShape 88"/>
              <p:cNvSpPr>
                <a:spLocks noChangeArrowheads="1"/>
              </p:cNvSpPr>
              <p:nvPr/>
            </p:nvSpPr>
            <p:spPr bwMode="auto">
              <a:xfrm>
                <a:off x="1790" y="2419"/>
                <a:ext cx="54" cy="62"/>
              </a:xfrm>
              <a:custGeom>
                <a:avLst/>
                <a:gdLst>
                  <a:gd name="T0" fmla="*/ 33 w 50"/>
                  <a:gd name="T1" fmla="*/ 53 h 57"/>
                  <a:gd name="T2" fmla="*/ 24 w 50"/>
                  <a:gd name="T3" fmla="*/ 57 h 57"/>
                  <a:gd name="T4" fmla="*/ 11 w 50"/>
                  <a:gd name="T5" fmla="*/ 55 h 57"/>
                  <a:gd name="T6" fmla="*/ 2 w 50"/>
                  <a:gd name="T7" fmla="*/ 46 h 57"/>
                  <a:gd name="T8" fmla="*/ 2 w 50"/>
                  <a:gd name="T9" fmla="*/ 37 h 57"/>
                  <a:gd name="T10" fmla="*/ 4 w 50"/>
                  <a:gd name="T11" fmla="*/ 31 h 57"/>
                  <a:gd name="T12" fmla="*/ 11 w 50"/>
                  <a:gd name="T13" fmla="*/ 27 h 57"/>
                  <a:gd name="T14" fmla="*/ 15 w 50"/>
                  <a:gd name="T15" fmla="*/ 24 h 57"/>
                  <a:gd name="T16" fmla="*/ 31 w 50"/>
                  <a:gd name="T17" fmla="*/ 22 h 57"/>
                  <a:gd name="T18" fmla="*/ 35 w 50"/>
                  <a:gd name="T19" fmla="*/ 20 h 57"/>
                  <a:gd name="T20" fmla="*/ 35 w 50"/>
                  <a:gd name="T21" fmla="*/ 13 h 57"/>
                  <a:gd name="T22" fmla="*/ 31 w 50"/>
                  <a:gd name="T23" fmla="*/ 9 h 57"/>
                  <a:gd name="T24" fmla="*/ 20 w 50"/>
                  <a:gd name="T25" fmla="*/ 9 h 57"/>
                  <a:gd name="T26" fmla="*/ 13 w 50"/>
                  <a:gd name="T27" fmla="*/ 13 h 57"/>
                  <a:gd name="T28" fmla="*/ 2 w 50"/>
                  <a:gd name="T29" fmla="*/ 16 h 57"/>
                  <a:gd name="T30" fmla="*/ 7 w 50"/>
                  <a:gd name="T31" fmla="*/ 7 h 57"/>
                  <a:gd name="T32" fmla="*/ 13 w 50"/>
                  <a:gd name="T33" fmla="*/ 3 h 57"/>
                  <a:gd name="T34" fmla="*/ 26 w 50"/>
                  <a:gd name="T35" fmla="*/ 0 h 57"/>
                  <a:gd name="T36" fmla="*/ 37 w 50"/>
                  <a:gd name="T37" fmla="*/ 0 h 57"/>
                  <a:gd name="T38" fmla="*/ 44 w 50"/>
                  <a:gd name="T39" fmla="*/ 5 h 57"/>
                  <a:gd name="T40" fmla="*/ 46 w 50"/>
                  <a:gd name="T41" fmla="*/ 11 h 57"/>
                  <a:gd name="T42" fmla="*/ 46 w 50"/>
                  <a:gd name="T43" fmla="*/ 20 h 57"/>
                  <a:gd name="T44" fmla="*/ 46 w 50"/>
                  <a:gd name="T45" fmla="*/ 40 h 57"/>
                  <a:gd name="T46" fmla="*/ 48 w 50"/>
                  <a:gd name="T47" fmla="*/ 48 h 57"/>
                  <a:gd name="T48" fmla="*/ 50 w 50"/>
                  <a:gd name="T49" fmla="*/ 55 h 57"/>
                  <a:gd name="T50" fmla="*/ 37 w 50"/>
                  <a:gd name="T51" fmla="*/ 53 h 57"/>
                  <a:gd name="T52" fmla="*/ 35 w 50"/>
                  <a:gd name="T53" fmla="*/ 29 h 57"/>
                  <a:gd name="T54" fmla="*/ 22 w 50"/>
                  <a:gd name="T55" fmla="*/ 33 h 57"/>
                  <a:gd name="T56" fmla="*/ 15 w 50"/>
                  <a:gd name="T57" fmla="*/ 33 h 57"/>
                  <a:gd name="T58" fmla="*/ 11 w 50"/>
                  <a:gd name="T59" fmla="*/ 37 h 57"/>
                  <a:gd name="T60" fmla="*/ 11 w 50"/>
                  <a:gd name="T61" fmla="*/ 40 h 57"/>
                  <a:gd name="T62" fmla="*/ 13 w 50"/>
                  <a:gd name="T63" fmla="*/ 46 h 57"/>
                  <a:gd name="T64" fmla="*/ 20 w 50"/>
                  <a:gd name="T65" fmla="*/ 48 h 57"/>
                  <a:gd name="T66" fmla="*/ 28 w 50"/>
                  <a:gd name="T67" fmla="*/ 46 h 57"/>
                  <a:gd name="T68" fmla="*/ 35 w 50"/>
                  <a:gd name="T69" fmla="*/ 40 h 57"/>
                  <a:gd name="T70" fmla="*/ 35 w 50"/>
                  <a:gd name="T71" fmla="*/ 33 h 57"/>
                  <a:gd name="T72" fmla="*/ 0 w 50"/>
                  <a:gd name="T73" fmla="*/ 0 h 57"/>
                  <a:gd name="T74" fmla="*/ 50 w 50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T72" t="T73" r="T74" b="T75"/>
                <a:pathLst>
                  <a:path w="50" h="57">
                    <a:moveTo>
                      <a:pt x="37" y="48"/>
                    </a:moveTo>
                    <a:lnTo>
                      <a:pt x="33" y="53"/>
                    </a:lnTo>
                    <a:lnTo>
                      <a:pt x="28" y="55"/>
                    </a:lnTo>
                    <a:lnTo>
                      <a:pt x="24" y="57"/>
                    </a:lnTo>
                    <a:lnTo>
                      <a:pt x="18" y="57"/>
                    </a:lnTo>
                    <a:lnTo>
                      <a:pt x="11" y="55"/>
                    </a:lnTo>
                    <a:lnTo>
                      <a:pt x="4" y="53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2" y="37"/>
                    </a:lnTo>
                    <a:lnTo>
                      <a:pt x="2" y="33"/>
                    </a:lnTo>
                    <a:lnTo>
                      <a:pt x="4" y="31"/>
                    </a:lnTo>
                    <a:lnTo>
                      <a:pt x="7" y="29"/>
                    </a:lnTo>
                    <a:lnTo>
                      <a:pt x="11" y="27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20" y="24"/>
                    </a:lnTo>
                    <a:lnTo>
                      <a:pt x="31" y="22"/>
                    </a:lnTo>
                    <a:lnTo>
                      <a:pt x="35" y="20"/>
                    </a:lnTo>
                    <a:lnTo>
                      <a:pt x="35" y="18"/>
                    </a:lnTo>
                    <a:lnTo>
                      <a:pt x="35" y="13"/>
                    </a:lnTo>
                    <a:lnTo>
                      <a:pt x="33" y="11"/>
                    </a:lnTo>
                    <a:lnTo>
                      <a:pt x="31" y="9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1" y="18"/>
                    </a:lnTo>
                    <a:lnTo>
                      <a:pt x="2" y="16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3" y="3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1" y="3"/>
                    </a:lnTo>
                    <a:lnTo>
                      <a:pt x="44" y="5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31"/>
                    </a:lnTo>
                    <a:lnTo>
                      <a:pt x="46" y="40"/>
                    </a:lnTo>
                    <a:lnTo>
                      <a:pt x="48" y="44"/>
                    </a:lnTo>
                    <a:lnTo>
                      <a:pt x="48" y="48"/>
                    </a:lnTo>
                    <a:lnTo>
                      <a:pt x="48" y="53"/>
                    </a:lnTo>
                    <a:lnTo>
                      <a:pt x="50" y="55"/>
                    </a:lnTo>
                    <a:lnTo>
                      <a:pt x="39" y="55"/>
                    </a:lnTo>
                    <a:lnTo>
                      <a:pt x="37" y="53"/>
                    </a:lnTo>
                    <a:lnTo>
                      <a:pt x="37" y="48"/>
                    </a:lnTo>
                    <a:close/>
                    <a:moveTo>
                      <a:pt x="35" y="29"/>
                    </a:moveTo>
                    <a:lnTo>
                      <a:pt x="31" y="31"/>
                    </a:lnTo>
                    <a:lnTo>
                      <a:pt x="22" y="33"/>
                    </a:lnTo>
                    <a:lnTo>
                      <a:pt x="18" y="33"/>
                    </a:lnTo>
                    <a:lnTo>
                      <a:pt x="15" y="33"/>
                    </a:lnTo>
                    <a:lnTo>
                      <a:pt x="13" y="35"/>
                    </a:lnTo>
                    <a:lnTo>
                      <a:pt x="11" y="37"/>
                    </a:lnTo>
                    <a:lnTo>
                      <a:pt x="11" y="40"/>
                    </a:lnTo>
                    <a:lnTo>
                      <a:pt x="11" y="44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20" y="48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3" y="44"/>
                    </a:lnTo>
                    <a:lnTo>
                      <a:pt x="35" y="40"/>
                    </a:lnTo>
                    <a:lnTo>
                      <a:pt x="35" y="37"/>
                    </a:lnTo>
                    <a:lnTo>
                      <a:pt x="35" y="33"/>
                    </a:ln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49" name="AutoShape 89"/>
              <p:cNvSpPr>
                <a:spLocks noChangeArrowheads="1"/>
              </p:cNvSpPr>
              <p:nvPr/>
            </p:nvSpPr>
            <p:spPr bwMode="auto">
              <a:xfrm>
                <a:off x="1853" y="2400"/>
                <a:ext cx="28" cy="81"/>
              </a:xfrm>
              <a:custGeom>
                <a:avLst/>
                <a:gdLst>
                  <a:gd name="T0" fmla="*/ 24 w 26"/>
                  <a:gd name="T1" fmla="*/ 65 h 74"/>
                  <a:gd name="T2" fmla="*/ 26 w 26"/>
                  <a:gd name="T3" fmla="*/ 72 h 74"/>
                  <a:gd name="T4" fmla="*/ 21 w 26"/>
                  <a:gd name="T5" fmla="*/ 74 h 74"/>
                  <a:gd name="T6" fmla="*/ 19 w 26"/>
                  <a:gd name="T7" fmla="*/ 74 h 74"/>
                  <a:gd name="T8" fmla="*/ 15 w 26"/>
                  <a:gd name="T9" fmla="*/ 74 h 74"/>
                  <a:gd name="T10" fmla="*/ 11 w 26"/>
                  <a:gd name="T11" fmla="*/ 72 h 74"/>
                  <a:gd name="T12" fmla="*/ 8 w 26"/>
                  <a:gd name="T13" fmla="*/ 70 h 74"/>
                  <a:gd name="T14" fmla="*/ 6 w 26"/>
                  <a:gd name="T15" fmla="*/ 68 h 74"/>
                  <a:gd name="T16" fmla="*/ 6 w 26"/>
                  <a:gd name="T17" fmla="*/ 63 h 74"/>
                  <a:gd name="T18" fmla="*/ 6 w 26"/>
                  <a:gd name="T19" fmla="*/ 57 h 74"/>
                  <a:gd name="T20" fmla="*/ 6 w 26"/>
                  <a:gd name="T21" fmla="*/ 26 h 74"/>
                  <a:gd name="T22" fmla="*/ 0 w 26"/>
                  <a:gd name="T23" fmla="*/ 26 h 74"/>
                  <a:gd name="T24" fmla="*/ 0 w 26"/>
                  <a:gd name="T25" fmla="*/ 17 h 74"/>
                  <a:gd name="T26" fmla="*/ 6 w 26"/>
                  <a:gd name="T27" fmla="*/ 17 h 74"/>
                  <a:gd name="T28" fmla="*/ 6 w 26"/>
                  <a:gd name="T29" fmla="*/ 4 h 74"/>
                  <a:gd name="T30" fmla="*/ 15 w 26"/>
                  <a:gd name="T31" fmla="*/ 0 h 74"/>
                  <a:gd name="T32" fmla="*/ 15 w 26"/>
                  <a:gd name="T33" fmla="*/ 17 h 74"/>
                  <a:gd name="T34" fmla="*/ 24 w 26"/>
                  <a:gd name="T35" fmla="*/ 17 h 74"/>
                  <a:gd name="T36" fmla="*/ 24 w 26"/>
                  <a:gd name="T37" fmla="*/ 26 h 74"/>
                  <a:gd name="T38" fmla="*/ 15 w 26"/>
                  <a:gd name="T39" fmla="*/ 26 h 74"/>
                  <a:gd name="T40" fmla="*/ 15 w 26"/>
                  <a:gd name="T41" fmla="*/ 57 h 74"/>
                  <a:gd name="T42" fmla="*/ 15 w 26"/>
                  <a:gd name="T43" fmla="*/ 61 h 74"/>
                  <a:gd name="T44" fmla="*/ 17 w 26"/>
                  <a:gd name="T45" fmla="*/ 63 h 74"/>
                  <a:gd name="T46" fmla="*/ 17 w 26"/>
                  <a:gd name="T47" fmla="*/ 63 h 74"/>
                  <a:gd name="T48" fmla="*/ 17 w 26"/>
                  <a:gd name="T49" fmla="*/ 63 h 74"/>
                  <a:gd name="T50" fmla="*/ 19 w 26"/>
                  <a:gd name="T51" fmla="*/ 65 h 74"/>
                  <a:gd name="T52" fmla="*/ 21 w 26"/>
                  <a:gd name="T53" fmla="*/ 65 h 74"/>
                  <a:gd name="T54" fmla="*/ 21 w 26"/>
                  <a:gd name="T55" fmla="*/ 65 h 74"/>
                  <a:gd name="T56" fmla="*/ 24 w 26"/>
                  <a:gd name="T57" fmla="*/ 65 h 74"/>
                  <a:gd name="T58" fmla="*/ 0 w 26"/>
                  <a:gd name="T59" fmla="*/ 0 h 74"/>
                  <a:gd name="T60" fmla="*/ 26 w 2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T58" t="T59" r="T60" b="T61"/>
                <a:pathLst>
                  <a:path w="26" h="74">
                    <a:moveTo>
                      <a:pt x="24" y="65"/>
                    </a:moveTo>
                    <a:lnTo>
                      <a:pt x="26" y="72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5" y="74"/>
                    </a:lnTo>
                    <a:lnTo>
                      <a:pt x="11" y="72"/>
                    </a:lnTo>
                    <a:lnTo>
                      <a:pt x="8" y="70"/>
                    </a:lnTo>
                    <a:lnTo>
                      <a:pt x="6" y="68"/>
                    </a:lnTo>
                    <a:lnTo>
                      <a:pt x="6" y="63"/>
                    </a:lnTo>
                    <a:lnTo>
                      <a:pt x="6" y="57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4"/>
                    </a:lnTo>
                    <a:lnTo>
                      <a:pt x="15" y="0"/>
                    </a:lnTo>
                    <a:lnTo>
                      <a:pt x="15" y="17"/>
                    </a:lnTo>
                    <a:lnTo>
                      <a:pt x="24" y="17"/>
                    </a:lnTo>
                    <a:lnTo>
                      <a:pt x="24" y="26"/>
                    </a:lnTo>
                    <a:lnTo>
                      <a:pt x="15" y="26"/>
                    </a:lnTo>
                    <a:lnTo>
                      <a:pt x="15" y="57"/>
                    </a:lnTo>
                    <a:lnTo>
                      <a:pt x="15" y="61"/>
                    </a:lnTo>
                    <a:lnTo>
                      <a:pt x="17" y="63"/>
                    </a:lnTo>
                    <a:lnTo>
                      <a:pt x="19" y="65"/>
                    </a:lnTo>
                    <a:lnTo>
                      <a:pt x="21" y="65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50" name="AutoShape 90"/>
              <p:cNvSpPr>
                <a:spLocks noChangeArrowheads="1"/>
              </p:cNvSpPr>
              <p:nvPr/>
            </p:nvSpPr>
            <p:spPr bwMode="auto">
              <a:xfrm>
                <a:off x="1884" y="2400"/>
                <a:ext cx="28" cy="81"/>
              </a:xfrm>
              <a:custGeom>
                <a:avLst/>
                <a:gdLst>
                  <a:gd name="T0" fmla="*/ 26 w 26"/>
                  <a:gd name="T1" fmla="*/ 65 h 74"/>
                  <a:gd name="T2" fmla="*/ 26 w 26"/>
                  <a:gd name="T3" fmla="*/ 72 h 74"/>
                  <a:gd name="T4" fmla="*/ 24 w 26"/>
                  <a:gd name="T5" fmla="*/ 74 h 74"/>
                  <a:gd name="T6" fmla="*/ 20 w 26"/>
                  <a:gd name="T7" fmla="*/ 74 h 74"/>
                  <a:gd name="T8" fmla="*/ 15 w 26"/>
                  <a:gd name="T9" fmla="*/ 74 h 74"/>
                  <a:gd name="T10" fmla="*/ 13 w 26"/>
                  <a:gd name="T11" fmla="*/ 72 h 74"/>
                  <a:gd name="T12" fmla="*/ 11 w 26"/>
                  <a:gd name="T13" fmla="*/ 70 h 74"/>
                  <a:gd name="T14" fmla="*/ 9 w 26"/>
                  <a:gd name="T15" fmla="*/ 68 h 74"/>
                  <a:gd name="T16" fmla="*/ 9 w 26"/>
                  <a:gd name="T17" fmla="*/ 63 h 74"/>
                  <a:gd name="T18" fmla="*/ 7 w 26"/>
                  <a:gd name="T19" fmla="*/ 57 h 74"/>
                  <a:gd name="T20" fmla="*/ 7 w 26"/>
                  <a:gd name="T21" fmla="*/ 26 h 74"/>
                  <a:gd name="T22" fmla="*/ 0 w 26"/>
                  <a:gd name="T23" fmla="*/ 26 h 74"/>
                  <a:gd name="T24" fmla="*/ 0 w 26"/>
                  <a:gd name="T25" fmla="*/ 17 h 74"/>
                  <a:gd name="T26" fmla="*/ 7 w 26"/>
                  <a:gd name="T27" fmla="*/ 17 h 74"/>
                  <a:gd name="T28" fmla="*/ 7 w 26"/>
                  <a:gd name="T29" fmla="*/ 4 h 74"/>
                  <a:gd name="T30" fmla="*/ 17 w 26"/>
                  <a:gd name="T31" fmla="*/ 0 h 74"/>
                  <a:gd name="T32" fmla="*/ 17 w 26"/>
                  <a:gd name="T33" fmla="*/ 17 h 74"/>
                  <a:gd name="T34" fmla="*/ 26 w 26"/>
                  <a:gd name="T35" fmla="*/ 17 h 74"/>
                  <a:gd name="T36" fmla="*/ 26 w 26"/>
                  <a:gd name="T37" fmla="*/ 26 h 74"/>
                  <a:gd name="T38" fmla="*/ 17 w 26"/>
                  <a:gd name="T39" fmla="*/ 26 h 74"/>
                  <a:gd name="T40" fmla="*/ 17 w 26"/>
                  <a:gd name="T41" fmla="*/ 57 h 74"/>
                  <a:gd name="T42" fmla="*/ 17 w 26"/>
                  <a:gd name="T43" fmla="*/ 61 h 74"/>
                  <a:gd name="T44" fmla="*/ 17 w 26"/>
                  <a:gd name="T45" fmla="*/ 63 h 74"/>
                  <a:gd name="T46" fmla="*/ 17 w 26"/>
                  <a:gd name="T47" fmla="*/ 63 h 74"/>
                  <a:gd name="T48" fmla="*/ 20 w 26"/>
                  <a:gd name="T49" fmla="*/ 63 h 74"/>
                  <a:gd name="T50" fmla="*/ 20 w 26"/>
                  <a:gd name="T51" fmla="*/ 65 h 74"/>
                  <a:gd name="T52" fmla="*/ 22 w 26"/>
                  <a:gd name="T53" fmla="*/ 65 h 74"/>
                  <a:gd name="T54" fmla="*/ 24 w 26"/>
                  <a:gd name="T55" fmla="*/ 65 h 74"/>
                  <a:gd name="T56" fmla="*/ 26 w 26"/>
                  <a:gd name="T57" fmla="*/ 65 h 74"/>
                  <a:gd name="T58" fmla="*/ 0 w 26"/>
                  <a:gd name="T59" fmla="*/ 0 h 74"/>
                  <a:gd name="T60" fmla="*/ 26 w 2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T58" t="T59" r="T60" b="T61"/>
                <a:pathLst>
                  <a:path w="26" h="74">
                    <a:moveTo>
                      <a:pt x="26" y="65"/>
                    </a:moveTo>
                    <a:lnTo>
                      <a:pt x="26" y="72"/>
                    </a:lnTo>
                    <a:lnTo>
                      <a:pt x="24" y="74"/>
                    </a:lnTo>
                    <a:lnTo>
                      <a:pt x="20" y="74"/>
                    </a:lnTo>
                    <a:lnTo>
                      <a:pt x="15" y="74"/>
                    </a:lnTo>
                    <a:lnTo>
                      <a:pt x="13" y="72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9" y="63"/>
                    </a:lnTo>
                    <a:lnTo>
                      <a:pt x="7" y="57"/>
                    </a:lnTo>
                    <a:lnTo>
                      <a:pt x="7" y="2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7" y="17"/>
                    </a:lnTo>
                    <a:lnTo>
                      <a:pt x="7" y="4"/>
                    </a:lnTo>
                    <a:lnTo>
                      <a:pt x="17" y="0"/>
                    </a:lnTo>
                    <a:lnTo>
                      <a:pt x="17" y="17"/>
                    </a:lnTo>
                    <a:lnTo>
                      <a:pt x="26" y="17"/>
                    </a:lnTo>
                    <a:lnTo>
                      <a:pt x="26" y="26"/>
                    </a:lnTo>
                    <a:lnTo>
                      <a:pt x="17" y="26"/>
                    </a:lnTo>
                    <a:lnTo>
                      <a:pt x="17" y="57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0" y="65"/>
                    </a:lnTo>
                    <a:lnTo>
                      <a:pt x="22" y="65"/>
                    </a:lnTo>
                    <a:lnTo>
                      <a:pt x="24" y="65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51" name="AutoShape 91"/>
              <p:cNvSpPr>
                <a:spLocks noChangeArrowheads="1"/>
              </p:cNvSpPr>
              <p:nvPr/>
            </p:nvSpPr>
            <p:spPr bwMode="auto">
              <a:xfrm>
                <a:off x="1918" y="2419"/>
                <a:ext cx="54" cy="62"/>
              </a:xfrm>
              <a:custGeom>
                <a:avLst/>
                <a:gdLst>
                  <a:gd name="T0" fmla="*/ 41 w 50"/>
                  <a:gd name="T1" fmla="*/ 40 h 57"/>
                  <a:gd name="T2" fmla="*/ 50 w 50"/>
                  <a:gd name="T3" fmla="*/ 40 h 57"/>
                  <a:gd name="T4" fmla="*/ 47 w 50"/>
                  <a:gd name="T5" fmla="*/ 46 h 57"/>
                  <a:gd name="T6" fmla="*/ 41 w 50"/>
                  <a:gd name="T7" fmla="*/ 53 h 57"/>
                  <a:gd name="T8" fmla="*/ 34 w 50"/>
                  <a:gd name="T9" fmla="*/ 55 h 57"/>
                  <a:gd name="T10" fmla="*/ 26 w 50"/>
                  <a:gd name="T11" fmla="*/ 57 h 57"/>
                  <a:gd name="T12" fmla="*/ 19 w 50"/>
                  <a:gd name="T13" fmla="*/ 55 h 57"/>
                  <a:gd name="T14" fmla="*/ 13 w 50"/>
                  <a:gd name="T15" fmla="*/ 53 h 57"/>
                  <a:gd name="T16" fmla="*/ 8 w 50"/>
                  <a:gd name="T17" fmla="*/ 48 h 57"/>
                  <a:gd name="T18" fmla="*/ 4 w 50"/>
                  <a:gd name="T19" fmla="*/ 44 h 57"/>
                  <a:gd name="T20" fmla="*/ 2 w 50"/>
                  <a:gd name="T21" fmla="*/ 37 h 57"/>
                  <a:gd name="T22" fmla="*/ 0 w 50"/>
                  <a:gd name="T23" fmla="*/ 29 h 57"/>
                  <a:gd name="T24" fmla="*/ 2 w 50"/>
                  <a:gd name="T25" fmla="*/ 20 h 57"/>
                  <a:gd name="T26" fmla="*/ 4 w 50"/>
                  <a:gd name="T27" fmla="*/ 13 h 57"/>
                  <a:gd name="T28" fmla="*/ 8 w 50"/>
                  <a:gd name="T29" fmla="*/ 7 h 57"/>
                  <a:gd name="T30" fmla="*/ 13 w 50"/>
                  <a:gd name="T31" fmla="*/ 3 h 57"/>
                  <a:gd name="T32" fmla="*/ 19 w 50"/>
                  <a:gd name="T33" fmla="*/ 0 h 57"/>
                  <a:gd name="T34" fmla="*/ 26 w 50"/>
                  <a:gd name="T35" fmla="*/ 0 h 57"/>
                  <a:gd name="T36" fmla="*/ 32 w 50"/>
                  <a:gd name="T37" fmla="*/ 0 h 57"/>
                  <a:gd name="T38" fmla="*/ 39 w 50"/>
                  <a:gd name="T39" fmla="*/ 3 h 57"/>
                  <a:gd name="T40" fmla="*/ 43 w 50"/>
                  <a:gd name="T41" fmla="*/ 7 h 57"/>
                  <a:gd name="T42" fmla="*/ 47 w 50"/>
                  <a:gd name="T43" fmla="*/ 13 h 57"/>
                  <a:gd name="T44" fmla="*/ 50 w 50"/>
                  <a:gd name="T45" fmla="*/ 20 h 57"/>
                  <a:gd name="T46" fmla="*/ 50 w 50"/>
                  <a:gd name="T47" fmla="*/ 29 h 57"/>
                  <a:gd name="T48" fmla="*/ 50 w 50"/>
                  <a:gd name="T49" fmla="*/ 29 h 57"/>
                  <a:gd name="T50" fmla="*/ 50 w 50"/>
                  <a:gd name="T51" fmla="*/ 31 h 57"/>
                  <a:gd name="T52" fmla="*/ 10 w 50"/>
                  <a:gd name="T53" fmla="*/ 31 h 57"/>
                  <a:gd name="T54" fmla="*/ 13 w 50"/>
                  <a:gd name="T55" fmla="*/ 37 h 57"/>
                  <a:gd name="T56" fmla="*/ 15 w 50"/>
                  <a:gd name="T57" fmla="*/ 44 h 57"/>
                  <a:gd name="T58" fmla="*/ 21 w 50"/>
                  <a:gd name="T59" fmla="*/ 46 h 57"/>
                  <a:gd name="T60" fmla="*/ 26 w 50"/>
                  <a:gd name="T61" fmla="*/ 48 h 57"/>
                  <a:gd name="T62" fmla="*/ 30 w 50"/>
                  <a:gd name="T63" fmla="*/ 46 h 57"/>
                  <a:gd name="T64" fmla="*/ 34 w 50"/>
                  <a:gd name="T65" fmla="*/ 46 h 57"/>
                  <a:gd name="T66" fmla="*/ 39 w 50"/>
                  <a:gd name="T67" fmla="*/ 44 h 57"/>
                  <a:gd name="T68" fmla="*/ 41 w 50"/>
                  <a:gd name="T69" fmla="*/ 40 h 57"/>
                  <a:gd name="T70" fmla="*/ 10 w 50"/>
                  <a:gd name="T71" fmla="*/ 22 h 57"/>
                  <a:gd name="T72" fmla="*/ 41 w 50"/>
                  <a:gd name="T73" fmla="*/ 22 h 57"/>
                  <a:gd name="T74" fmla="*/ 39 w 50"/>
                  <a:gd name="T75" fmla="*/ 16 h 57"/>
                  <a:gd name="T76" fmla="*/ 37 w 50"/>
                  <a:gd name="T77" fmla="*/ 13 h 57"/>
                  <a:gd name="T78" fmla="*/ 32 w 50"/>
                  <a:gd name="T79" fmla="*/ 9 h 57"/>
                  <a:gd name="T80" fmla="*/ 26 w 50"/>
                  <a:gd name="T81" fmla="*/ 9 h 57"/>
                  <a:gd name="T82" fmla="*/ 19 w 50"/>
                  <a:gd name="T83" fmla="*/ 9 h 57"/>
                  <a:gd name="T84" fmla="*/ 15 w 50"/>
                  <a:gd name="T85" fmla="*/ 11 h 57"/>
                  <a:gd name="T86" fmla="*/ 13 w 50"/>
                  <a:gd name="T87" fmla="*/ 16 h 57"/>
                  <a:gd name="T88" fmla="*/ 10 w 50"/>
                  <a:gd name="T89" fmla="*/ 22 h 57"/>
                  <a:gd name="T90" fmla="*/ 0 w 50"/>
                  <a:gd name="T91" fmla="*/ 0 h 57"/>
                  <a:gd name="T92" fmla="*/ 50 w 50"/>
                  <a:gd name="T9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T90" t="T91" r="T92" b="T93"/>
                <a:pathLst>
                  <a:path w="50" h="57">
                    <a:moveTo>
                      <a:pt x="41" y="40"/>
                    </a:moveTo>
                    <a:lnTo>
                      <a:pt x="50" y="40"/>
                    </a:lnTo>
                    <a:lnTo>
                      <a:pt x="47" y="46"/>
                    </a:lnTo>
                    <a:lnTo>
                      <a:pt x="41" y="53"/>
                    </a:lnTo>
                    <a:lnTo>
                      <a:pt x="34" y="55"/>
                    </a:lnTo>
                    <a:lnTo>
                      <a:pt x="26" y="57"/>
                    </a:lnTo>
                    <a:lnTo>
                      <a:pt x="19" y="55"/>
                    </a:lnTo>
                    <a:lnTo>
                      <a:pt x="13" y="53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2" y="37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4" y="13"/>
                    </a:lnTo>
                    <a:lnTo>
                      <a:pt x="8" y="7"/>
                    </a:lnTo>
                    <a:lnTo>
                      <a:pt x="13" y="3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9" y="3"/>
                    </a:lnTo>
                    <a:lnTo>
                      <a:pt x="43" y="7"/>
                    </a:lnTo>
                    <a:lnTo>
                      <a:pt x="47" y="13"/>
                    </a:lnTo>
                    <a:lnTo>
                      <a:pt x="50" y="20"/>
                    </a:lnTo>
                    <a:lnTo>
                      <a:pt x="50" y="29"/>
                    </a:lnTo>
                    <a:lnTo>
                      <a:pt x="50" y="31"/>
                    </a:lnTo>
                    <a:lnTo>
                      <a:pt x="10" y="31"/>
                    </a:lnTo>
                    <a:lnTo>
                      <a:pt x="13" y="37"/>
                    </a:lnTo>
                    <a:lnTo>
                      <a:pt x="15" y="44"/>
                    </a:lnTo>
                    <a:lnTo>
                      <a:pt x="21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4" y="46"/>
                    </a:lnTo>
                    <a:lnTo>
                      <a:pt x="39" y="44"/>
                    </a:lnTo>
                    <a:lnTo>
                      <a:pt x="41" y="40"/>
                    </a:lnTo>
                    <a:close/>
                    <a:moveTo>
                      <a:pt x="10" y="22"/>
                    </a:moveTo>
                    <a:lnTo>
                      <a:pt x="41" y="22"/>
                    </a:lnTo>
                    <a:lnTo>
                      <a:pt x="39" y="16"/>
                    </a:lnTo>
                    <a:lnTo>
                      <a:pt x="37" y="13"/>
                    </a:lnTo>
                    <a:lnTo>
                      <a:pt x="32" y="9"/>
                    </a:lnTo>
                    <a:lnTo>
                      <a:pt x="26" y="9"/>
                    </a:lnTo>
                    <a:lnTo>
                      <a:pt x="19" y="9"/>
                    </a:lnTo>
                    <a:lnTo>
                      <a:pt x="15" y="11"/>
                    </a:lnTo>
                    <a:lnTo>
                      <a:pt x="13" y="16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52" name="AutoShape 92"/>
              <p:cNvSpPr>
                <a:spLocks noChangeArrowheads="1"/>
              </p:cNvSpPr>
              <p:nvPr/>
            </p:nvSpPr>
            <p:spPr bwMode="auto">
              <a:xfrm>
                <a:off x="1988" y="2419"/>
                <a:ext cx="30" cy="60"/>
              </a:xfrm>
              <a:custGeom>
                <a:avLst/>
                <a:gdLst>
                  <a:gd name="T0" fmla="*/ 0 w 28"/>
                  <a:gd name="T1" fmla="*/ 55 h 55"/>
                  <a:gd name="T2" fmla="*/ 0 w 28"/>
                  <a:gd name="T3" fmla="*/ 0 h 55"/>
                  <a:gd name="T4" fmla="*/ 8 w 28"/>
                  <a:gd name="T5" fmla="*/ 0 h 55"/>
                  <a:gd name="T6" fmla="*/ 8 w 28"/>
                  <a:gd name="T7" fmla="*/ 9 h 55"/>
                  <a:gd name="T8" fmla="*/ 11 w 28"/>
                  <a:gd name="T9" fmla="*/ 5 h 55"/>
                  <a:gd name="T10" fmla="*/ 13 w 28"/>
                  <a:gd name="T11" fmla="*/ 0 h 55"/>
                  <a:gd name="T12" fmla="*/ 17 w 28"/>
                  <a:gd name="T13" fmla="*/ 0 h 55"/>
                  <a:gd name="T14" fmla="*/ 19 w 28"/>
                  <a:gd name="T15" fmla="*/ 0 h 55"/>
                  <a:gd name="T16" fmla="*/ 24 w 28"/>
                  <a:gd name="T17" fmla="*/ 0 h 55"/>
                  <a:gd name="T18" fmla="*/ 28 w 28"/>
                  <a:gd name="T19" fmla="*/ 3 h 55"/>
                  <a:gd name="T20" fmla="*/ 26 w 28"/>
                  <a:gd name="T21" fmla="*/ 11 h 55"/>
                  <a:gd name="T22" fmla="*/ 21 w 28"/>
                  <a:gd name="T23" fmla="*/ 9 h 55"/>
                  <a:gd name="T24" fmla="*/ 19 w 28"/>
                  <a:gd name="T25" fmla="*/ 9 h 55"/>
                  <a:gd name="T26" fmla="*/ 17 w 28"/>
                  <a:gd name="T27" fmla="*/ 9 h 55"/>
                  <a:gd name="T28" fmla="*/ 13 w 28"/>
                  <a:gd name="T29" fmla="*/ 11 h 55"/>
                  <a:gd name="T30" fmla="*/ 13 w 28"/>
                  <a:gd name="T31" fmla="*/ 13 h 55"/>
                  <a:gd name="T32" fmla="*/ 11 w 28"/>
                  <a:gd name="T33" fmla="*/ 16 h 55"/>
                  <a:gd name="T34" fmla="*/ 11 w 28"/>
                  <a:gd name="T35" fmla="*/ 20 h 55"/>
                  <a:gd name="T36" fmla="*/ 8 w 28"/>
                  <a:gd name="T37" fmla="*/ 27 h 55"/>
                  <a:gd name="T38" fmla="*/ 8 w 28"/>
                  <a:gd name="T39" fmla="*/ 55 h 55"/>
                  <a:gd name="T40" fmla="*/ 0 w 28"/>
                  <a:gd name="T41" fmla="*/ 55 h 55"/>
                  <a:gd name="T42" fmla="*/ 0 w 28"/>
                  <a:gd name="T43" fmla="*/ 0 h 55"/>
                  <a:gd name="T44" fmla="*/ 28 w 28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28" h="55">
                    <a:moveTo>
                      <a:pt x="0" y="55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9"/>
                    </a:lnTo>
                    <a:lnTo>
                      <a:pt x="11" y="5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8" y="3"/>
                    </a:lnTo>
                    <a:lnTo>
                      <a:pt x="26" y="11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8" y="27"/>
                    </a:lnTo>
                    <a:lnTo>
                      <a:pt x="8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53" name="AutoShape 93"/>
              <p:cNvSpPr>
                <a:spLocks noChangeArrowheads="1"/>
              </p:cNvSpPr>
              <p:nvPr/>
            </p:nvSpPr>
            <p:spPr bwMode="auto">
              <a:xfrm>
                <a:off x="2026" y="2398"/>
                <a:ext cx="9" cy="81"/>
              </a:xfrm>
              <a:custGeom>
                <a:avLst/>
                <a:gdLst>
                  <a:gd name="T0" fmla="*/ 0 w 9"/>
                  <a:gd name="T1" fmla="*/ 9 h 74"/>
                  <a:gd name="T2" fmla="*/ 0 w 9"/>
                  <a:gd name="T3" fmla="*/ 0 h 74"/>
                  <a:gd name="T4" fmla="*/ 9 w 9"/>
                  <a:gd name="T5" fmla="*/ 0 h 74"/>
                  <a:gd name="T6" fmla="*/ 9 w 9"/>
                  <a:gd name="T7" fmla="*/ 9 h 74"/>
                  <a:gd name="T8" fmla="*/ 0 w 9"/>
                  <a:gd name="T9" fmla="*/ 9 h 74"/>
                  <a:gd name="T10" fmla="*/ 0 w 9"/>
                  <a:gd name="T11" fmla="*/ 74 h 74"/>
                  <a:gd name="T12" fmla="*/ 0 w 9"/>
                  <a:gd name="T13" fmla="*/ 19 h 74"/>
                  <a:gd name="T14" fmla="*/ 9 w 9"/>
                  <a:gd name="T15" fmla="*/ 19 h 74"/>
                  <a:gd name="T16" fmla="*/ 9 w 9"/>
                  <a:gd name="T17" fmla="*/ 74 h 74"/>
                  <a:gd name="T18" fmla="*/ 0 w 9"/>
                  <a:gd name="T19" fmla="*/ 74 h 74"/>
                  <a:gd name="T20" fmla="*/ 0 w 9"/>
                  <a:gd name="T21" fmla="*/ 0 h 74"/>
                  <a:gd name="T22" fmla="*/ 9 w 9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9" h="74">
                    <a:moveTo>
                      <a:pt x="0" y="9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9"/>
                    </a:lnTo>
                    <a:close/>
                    <a:moveTo>
                      <a:pt x="0" y="74"/>
                    </a:moveTo>
                    <a:lnTo>
                      <a:pt x="0" y="19"/>
                    </a:lnTo>
                    <a:lnTo>
                      <a:pt x="9" y="19"/>
                    </a:lnTo>
                    <a:lnTo>
                      <a:pt x="9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54" name="AutoShape 94"/>
              <p:cNvSpPr>
                <a:spLocks noChangeArrowheads="1"/>
              </p:cNvSpPr>
              <p:nvPr/>
            </p:nvSpPr>
            <p:spPr bwMode="auto">
              <a:xfrm>
                <a:off x="2050" y="2419"/>
                <a:ext cx="48" cy="60"/>
              </a:xfrm>
              <a:custGeom>
                <a:avLst/>
                <a:gdLst>
                  <a:gd name="T0" fmla="*/ 0 w 44"/>
                  <a:gd name="T1" fmla="*/ 55 h 55"/>
                  <a:gd name="T2" fmla="*/ 0 w 44"/>
                  <a:gd name="T3" fmla="*/ 0 h 55"/>
                  <a:gd name="T4" fmla="*/ 11 w 44"/>
                  <a:gd name="T5" fmla="*/ 0 h 55"/>
                  <a:gd name="T6" fmla="*/ 11 w 44"/>
                  <a:gd name="T7" fmla="*/ 9 h 55"/>
                  <a:gd name="T8" fmla="*/ 16 w 44"/>
                  <a:gd name="T9" fmla="*/ 3 h 55"/>
                  <a:gd name="T10" fmla="*/ 20 w 44"/>
                  <a:gd name="T11" fmla="*/ 0 h 55"/>
                  <a:gd name="T12" fmla="*/ 26 w 44"/>
                  <a:gd name="T13" fmla="*/ 0 h 55"/>
                  <a:gd name="T14" fmla="*/ 31 w 44"/>
                  <a:gd name="T15" fmla="*/ 0 h 55"/>
                  <a:gd name="T16" fmla="*/ 35 w 44"/>
                  <a:gd name="T17" fmla="*/ 3 h 55"/>
                  <a:gd name="T18" fmla="*/ 37 w 44"/>
                  <a:gd name="T19" fmla="*/ 3 h 55"/>
                  <a:gd name="T20" fmla="*/ 39 w 44"/>
                  <a:gd name="T21" fmla="*/ 7 h 55"/>
                  <a:gd name="T22" fmla="*/ 42 w 44"/>
                  <a:gd name="T23" fmla="*/ 9 h 55"/>
                  <a:gd name="T24" fmla="*/ 44 w 44"/>
                  <a:gd name="T25" fmla="*/ 13 h 55"/>
                  <a:gd name="T26" fmla="*/ 44 w 44"/>
                  <a:gd name="T27" fmla="*/ 16 h 55"/>
                  <a:gd name="T28" fmla="*/ 44 w 44"/>
                  <a:gd name="T29" fmla="*/ 22 h 55"/>
                  <a:gd name="T30" fmla="*/ 44 w 44"/>
                  <a:gd name="T31" fmla="*/ 55 h 55"/>
                  <a:gd name="T32" fmla="*/ 33 w 44"/>
                  <a:gd name="T33" fmla="*/ 55 h 55"/>
                  <a:gd name="T34" fmla="*/ 33 w 44"/>
                  <a:gd name="T35" fmla="*/ 22 h 55"/>
                  <a:gd name="T36" fmla="*/ 33 w 44"/>
                  <a:gd name="T37" fmla="*/ 18 h 55"/>
                  <a:gd name="T38" fmla="*/ 33 w 44"/>
                  <a:gd name="T39" fmla="*/ 13 h 55"/>
                  <a:gd name="T40" fmla="*/ 31 w 44"/>
                  <a:gd name="T41" fmla="*/ 11 h 55"/>
                  <a:gd name="T42" fmla="*/ 29 w 44"/>
                  <a:gd name="T43" fmla="*/ 9 h 55"/>
                  <a:gd name="T44" fmla="*/ 26 w 44"/>
                  <a:gd name="T45" fmla="*/ 9 h 55"/>
                  <a:gd name="T46" fmla="*/ 24 w 44"/>
                  <a:gd name="T47" fmla="*/ 9 h 55"/>
                  <a:gd name="T48" fmla="*/ 20 w 44"/>
                  <a:gd name="T49" fmla="*/ 9 h 55"/>
                  <a:gd name="T50" fmla="*/ 16 w 44"/>
                  <a:gd name="T51" fmla="*/ 11 h 55"/>
                  <a:gd name="T52" fmla="*/ 13 w 44"/>
                  <a:gd name="T53" fmla="*/ 16 h 55"/>
                  <a:gd name="T54" fmla="*/ 11 w 44"/>
                  <a:gd name="T55" fmla="*/ 20 h 55"/>
                  <a:gd name="T56" fmla="*/ 11 w 44"/>
                  <a:gd name="T57" fmla="*/ 27 h 55"/>
                  <a:gd name="T58" fmla="*/ 11 w 44"/>
                  <a:gd name="T59" fmla="*/ 55 h 55"/>
                  <a:gd name="T60" fmla="*/ 0 w 44"/>
                  <a:gd name="T61" fmla="*/ 55 h 55"/>
                  <a:gd name="T62" fmla="*/ 0 w 44"/>
                  <a:gd name="T63" fmla="*/ 0 h 55"/>
                  <a:gd name="T64" fmla="*/ 44 w 44"/>
                  <a:gd name="T6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44" h="55">
                    <a:moveTo>
                      <a:pt x="0" y="55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9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9" y="7"/>
                    </a:lnTo>
                    <a:lnTo>
                      <a:pt x="42" y="9"/>
                    </a:lnTo>
                    <a:lnTo>
                      <a:pt x="44" y="13"/>
                    </a:lnTo>
                    <a:lnTo>
                      <a:pt x="44" y="16"/>
                    </a:lnTo>
                    <a:lnTo>
                      <a:pt x="44" y="22"/>
                    </a:lnTo>
                    <a:lnTo>
                      <a:pt x="44" y="55"/>
                    </a:lnTo>
                    <a:lnTo>
                      <a:pt x="33" y="55"/>
                    </a:lnTo>
                    <a:lnTo>
                      <a:pt x="33" y="22"/>
                    </a:lnTo>
                    <a:lnTo>
                      <a:pt x="33" y="18"/>
                    </a:lnTo>
                    <a:lnTo>
                      <a:pt x="33" y="13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16" y="11"/>
                    </a:lnTo>
                    <a:lnTo>
                      <a:pt x="13" y="16"/>
                    </a:lnTo>
                    <a:lnTo>
                      <a:pt x="11" y="20"/>
                    </a:lnTo>
                    <a:lnTo>
                      <a:pt x="11" y="27"/>
                    </a:lnTo>
                    <a:lnTo>
                      <a:pt x="11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55" name="AutoShape 95"/>
              <p:cNvSpPr>
                <a:spLocks noChangeArrowheads="1"/>
              </p:cNvSpPr>
              <p:nvPr/>
            </p:nvSpPr>
            <p:spPr bwMode="auto">
              <a:xfrm>
                <a:off x="2111" y="2419"/>
                <a:ext cx="49" cy="84"/>
              </a:xfrm>
              <a:custGeom>
                <a:avLst/>
                <a:gdLst>
                  <a:gd name="T0" fmla="*/ 11 w 45"/>
                  <a:gd name="T1" fmla="*/ 61 h 77"/>
                  <a:gd name="T2" fmla="*/ 13 w 45"/>
                  <a:gd name="T3" fmla="*/ 66 h 77"/>
                  <a:gd name="T4" fmla="*/ 21 w 45"/>
                  <a:gd name="T5" fmla="*/ 68 h 77"/>
                  <a:gd name="T6" fmla="*/ 32 w 45"/>
                  <a:gd name="T7" fmla="*/ 66 h 77"/>
                  <a:gd name="T8" fmla="*/ 37 w 45"/>
                  <a:gd name="T9" fmla="*/ 59 h 77"/>
                  <a:gd name="T10" fmla="*/ 37 w 45"/>
                  <a:gd name="T11" fmla="*/ 48 h 77"/>
                  <a:gd name="T12" fmla="*/ 28 w 45"/>
                  <a:gd name="T13" fmla="*/ 55 h 77"/>
                  <a:gd name="T14" fmla="*/ 15 w 45"/>
                  <a:gd name="T15" fmla="*/ 55 h 77"/>
                  <a:gd name="T16" fmla="*/ 6 w 45"/>
                  <a:gd name="T17" fmla="*/ 46 h 77"/>
                  <a:gd name="T18" fmla="*/ 0 w 45"/>
                  <a:gd name="T19" fmla="*/ 35 h 77"/>
                  <a:gd name="T20" fmla="*/ 0 w 45"/>
                  <a:gd name="T21" fmla="*/ 20 h 77"/>
                  <a:gd name="T22" fmla="*/ 6 w 45"/>
                  <a:gd name="T23" fmla="*/ 7 h 77"/>
                  <a:gd name="T24" fmla="*/ 15 w 45"/>
                  <a:gd name="T25" fmla="*/ 0 h 77"/>
                  <a:gd name="T26" fmla="*/ 28 w 45"/>
                  <a:gd name="T27" fmla="*/ 0 h 77"/>
                  <a:gd name="T28" fmla="*/ 37 w 45"/>
                  <a:gd name="T29" fmla="*/ 7 h 77"/>
                  <a:gd name="T30" fmla="*/ 45 w 45"/>
                  <a:gd name="T31" fmla="*/ 0 h 77"/>
                  <a:gd name="T32" fmla="*/ 45 w 45"/>
                  <a:gd name="T33" fmla="*/ 55 h 77"/>
                  <a:gd name="T34" fmla="*/ 43 w 45"/>
                  <a:gd name="T35" fmla="*/ 66 h 77"/>
                  <a:gd name="T36" fmla="*/ 35 w 45"/>
                  <a:gd name="T37" fmla="*/ 74 h 77"/>
                  <a:gd name="T38" fmla="*/ 21 w 45"/>
                  <a:gd name="T39" fmla="*/ 77 h 77"/>
                  <a:gd name="T40" fmla="*/ 6 w 45"/>
                  <a:gd name="T41" fmla="*/ 72 h 77"/>
                  <a:gd name="T42" fmla="*/ 2 w 45"/>
                  <a:gd name="T43" fmla="*/ 66 h 77"/>
                  <a:gd name="T44" fmla="*/ 8 w 45"/>
                  <a:gd name="T45" fmla="*/ 27 h 77"/>
                  <a:gd name="T46" fmla="*/ 11 w 45"/>
                  <a:gd name="T47" fmla="*/ 37 h 77"/>
                  <a:gd name="T48" fmla="*/ 17 w 45"/>
                  <a:gd name="T49" fmla="*/ 46 h 77"/>
                  <a:gd name="T50" fmla="*/ 28 w 45"/>
                  <a:gd name="T51" fmla="*/ 46 h 77"/>
                  <a:gd name="T52" fmla="*/ 35 w 45"/>
                  <a:gd name="T53" fmla="*/ 37 h 77"/>
                  <a:gd name="T54" fmla="*/ 37 w 45"/>
                  <a:gd name="T55" fmla="*/ 27 h 77"/>
                  <a:gd name="T56" fmla="*/ 32 w 45"/>
                  <a:gd name="T57" fmla="*/ 13 h 77"/>
                  <a:gd name="T58" fmla="*/ 24 w 45"/>
                  <a:gd name="T59" fmla="*/ 9 h 77"/>
                  <a:gd name="T60" fmla="*/ 13 w 45"/>
                  <a:gd name="T61" fmla="*/ 13 h 77"/>
                  <a:gd name="T62" fmla="*/ 8 w 45"/>
                  <a:gd name="T63" fmla="*/ 27 h 77"/>
                  <a:gd name="T64" fmla="*/ 0 w 45"/>
                  <a:gd name="T65" fmla="*/ 0 h 77"/>
                  <a:gd name="T66" fmla="*/ 45 w 45"/>
                  <a:gd name="T6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T64" t="T65" r="T66" b="T67"/>
                <a:pathLst>
                  <a:path w="45" h="77">
                    <a:moveTo>
                      <a:pt x="0" y="59"/>
                    </a:moveTo>
                    <a:lnTo>
                      <a:pt x="11" y="61"/>
                    </a:lnTo>
                    <a:lnTo>
                      <a:pt x="11" y="64"/>
                    </a:lnTo>
                    <a:lnTo>
                      <a:pt x="13" y="66"/>
                    </a:lnTo>
                    <a:lnTo>
                      <a:pt x="17" y="68"/>
                    </a:lnTo>
                    <a:lnTo>
                      <a:pt x="21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5" y="64"/>
                    </a:lnTo>
                    <a:lnTo>
                      <a:pt x="37" y="59"/>
                    </a:lnTo>
                    <a:lnTo>
                      <a:pt x="37" y="55"/>
                    </a:lnTo>
                    <a:lnTo>
                      <a:pt x="37" y="48"/>
                    </a:lnTo>
                    <a:lnTo>
                      <a:pt x="32" y="53"/>
                    </a:lnTo>
                    <a:lnTo>
                      <a:pt x="28" y="55"/>
                    </a:lnTo>
                    <a:lnTo>
                      <a:pt x="21" y="55"/>
                    </a:lnTo>
                    <a:lnTo>
                      <a:pt x="15" y="55"/>
                    </a:lnTo>
                    <a:lnTo>
                      <a:pt x="11" y="53"/>
                    </a:lnTo>
                    <a:lnTo>
                      <a:pt x="6" y="46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7"/>
                    </a:lnTo>
                    <a:lnTo>
                      <a:pt x="11" y="3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7" y="7"/>
                    </a:lnTo>
                    <a:lnTo>
                      <a:pt x="37" y="0"/>
                    </a:lnTo>
                    <a:lnTo>
                      <a:pt x="45" y="0"/>
                    </a:lnTo>
                    <a:lnTo>
                      <a:pt x="45" y="48"/>
                    </a:lnTo>
                    <a:lnTo>
                      <a:pt x="45" y="55"/>
                    </a:lnTo>
                    <a:lnTo>
                      <a:pt x="45" y="61"/>
                    </a:lnTo>
                    <a:lnTo>
                      <a:pt x="43" y="66"/>
                    </a:lnTo>
                    <a:lnTo>
                      <a:pt x="41" y="70"/>
                    </a:lnTo>
                    <a:lnTo>
                      <a:pt x="35" y="74"/>
                    </a:lnTo>
                    <a:lnTo>
                      <a:pt x="30" y="77"/>
                    </a:lnTo>
                    <a:lnTo>
                      <a:pt x="21" y="77"/>
                    </a:lnTo>
                    <a:lnTo>
                      <a:pt x="13" y="77"/>
                    </a:lnTo>
                    <a:lnTo>
                      <a:pt x="6" y="72"/>
                    </a:lnTo>
                    <a:lnTo>
                      <a:pt x="4" y="70"/>
                    </a:lnTo>
                    <a:lnTo>
                      <a:pt x="2" y="66"/>
                    </a:lnTo>
                    <a:lnTo>
                      <a:pt x="0" y="59"/>
                    </a:lnTo>
                    <a:close/>
                    <a:moveTo>
                      <a:pt x="8" y="27"/>
                    </a:moveTo>
                    <a:lnTo>
                      <a:pt x="11" y="33"/>
                    </a:lnTo>
                    <a:lnTo>
                      <a:pt x="11" y="37"/>
                    </a:lnTo>
                    <a:lnTo>
                      <a:pt x="13" y="42"/>
                    </a:lnTo>
                    <a:lnTo>
                      <a:pt x="17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2" y="42"/>
                    </a:lnTo>
                    <a:lnTo>
                      <a:pt x="35" y="37"/>
                    </a:lnTo>
                    <a:lnTo>
                      <a:pt x="37" y="33"/>
                    </a:lnTo>
                    <a:lnTo>
                      <a:pt x="37" y="27"/>
                    </a:lnTo>
                    <a:lnTo>
                      <a:pt x="35" y="20"/>
                    </a:lnTo>
                    <a:lnTo>
                      <a:pt x="32" y="13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17" y="9"/>
                    </a:lnTo>
                    <a:lnTo>
                      <a:pt x="13" y="13"/>
                    </a:lnTo>
                    <a:lnTo>
                      <a:pt x="11" y="20"/>
                    </a:ln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56" name="AutoShape 96"/>
              <p:cNvSpPr>
                <a:spLocks noChangeArrowheads="1"/>
              </p:cNvSpPr>
              <p:nvPr/>
            </p:nvSpPr>
            <p:spPr bwMode="auto">
              <a:xfrm>
                <a:off x="678" y="2294"/>
                <a:ext cx="52" cy="62"/>
              </a:xfrm>
              <a:custGeom>
                <a:avLst/>
                <a:gdLst>
                  <a:gd name="T0" fmla="*/ 31 w 48"/>
                  <a:gd name="T1" fmla="*/ 52 h 57"/>
                  <a:gd name="T2" fmla="*/ 22 w 48"/>
                  <a:gd name="T3" fmla="*/ 57 h 57"/>
                  <a:gd name="T4" fmla="*/ 9 w 48"/>
                  <a:gd name="T5" fmla="*/ 55 h 57"/>
                  <a:gd name="T6" fmla="*/ 0 w 48"/>
                  <a:gd name="T7" fmla="*/ 46 h 57"/>
                  <a:gd name="T8" fmla="*/ 0 w 48"/>
                  <a:gd name="T9" fmla="*/ 37 h 57"/>
                  <a:gd name="T10" fmla="*/ 2 w 48"/>
                  <a:gd name="T11" fmla="*/ 31 h 57"/>
                  <a:gd name="T12" fmla="*/ 9 w 48"/>
                  <a:gd name="T13" fmla="*/ 26 h 57"/>
                  <a:gd name="T14" fmla="*/ 15 w 48"/>
                  <a:gd name="T15" fmla="*/ 24 h 57"/>
                  <a:gd name="T16" fmla="*/ 28 w 48"/>
                  <a:gd name="T17" fmla="*/ 22 h 57"/>
                  <a:gd name="T18" fmla="*/ 35 w 48"/>
                  <a:gd name="T19" fmla="*/ 20 h 57"/>
                  <a:gd name="T20" fmla="*/ 35 w 48"/>
                  <a:gd name="T21" fmla="*/ 13 h 57"/>
                  <a:gd name="T22" fmla="*/ 28 w 48"/>
                  <a:gd name="T23" fmla="*/ 9 h 57"/>
                  <a:gd name="T24" fmla="*/ 18 w 48"/>
                  <a:gd name="T25" fmla="*/ 9 h 57"/>
                  <a:gd name="T26" fmla="*/ 13 w 48"/>
                  <a:gd name="T27" fmla="*/ 13 h 57"/>
                  <a:gd name="T28" fmla="*/ 0 w 48"/>
                  <a:gd name="T29" fmla="*/ 15 h 57"/>
                  <a:gd name="T30" fmla="*/ 5 w 48"/>
                  <a:gd name="T31" fmla="*/ 7 h 57"/>
                  <a:gd name="T32" fmla="*/ 13 w 48"/>
                  <a:gd name="T33" fmla="*/ 2 h 57"/>
                  <a:gd name="T34" fmla="*/ 24 w 48"/>
                  <a:gd name="T35" fmla="*/ 0 h 57"/>
                  <a:gd name="T36" fmla="*/ 35 w 48"/>
                  <a:gd name="T37" fmla="*/ 0 h 57"/>
                  <a:gd name="T38" fmla="*/ 42 w 48"/>
                  <a:gd name="T39" fmla="*/ 5 h 57"/>
                  <a:gd name="T40" fmla="*/ 46 w 48"/>
                  <a:gd name="T41" fmla="*/ 11 h 57"/>
                  <a:gd name="T42" fmla="*/ 46 w 48"/>
                  <a:gd name="T43" fmla="*/ 20 h 57"/>
                  <a:gd name="T44" fmla="*/ 46 w 48"/>
                  <a:gd name="T45" fmla="*/ 39 h 57"/>
                  <a:gd name="T46" fmla="*/ 46 w 48"/>
                  <a:gd name="T47" fmla="*/ 48 h 57"/>
                  <a:gd name="T48" fmla="*/ 48 w 48"/>
                  <a:gd name="T49" fmla="*/ 55 h 57"/>
                  <a:gd name="T50" fmla="*/ 37 w 48"/>
                  <a:gd name="T51" fmla="*/ 52 h 57"/>
                  <a:gd name="T52" fmla="*/ 35 w 48"/>
                  <a:gd name="T53" fmla="*/ 29 h 57"/>
                  <a:gd name="T54" fmla="*/ 22 w 48"/>
                  <a:gd name="T55" fmla="*/ 33 h 57"/>
                  <a:gd name="T56" fmla="*/ 13 w 48"/>
                  <a:gd name="T57" fmla="*/ 33 h 57"/>
                  <a:gd name="T58" fmla="*/ 11 w 48"/>
                  <a:gd name="T59" fmla="*/ 37 h 57"/>
                  <a:gd name="T60" fmla="*/ 9 w 48"/>
                  <a:gd name="T61" fmla="*/ 39 h 57"/>
                  <a:gd name="T62" fmla="*/ 11 w 48"/>
                  <a:gd name="T63" fmla="*/ 46 h 57"/>
                  <a:gd name="T64" fmla="*/ 20 w 48"/>
                  <a:gd name="T65" fmla="*/ 48 h 57"/>
                  <a:gd name="T66" fmla="*/ 28 w 48"/>
                  <a:gd name="T67" fmla="*/ 46 h 57"/>
                  <a:gd name="T68" fmla="*/ 33 w 48"/>
                  <a:gd name="T69" fmla="*/ 39 h 57"/>
                  <a:gd name="T70" fmla="*/ 35 w 48"/>
                  <a:gd name="T71" fmla="*/ 33 h 57"/>
                  <a:gd name="T72" fmla="*/ 0 w 48"/>
                  <a:gd name="T73" fmla="*/ 0 h 57"/>
                  <a:gd name="T74" fmla="*/ 48 w 48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T72" t="T73" r="T74" b="T75"/>
                <a:pathLst>
                  <a:path w="48" h="57">
                    <a:moveTo>
                      <a:pt x="35" y="48"/>
                    </a:moveTo>
                    <a:lnTo>
                      <a:pt x="31" y="52"/>
                    </a:lnTo>
                    <a:lnTo>
                      <a:pt x="26" y="55"/>
                    </a:lnTo>
                    <a:lnTo>
                      <a:pt x="22" y="57"/>
                    </a:lnTo>
                    <a:lnTo>
                      <a:pt x="18" y="57"/>
                    </a:lnTo>
                    <a:lnTo>
                      <a:pt x="9" y="55"/>
                    </a:lnTo>
                    <a:lnTo>
                      <a:pt x="5" y="52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1" y="24"/>
                    </a:lnTo>
                    <a:lnTo>
                      <a:pt x="15" y="24"/>
                    </a:lnTo>
                    <a:lnTo>
                      <a:pt x="20" y="24"/>
                    </a:lnTo>
                    <a:lnTo>
                      <a:pt x="28" y="22"/>
                    </a:lnTo>
                    <a:lnTo>
                      <a:pt x="35" y="20"/>
                    </a:lnTo>
                    <a:lnTo>
                      <a:pt x="35" y="18"/>
                    </a:lnTo>
                    <a:lnTo>
                      <a:pt x="35" y="13"/>
                    </a:lnTo>
                    <a:lnTo>
                      <a:pt x="33" y="11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18" y="9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1" y="18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2"/>
                    </a:lnTo>
                    <a:lnTo>
                      <a:pt x="42" y="5"/>
                    </a:lnTo>
                    <a:lnTo>
                      <a:pt x="44" y="9"/>
                    </a:lnTo>
                    <a:lnTo>
                      <a:pt x="46" y="11"/>
                    </a:lnTo>
                    <a:lnTo>
                      <a:pt x="46" y="15"/>
                    </a:lnTo>
                    <a:lnTo>
                      <a:pt x="46" y="20"/>
                    </a:lnTo>
                    <a:lnTo>
                      <a:pt x="46" y="31"/>
                    </a:lnTo>
                    <a:lnTo>
                      <a:pt x="46" y="39"/>
                    </a:lnTo>
                    <a:lnTo>
                      <a:pt x="46" y="44"/>
                    </a:lnTo>
                    <a:lnTo>
                      <a:pt x="46" y="48"/>
                    </a:lnTo>
                    <a:lnTo>
                      <a:pt x="48" y="52"/>
                    </a:lnTo>
                    <a:lnTo>
                      <a:pt x="48" y="55"/>
                    </a:lnTo>
                    <a:lnTo>
                      <a:pt x="39" y="55"/>
                    </a:lnTo>
                    <a:lnTo>
                      <a:pt x="37" y="52"/>
                    </a:lnTo>
                    <a:lnTo>
                      <a:pt x="35" y="48"/>
                    </a:lnTo>
                    <a:close/>
                    <a:moveTo>
                      <a:pt x="35" y="29"/>
                    </a:moveTo>
                    <a:lnTo>
                      <a:pt x="28" y="31"/>
                    </a:lnTo>
                    <a:lnTo>
                      <a:pt x="22" y="33"/>
                    </a:lnTo>
                    <a:lnTo>
                      <a:pt x="18" y="33"/>
                    </a:lnTo>
                    <a:lnTo>
                      <a:pt x="13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9" y="39"/>
                    </a:lnTo>
                    <a:lnTo>
                      <a:pt x="11" y="44"/>
                    </a:lnTo>
                    <a:lnTo>
                      <a:pt x="11" y="46"/>
                    </a:lnTo>
                    <a:lnTo>
                      <a:pt x="15" y="46"/>
                    </a:lnTo>
                    <a:lnTo>
                      <a:pt x="20" y="48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1" y="44"/>
                    </a:lnTo>
                    <a:lnTo>
                      <a:pt x="33" y="39"/>
                    </a:lnTo>
                    <a:lnTo>
                      <a:pt x="35" y="37"/>
                    </a:lnTo>
                    <a:lnTo>
                      <a:pt x="35" y="33"/>
                    </a:ln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57" name="AutoShape 97"/>
              <p:cNvSpPr>
                <a:spLocks noChangeArrowheads="1"/>
              </p:cNvSpPr>
              <p:nvPr/>
            </p:nvSpPr>
            <p:spPr bwMode="auto">
              <a:xfrm>
                <a:off x="745" y="2294"/>
                <a:ext cx="45" cy="60"/>
              </a:xfrm>
              <a:custGeom>
                <a:avLst/>
                <a:gdLst>
                  <a:gd name="T0" fmla="*/ 0 w 42"/>
                  <a:gd name="T1" fmla="*/ 55 h 55"/>
                  <a:gd name="T2" fmla="*/ 0 w 42"/>
                  <a:gd name="T3" fmla="*/ 0 h 55"/>
                  <a:gd name="T4" fmla="*/ 9 w 42"/>
                  <a:gd name="T5" fmla="*/ 0 h 55"/>
                  <a:gd name="T6" fmla="*/ 9 w 42"/>
                  <a:gd name="T7" fmla="*/ 9 h 55"/>
                  <a:gd name="T8" fmla="*/ 13 w 42"/>
                  <a:gd name="T9" fmla="*/ 2 h 55"/>
                  <a:gd name="T10" fmla="*/ 20 w 42"/>
                  <a:gd name="T11" fmla="*/ 0 h 55"/>
                  <a:gd name="T12" fmla="*/ 26 w 42"/>
                  <a:gd name="T13" fmla="*/ 0 h 55"/>
                  <a:gd name="T14" fmla="*/ 31 w 42"/>
                  <a:gd name="T15" fmla="*/ 0 h 55"/>
                  <a:gd name="T16" fmla="*/ 33 w 42"/>
                  <a:gd name="T17" fmla="*/ 2 h 55"/>
                  <a:gd name="T18" fmla="*/ 37 w 42"/>
                  <a:gd name="T19" fmla="*/ 2 h 55"/>
                  <a:gd name="T20" fmla="*/ 39 w 42"/>
                  <a:gd name="T21" fmla="*/ 7 h 55"/>
                  <a:gd name="T22" fmla="*/ 42 w 42"/>
                  <a:gd name="T23" fmla="*/ 9 h 55"/>
                  <a:gd name="T24" fmla="*/ 42 w 42"/>
                  <a:gd name="T25" fmla="*/ 13 h 55"/>
                  <a:gd name="T26" fmla="*/ 42 w 42"/>
                  <a:gd name="T27" fmla="*/ 15 h 55"/>
                  <a:gd name="T28" fmla="*/ 42 w 42"/>
                  <a:gd name="T29" fmla="*/ 22 h 55"/>
                  <a:gd name="T30" fmla="*/ 42 w 42"/>
                  <a:gd name="T31" fmla="*/ 55 h 55"/>
                  <a:gd name="T32" fmla="*/ 33 w 42"/>
                  <a:gd name="T33" fmla="*/ 55 h 55"/>
                  <a:gd name="T34" fmla="*/ 33 w 42"/>
                  <a:gd name="T35" fmla="*/ 22 h 55"/>
                  <a:gd name="T36" fmla="*/ 33 w 42"/>
                  <a:gd name="T37" fmla="*/ 18 h 55"/>
                  <a:gd name="T38" fmla="*/ 31 w 42"/>
                  <a:gd name="T39" fmla="*/ 13 h 55"/>
                  <a:gd name="T40" fmla="*/ 31 w 42"/>
                  <a:gd name="T41" fmla="*/ 11 h 55"/>
                  <a:gd name="T42" fmla="*/ 28 w 42"/>
                  <a:gd name="T43" fmla="*/ 9 h 55"/>
                  <a:gd name="T44" fmla="*/ 26 w 42"/>
                  <a:gd name="T45" fmla="*/ 9 h 55"/>
                  <a:gd name="T46" fmla="*/ 22 w 42"/>
                  <a:gd name="T47" fmla="*/ 9 h 55"/>
                  <a:gd name="T48" fmla="*/ 18 w 42"/>
                  <a:gd name="T49" fmla="*/ 9 h 55"/>
                  <a:gd name="T50" fmla="*/ 13 w 42"/>
                  <a:gd name="T51" fmla="*/ 11 h 55"/>
                  <a:gd name="T52" fmla="*/ 11 w 42"/>
                  <a:gd name="T53" fmla="*/ 15 h 55"/>
                  <a:gd name="T54" fmla="*/ 9 w 42"/>
                  <a:gd name="T55" fmla="*/ 20 h 55"/>
                  <a:gd name="T56" fmla="*/ 9 w 42"/>
                  <a:gd name="T57" fmla="*/ 26 h 55"/>
                  <a:gd name="T58" fmla="*/ 9 w 42"/>
                  <a:gd name="T59" fmla="*/ 55 h 55"/>
                  <a:gd name="T60" fmla="*/ 0 w 42"/>
                  <a:gd name="T61" fmla="*/ 55 h 55"/>
                  <a:gd name="T62" fmla="*/ 0 w 42"/>
                  <a:gd name="T63" fmla="*/ 0 h 55"/>
                  <a:gd name="T64" fmla="*/ 42 w 42"/>
                  <a:gd name="T6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42" h="55">
                    <a:moveTo>
                      <a:pt x="0" y="55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13" y="2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2"/>
                    </a:lnTo>
                    <a:lnTo>
                      <a:pt x="37" y="2"/>
                    </a:lnTo>
                    <a:lnTo>
                      <a:pt x="39" y="7"/>
                    </a:lnTo>
                    <a:lnTo>
                      <a:pt x="42" y="9"/>
                    </a:lnTo>
                    <a:lnTo>
                      <a:pt x="42" y="13"/>
                    </a:lnTo>
                    <a:lnTo>
                      <a:pt x="42" y="15"/>
                    </a:lnTo>
                    <a:lnTo>
                      <a:pt x="42" y="22"/>
                    </a:lnTo>
                    <a:lnTo>
                      <a:pt x="42" y="55"/>
                    </a:lnTo>
                    <a:lnTo>
                      <a:pt x="33" y="55"/>
                    </a:lnTo>
                    <a:lnTo>
                      <a:pt x="33" y="22"/>
                    </a:lnTo>
                    <a:lnTo>
                      <a:pt x="33" y="18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18" y="9"/>
                    </a:lnTo>
                    <a:lnTo>
                      <a:pt x="13" y="11"/>
                    </a:lnTo>
                    <a:lnTo>
                      <a:pt x="11" y="15"/>
                    </a:lnTo>
                    <a:lnTo>
                      <a:pt x="9" y="20"/>
                    </a:lnTo>
                    <a:lnTo>
                      <a:pt x="9" y="26"/>
                    </a:lnTo>
                    <a:lnTo>
                      <a:pt x="9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58" name="AutoShape 98"/>
              <p:cNvSpPr>
                <a:spLocks noChangeArrowheads="1"/>
              </p:cNvSpPr>
              <p:nvPr/>
            </p:nvSpPr>
            <p:spPr bwMode="auto">
              <a:xfrm>
                <a:off x="803" y="2275"/>
                <a:ext cx="29" cy="81"/>
              </a:xfrm>
              <a:custGeom>
                <a:avLst/>
                <a:gdLst>
                  <a:gd name="T0" fmla="*/ 24 w 27"/>
                  <a:gd name="T1" fmla="*/ 65 h 74"/>
                  <a:gd name="T2" fmla="*/ 27 w 27"/>
                  <a:gd name="T3" fmla="*/ 72 h 74"/>
                  <a:gd name="T4" fmla="*/ 22 w 27"/>
                  <a:gd name="T5" fmla="*/ 74 h 74"/>
                  <a:gd name="T6" fmla="*/ 20 w 27"/>
                  <a:gd name="T7" fmla="*/ 74 h 74"/>
                  <a:gd name="T8" fmla="*/ 16 w 27"/>
                  <a:gd name="T9" fmla="*/ 74 h 74"/>
                  <a:gd name="T10" fmla="*/ 11 w 27"/>
                  <a:gd name="T11" fmla="*/ 72 h 74"/>
                  <a:gd name="T12" fmla="*/ 9 w 27"/>
                  <a:gd name="T13" fmla="*/ 69 h 74"/>
                  <a:gd name="T14" fmla="*/ 7 w 27"/>
                  <a:gd name="T15" fmla="*/ 67 h 74"/>
                  <a:gd name="T16" fmla="*/ 7 w 27"/>
                  <a:gd name="T17" fmla="*/ 63 h 74"/>
                  <a:gd name="T18" fmla="*/ 7 w 27"/>
                  <a:gd name="T19" fmla="*/ 56 h 74"/>
                  <a:gd name="T20" fmla="*/ 7 w 27"/>
                  <a:gd name="T21" fmla="*/ 26 h 74"/>
                  <a:gd name="T22" fmla="*/ 0 w 27"/>
                  <a:gd name="T23" fmla="*/ 26 h 74"/>
                  <a:gd name="T24" fmla="*/ 0 w 27"/>
                  <a:gd name="T25" fmla="*/ 17 h 74"/>
                  <a:gd name="T26" fmla="*/ 7 w 27"/>
                  <a:gd name="T27" fmla="*/ 17 h 74"/>
                  <a:gd name="T28" fmla="*/ 7 w 27"/>
                  <a:gd name="T29" fmla="*/ 4 h 74"/>
                  <a:gd name="T30" fmla="*/ 16 w 27"/>
                  <a:gd name="T31" fmla="*/ 0 h 74"/>
                  <a:gd name="T32" fmla="*/ 16 w 27"/>
                  <a:gd name="T33" fmla="*/ 17 h 74"/>
                  <a:gd name="T34" fmla="*/ 24 w 27"/>
                  <a:gd name="T35" fmla="*/ 17 h 74"/>
                  <a:gd name="T36" fmla="*/ 24 w 27"/>
                  <a:gd name="T37" fmla="*/ 26 h 74"/>
                  <a:gd name="T38" fmla="*/ 16 w 27"/>
                  <a:gd name="T39" fmla="*/ 26 h 74"/>
                  <a:gd name="T40" fmla="*/ 16 w 27"/>
                  <a:gd name="T41" fmla="*/ 56 h 74"/>
                  <a:gd name="T42" fmla="*/ 16 w 27"/>
                  <a:gd name="T43" fmla="*/ 61 h 74"/>
                  <a:gd name="T44" fmla="*/ 18 w 27"/>
                  <a:gd name="T45" fmla="*/ 63 h 74"/>
                  <a:gd name="T46" fmla="*/ 18 w 27"/>
                  <a:gd name="T47" fmla="*/ 63 h 74"/>
                  <a:gd name="T48" fmla="*/ 18 w 27"/>
                  <a:gd name="T49" fmla="*/ 63 h 74"/>
                  <a:gd name="T50" fmla="*/ 20 w 27"/>
                  <a:gd name="T51" fmla="*/ 65 h 74"/>
                  <a:gd name="T52" fmla="*/ 22 w 27"/>
                  <a:gd name="T53" fmla="*/ 65 h 74"/>
                  <a:gd name="T54" fmla="*/ 22 w 27"/>
                  <a:gd name="T55" fmla="*/ 65 h 74"/>
                  <a:gd name="T56" fmla="*/ 24 w 27"/>
                  <a:gd name="T57" fmla="*/ 65 h 74"/>
                  <a:gd name="T58" fmla="*/ 0 w 27"/>
                  <a:gd name="T59" fmla="*/ 0 h 74"/>
                  <a:gd name="T60" fmla="*/ 27 w 27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T58" t="T59" r="T60" b="T61"/>
                <a:pathLst>
                  <a:path w="27" h="74">
                    <a:moveTo>
                      <a:pt x="24" y="65"/>
                    </a:moveTo>
                    <a:lnTo>
                      <a:pt x="27" y="72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16" y="74"/>
                    </a:lnTo>
                    <a:lnTo>
                      <a:pt x="11" y="72"/>
                    </a:lnTo>
                    <a:lnTo>
                      <a:pt x="9" y="69"/>
                    </a:lnTo>
                    <a:lnTo>
                      <a:pt x="7" y="67"/>
                    </a:lnTo>
                    <a:lnTo>
                      <a:pt x="7" y="63"/>
                    </a:lnTo>
                    <a:lnTo>
                      <a:pt x="7" y="56"/>
                    </a:lnTo>
                    <a:lnTo>
                      <a:pt x="7" y="2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7" y="17"/>
                    </a:lnTo>
                    <a:lnTo>
                      <a:pt x="7" y="4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24" y="17"/>
                    </a:lnTo>
                    <a:lnTo>
                      <a:pt x="24" y="26"/>
                    </a:lnTo>
                    <a:lnTo>
                      <a:pt x="16" y="26"/>
                    </a:lnTo>
                    <a:lnTo>
                      <a:pt x="16" y="56"/>
                    </a:lnTo>
                    <a:lnTo>
                      <a:pt x="16" y="61"/>
                    </a:lnTo>
                    <a:lnTo>
                      <a:pt x="18" y="63"/>
                    </a:lnTo>
                    <a:lnTo>
                      <a:pt x="20" y="65"/>
                    </a:lnTo>
                    <a:lnTo>
                      <a:pt x="22" y="65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59" name="AutoShape 99"/>
              <p:cNvSpPr>
                <a:spLocks noChangeArrowheads="1"/>
              </p:cNvSpPr>
              <p:nvPr/>
            </p:nvSpPr>
            <p:spPr bwMode="auto">
              <a:xfrm>
                <a:off x="841" y="2273"/>
                <a:ext cx="9" cy="81"/>
              </a:xfrm>
              <a:custGeom>
                <a:avLst/>
                <a:gdLst>
                  <a:gd name="T0" fmla="*/ 0 w 9"/>
                  <a:gd name="T1" fmla="*/ 8 h 74"/>
                  <a:gd name="T2" fmla="*/ 0 w 9"/>
                  <a:gd name="T3" fmla="*/ 0 h 74"/>
                  <a:gd name="T4" fmla="*/ 9 w 9"/>
                  <a:gd name="T5" fmla="*/ 0 h 74"/>
                  <a:gd name="T6" fmla="*/ 9 w 9"/>
                  <a:gd name="T7" fmla="*/ 8 h 74"/>
                  <a:gd name="T8" fmla="*/ 0 w 9"/>
                  <a:gd name="T9" fmla="*/ 8 h 74"/>
                  <a:gd name="T10" fmla="*/ 0 w 9"/>
                  <a:gd name="T11" fmla="*/ 74 h 74"/>
                  <a:gd name="T12" fmla="*/ 0 w 9"/>
                  <a:gd name="T13" fmla="*/ 19 h 74"/>
                  <a:gd name="T14" fmla="*/ 9 w 9"/>
                  <a:gd name="T15" fmla="*/ 19 h 74"/>
                  <a:gd name="T16" fmla="*/ 9 w 9"/>
                  <a:gd name="T17" fmla="*/ 74 h 74"/>
                  <a:gd name="T18" fmla="*/ 0 w 9"/>
                  <a:gd name="T19" fmla="*/ 74 h 74"/>
                  <a:gd name="T20" fmla="*/ 0 w 9"/>
                  <a:gd name="T21" fmla="*/ 0 h 74"/>
                  <a:gd name="T22" fmla="*/ 9 w 9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9" h="74">
                    <a:moveTo>
                      <a:pt x="0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  <a:moveTo>
                      <a:pt x="0" y="74"/>
                    </a:moveTo>
                    <a:lnTo>
                      <a:pt x="0" y="19"/>
                    </a:lnTo>
                    <a:lnTo>
                      <a:pt x="9" y="19"/>
                    </a:lnTo>
                    <a:lnTo>
                      <a:pt x="9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60" name="AutoShape 100"/>
              <p:cNvSpPr>
                <a:spLocks noChangeArrowheads="1"/>
              </p:cNvSpPr>
              <p:nvPr/>
            </p:nvSpPr>
            <p:spPr bwMode="auto">
              <a:xfrm>
                <a:off x="861" y="2294"/>
                <a:ext cx="49" cy="62"/>
              </a:xfrm>
              <a:custGeom>
                <a:avLst/>
                <a:gdLst>
                  <a:gd name="T0" fmla="*/ 11 w 45"/>
                  <a:gd name="T1" fmla="*/ 37 h 57"/>
                  <a:gd name="T2" fmla="*/ 15 w 45"/>
                  <a:gd name="T3" fmla="*/ 46 h 57"/>
                  <a:gd name="T4" fmla="*/ 24 w 45"/>
                  <a:gd name="T5" fmla="*/ 48 h 57"/>
                  <a:gd name="T6" fmla="*/ 32 w 45"/>
                  <a:gd name="T7" fmla="*/ 46 h 57"/>
                  <a:gd name="T8" fmla="*/ 34 w 45"/>
                  <a:gd name="T9" fmla="*/ 39 h 57"/>
                  <a:gd name="T10" fmla="*/ 32 w 45"/>
                  <a:gd name="T11" fmla="*/ 35 h 57"/>
                  <a:gd name="T12" fmla="*/ 24 w 45"/>
                  <a:gd name="T13" fmla="*/ 33 h 57"/>
                  <a:gd name="T14" fmla="*/ 11 w 45"/>
                  <a:gd name="T15" fmla="*/ 29 h 57"/>
                  <a:gd name="T16" fmla="*/ 4 w 45"/>
                  <a:gd name="T17" fmla="*/ 22 h 57"/>
                  <a:gd name="T18" fmla="*/ 2 w 45"/>
                  <a:gd name="T19" fmla="*/ 15 h 57"/>
                  <a:gd name="T20" fmla="*/ 4 w 45"/>
                  <a:gd name="T21" fmla="*/ 9 h 57"/>
                  <a:gd name="T22" fmla="*/ 8 w 45"/>
                  <a:gd name="T23" fmla="*/ 2 h 57"/>
                  <a:gd name="T24" fmla="*/ 13 w 45"/>
                  <a:gd name="T25" fmla="*/ 0 h 57"/>
                  <a:gd name="T26" fmla="*/ 21 w 45"/>
                  <a:gd name="T27" fmla="*/ 0 h 57"/>
                  <a:gd name="T28" fmla="*/ 32 w 45"/>
                  <a:gd name="T29" fmla="*/ 2 h 57"/>
                  <a:gd name="T30" fmla="*/ 39 w 45"/>
                  <a:gd name="T31" fmla="*/ 7 h 57"/>
                  <a:gd name="T32" fmla="*/ 41 w 45"/>
                  <a:gd name="T33" fmla="*/ 15 h 57"/>
                  <a:gd name="T34" fmla="*/ 30 w 45"/>
                  <a:gd name="T35" fmla="*/ 13 h 57"/>
                  <a:gd name="T36" fmla="*/ 26 w 45"/>
                  <a:gd name="T37" fmla="*/ 9 h 57"/>
                  <a:gd name="T38" fmla="*/ 17 w 45"/>
                  <a:gd name="T39" fmla="*/ 9 h 57"/>
                  <a:gd name="T40" fmla="*/ 13 w 45"/>
                  <a:gd name="T41" fmla="*/ 11 h 57"/>
                  <a:gd name="T42" fmla="*/ 11 w 45"/>
                  <a:gd name="T43" fmla="*/ 15 h 57"/>
                  <a:gd name="T44" fmla="*/ 13 w 45"/>
                  <a:gd name="T45" fmla="*/ 18 h 57"/>
                  <a:gd name="T46" fmla="*/ 17 w 45"/>
                  <a:gd name="T47" fmla="*/ 20 h 57"/>
                  <a:gd name="T48" fmla="*/ 30 w 45"/>
                  <a:gd name="T49" fmla="*/ 24 h 57"/>
                  <a:gd name="T50" fmla="*/ 39 w 45"/>
                  <a:gd name="T51" fmla="*/ 29 h 57"/>
                  <a:gd name="T52" fmla="*/ 45 w 45"/>
                  <a:gd name="T53" fmla="*/ 35 h 57"/>
                  <a:gd name="T54" fmla="*/ 43 w 45"/>
                  <a:gd name="T55" fmla="*/ 44 h 57"/>
                  <a:gd name="T56" fmla="*/ 39 w 45"/>
                  <a:gd name="T57" fmla="*/ 50 h 57"/>
                  <a:gd name="T58" fmla="*/ 30 w 45"/>
                  <a:gd name="T59" fmla="*/ 55 h 57"/>
                  <a:gd name="T60" fmla="*/ 17 w 45"/>
                  <a:gd name="T61" fmla="*/ 55 h 57"/>
                  <a:gd name="T62" fmla="*/ 8 w 45"/>
                  <a:gd name="T63" fmla="*/ 52 h 57"/>
                  <a:gd name="T64" fmla="*/ 0 w 45"/>
                  <a:gd name="T65" fmla="*/ 39 h 57"/>
                  <a:gd name="T66" fmla="*/ 0 w 45"/>
                  <a:gd name="T67" fmla="*/ 0 h 57"/>
                  <a:gd name="T68" fmla="*/ 45 w 45"/>
                  <a:gd name="T6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T66" t="T67" r="T68" b="T69"/>
                <a:pathLst>
                  <a:path w="45" h="57">
                    <a:moveTo>
                      <a:pt x="0" y="39"/>
                    </a:moveTo>
                    <a:lnTo>
                      <a:pt x="11" y="37"/>
                    </a:lnTo>
                    <a:lnTo>
                      <a:pt x="11" y="42"/>
                    </a:lnTo>
                    <a:lnTo>
                      <a:pt x="15" y="46"/>
                    </a:lnTo>
                    <a:lnTo>
                      <a:pt x="17" y="46"/>
                    </a:lnTo>
                    <a:lnTo>
                      <a:pt x="24" y="48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34" y="39"/>
                    </a:lnTo>
                    <a:lnTo>
                      <a:pt x="34" y="37"/>
                    </a:lnTo>
                    <a:lnTo>
                      <a:pt x="32" y="35"/>
                    </a:lnTo>
                    <a:lnTo>
                      <a:pt x="28" y="35"/>
                    </a:lnTo>
                    <a:lnTo>
                      <a:pt x="24" y="33"/>
                    </a:lnTo>
                    <a:lnTo>
                      <a:pt x="15" y="31"/>
                    </a:lnTo>
                    <a:lnTo>
                      <a:pt x="11" y="29"/>
                    </a:lnTo>
                    <a:lnTo>
                      <a:pt x="6" y="26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2" y="15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7" y="5"/>
                    </a:lnTo>
                    <a:lnTo>
                      <a:pt x="39" y="7"/>
                    </a:lnTo>
                    <a:lnTo>
                      <a:pt x="41" y="11"/>
                    </a:lnTo>
                    <a:lnTo>
                      <a:pt x="41" y="15"/>
                    </a:lnTo>
                    <a:lnTo>
                      <a:pt x="32" y="15"/>
                    </a:lnTo>
                    <a:lnTo>
                      <a:pt x="30" y="13"/>
                    </a:lnTo>
                    <a:lnTo>
                      <a:pt x="28" y="11"/>
                    </a:lnTo>
                    <a:lnTo>
                      <a:pt x="26" y="9"/>
                    </a:lnTo>
                    <a:lnTo>
                      <a:pt x="21" y="9"/>
                    </a:lnTo>
                    <a:lnTo>
                      <a:pt x="17" y="9"/>
                    </a:lnTo>
                    <a:lnTo>
                      <a:pt x="13" y="11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4" y="26"/>
                    </a:lnTo>
                    <a:lnTo>
                      <a:pt x="39" y="29"/>
                    </a:lnTo>
                    <a:lnTo>
                      <a:pt x="43" y="31"/>
                    </a:lnTo>
                    <a:lnTo>
                      <a:pt x="45" y="35"/>
                    </a:lnTo>
                    <a:lnTo>
                      <a:pt x="45" y="39"/>
                    </a:lnTo>
                    <a:lnTo>
                      <a:pt x="43" y="44"/>
                    </a:lnTo>
                    <a:lnTo>
                      <a:pt x="43" y="48"/>
                    </a:lnTo>
                    <a:lnTo>
                      <a:pt x="39" y="50"/>
                    </a:lnTo>
                    <a:lnTo>
                      <a:pt x="34" y="55"/>
                    </a:lnTo>
                    <a:lnTo>
                      <a:pt x="30" y="55"/>
                    </a:lnTo>
                    <a:lnTo>
                      <a:pt x="24" y="57"/>
                    </a:lnTo>
                    <a:lnTo>
                      <a:pt x="17" y="55"/>
                    </a:lnTo>
                    <a:lnTo>
                      <a:pt x="11" y="55"/>
                    </a:lnTo>
                    <a:lnTo>
                      <a:pt x="8" y="52"/>
                    </a:lnTo>
                    <a:lnTo>
                      <a:pt x="2" y="4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61" name="AutoShape 101"/>
              <p:cNvSpPr>
                <a:spLocks noChangeArrowheads="1"/>
              </p:cNvSpPr>
              <p:nvPr/>
            </p:nvSpPr>
            <p:spPr bwMode="auto">
              <a:xfrm>
                <a:off x="923" y="2273"/>
                <a:ext cx="48" cy="81"/>
              </a:xfrm>
              <a:custGeom>
                <a:avLst/>
                <a:gdLst>
                  <a:gd name="T0" fmla="*/ 0 w 44"/>
                  <a:gd name="T1" fmla="*/ 74 h 74"/>
                  <a:gd name="T2" fmla="*/ 0 w 44"/>
                  <a:gd name="T3" fmla="*/ 0 h 74"/>
                  <a:gd name="T4" fmla="*/ 11 w 44"/>
                  <a:gd name="T5" fmla="*/ 0 h 74"/>
                  <a:gd name="T6" fmla="*/ 11 w 44"/>
                  <a:gd name="T7" fmla="*/ 26 h 74"/>
                  <a:gd name="T8" fmla="*/ 16 w 44"/>
                  <a:gd name="T9" fmla="*/ 21 h 74"/>
                  <a:gd name="T10" fmla="*/ 20 w 44"/>
                  <a:gd name="T11" fmla="*/ 19 h 74"/>
                  <a:gd name="T12" fmla="*/ 26 w 44"/>
                  <a:gd name="T13" fmla="*/ 19 h 74"/>
                  <a:gd name="T14" fmla="*/ 31 w 44"/>
                  <a:gd name="T15" fmla="*/ 19 h 74"/>
                  <a:gd name="T16" fmla="*/ 35 w 44"/>
                  <a:gd name="T17" fmla="*/ 21 h 74"/>
                  <a:gd name="T18" fmla="*/ 39 w 44"/>
                  <a:gd name="T19" fmla="*/ 24 h 74"/>
                  <a:gd name="T20" fmla="*/ 42 w 44"/>
                  <a:gd name="T21" fmla="*/ 28 h 74"/>
                  <a:gd name="T22" fmla="*/ 44 w 44"/>
                  <a:gd name="T23" fmla="*/ 32 h 74"/>
                  <a:gd name="T24" fmla="*/ 44 w 44"/>
                  <a:gd name="T25" fmla="*/ 39 h 74"/>
                  <a:gd name="T26" fmla="*/ 44 w 44"/>
                  <a:gd name="T27" fmla="*/ 74 h 74"/>
                  <a:gd name="T28" fmla="*/ 33 w 44"/>
                  <a:gd name="T29" fmla="*/ 74 h 74"/>
                  <a:gd name="T30" fmla="*/ 33 w 44"/>
                  <a:gd name="T31" fmla="*/ 41 h 74"/>
                  <a:gd name="T32" fmla="*/ 33 w 44"/>
                  <a:gd name="T33" fmla="*/ 34 h 74"/>
                  <a:gd name="T34" fmla="*/ 31 w 44"/>
                  <a:gd name="T35" fmla="*/ 30 h 74"/>
                  <a:gd name="T36" fmla="*/ 29 w 44"/>
                  <a:gd name="T37" fmla="*/ 28 h 74"/>
                  <a:gd name="T38" fmla="*/ 24 w 44"/>
                  <a:gd name="T39" fmla="*/ 28 h 74"/>
                  <a:gd name="T40" fmla="*/ 20 w 44"/>
                  <a:gd name="T41" fmla="*/ 28 h 74"/>
                  <a:gd name="T42" fmla="*/ 18 w 44"/>
                  <a:gd name="T43" fmla="*/ 30 h 74"/>
                  <a:gd name="T44" fmla="*/ 13 w 44"/>
                  <a:gd name="T45" fmla="*/ 32 h 74"/>
                  <a:gd name="T46" fmla="*/ 11 w 44"/>
                  <a:gd name="T47" fmla="*/ 34 h 74"/>
                  <a:gd name="T48" fmla="*/ 11 w 44"/>
                  <a:gd name="T49" fmla="*/ 39 h 74"/>
                  <a:gd name="T50" fmla="*/ 11 w 44"/>
                  <a:gd name="T51" fmla="*/ 45 h 74"/>
                  <a:gd name="T52" fmla="*/ 11 w 44"/>
                  <a:gd name="T53" fmla="*/ 74 h 74"/>
                  <a:gd name="T54" fmla="*/ 0 w 44"/>
                  <a:gd name="T55" fmla="*/ 74 h 74"/>
                  <a:gd name="T56" fmla="*/ 0 w 44"/>
                  <a:gd name="T57" fmla="*/ 0 h 74"/>
                  <a:gd name="T58" fmla="*/ 44 w 44"/>
                  <a:gd name="T5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T56" t="T57" r="T58" b="T59"/>
                <a:pathLst>
                  <a:path w="44" h="74">
                    <a:moveTo>
                      <a:pt x="0" y="74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26"/>
                    </a:lnTo>
                    <a:lnTo>
                      <a:pt x="16" y="21"/>
                    </a:lnTo>
                    <a:lnTo>
                      <a:pt x="20" y="19"/>
                    </a:lnTo>
                    <a:lnTo>
                      <a:pt x="26" y="19"/>
                    </a:lnTo>
                    <a:lnTo>
                      <a:pt x="31" y="19"/>
                    </a:lnTo>
                    <a:lnTo>
                      <a:pt x="35" y="21"/>
                    </a:lnTo>
                    <a:lnTo>
                      <a:pt x="39" y="24"/>
                    </a:lnTo>
                    <a:lnTo>
                      <a:pt x="42" y="28"/>
                    </a:lnTo>
                    <a:lnTo>
                      <a:pt x="44" y="32"/>
                    </a:lnTo>
                    <a:lnTo>
                      <a:pt x="44" y="39"/>
                    </a:lnTo>
                    <a:lnTo>
                      <a:pt x="44" y="74"/>
                    </a:lnTo>
                    <a:lnTo>
                      <a:pt x="33" y="74"/>
                    </a:lnTo>
                    <a:lnTo>
                      <a:pt x="33" y="41"/>
                    </a:lnTo>
                    <a:lnTo>
                      <a:pt x="33" y="34"/>
                    </a:lnTo>
                    <a:lnTo>
                      <a:pt x="31" y="30"/>
                    </a:lnTo>
                    <a:lnTo>
                      <a:pt x="29" y="28"/>
                    </a:lnTo>
                    <a:lnTo>
                      <a:pt x="24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3" y="32"/>
                    </a:lnTo>
                    <a:lnTo>
                      <a:pt x="11" y="34"/>
                    </a:lnTo>
                    <a:lnTo>
                      <a:pt x="11" y="39"/>
                    </a:lnTo>
                    <a:lnTo>
                      <a:pt x="11" y="45"/>
                    </a:lnTo>
                    <a:lnTo>
                      <a:pt x="11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62" name="AutoShape 102"/>
              <p:cNvSpPr>
                <a:spLocks noChangeArrowheads="1"/>
              </p:cNvSpPr>
              <p:nvPr/>
            </p:nvSpPr>
            <p:spPr bwMode="auto">
              <a:xfrm>
                <a:off x="984" y="2294"/>
                <a:ext cx="54" cy="62"/>
              </a:xfrm>
              <a:custGeom>
                <a:avLst/>
                <a:gdLst>
                  <a:gd name="T0" fmla="*/ 32 w 50"/>
                  <a:gd name="T1" fmla="*/ 52 h 57"/>
                  <a:gd name="T2" fmla="*/ 21 w 50"/>
                  <a:gd name="T3" fmla="*/ 57 h 57"/>
                  <a:gd name="T4" fmla="*/ 11 w 50"/>
                  <a:gd name="T5" fmla="*/ 55 h 57"/>
                  <a:gd name="T6" fmla="*/ 2 w 50"/>
                  <a:gd name="T7" fmla="*/ 46 h 57"/>
                  <a:gd name="T8" fmla="*/ 0 w 50"/>
                  <a:gd name="T9" fmla="*/ 37 h 57"/>
                  <a:gd name="T10" fmla="*/ 4 w 50"/>
                  <a:gd name="T11" fmla="*/ 31 h 57"/>
                  <a:gd name="T12" fmla="*/ 8 w 50"/>
                  <a:gd name="T13" fmla="*/ 26 h 57"/>
                  <a:gd name="T14" fmla="*/ 15 w 50"/>
                  <a:gd name="T15" fmla="*/ 24 h 57"/>
                  <a:gd name="T16" fmla="*/ 28 w 50"/>
                  <a:gd name="T17" fmla="*/ 22 h 57"/>
                  <a:gd name="T18" fmla="*/ 35 w 50"/>
                  <a:gd name="T19" fmla="*/ 20 h 57"/>
                  <a:gd name="T20" fmla="*/ 35 w 50"/>
                  <a:gd name="T21" fmla="*/ 13 h 57"/>
                  <a:gd name="T22" fmla="*/ 28 w 50"/>
                  <a:gd name="T23" fmla="*/ 9 h 57"/>
                  <a:gd name="T24" fmla="*/ 19 w 50"/>
                  <a:gd name="T25" fmla="*/ 9 h 57"/>
                  <a:gd name="T26" fmla="*/ 13 w 50"/>
                  <a:gd name="T27" fmla="*/ 13 h 57"/>
                  <a:gd name="T28" fmla="*/ 2 w 50"/>
                  <a:gd name="T29" fmla="*/ 15 h 57"/>
                  <a:gd name="T30" fmla="*/ 6 w 50"/>
                  <a:gd name="T31" fmla="*/ 7 h 57"/>
                  <a:gd name="T32" fmla="*/ 13 w 50"/>
                  <a:gd name="T33" fmla="*/ 2 h 57"/>
                  <a:gd name="T34" fmla="*/ 26 w 50"/>
                  <a:gd name="T35" fmla="*/ 0 h 57"/>
                  <a:gd name="T36" fmla="*/ 37 w 50"/>
                  <a:gd name="T37" fmla="*/ 0 h 57"/>
                  <a:gd name="T38" fmla="*/ 43 w 50"/>
                  <a:gd name="T39" fmla="*/ 5 h 57"/>
                  <a:gd name="T40" fmla="*/ 45 w 50"/>
                  <a:gd name="T41" fmla="*/ 11 h 57"/>
                  <a:gd name="T42" fmla="*/ 45 w 50"/>
                  <a:gd name="T43" fmla="*/ 20 h 57"/>
                  <a:gd name="T44" fmla="*/ 45 w 50"/>
                  <a:gd name="T45" fmla="*/ 39 h 57"/>
                  <a:gd name="T46" fmla="*/ 48 w 50"/>
                  <a:gd name="T47" fmla="*/ 48 h 57"/>
                  <a:gd name="T48" fmla="*/ 50 w 50"/>
                  <a:gd name="T49" fmla="*/ 55 h 57"/>
                  <a:gd name="T50" fmla="*/ 37 w 50"/>
                  <a:gd name="T51" fmla="*/ 52 h 57"/>
                  <a:gd name="T52" fmla="*/ 35 w 50"/>
                  <a:gd name="T53" fmla="*/ 29 h 57"/>
                  <a:gd name="T54" fmla="*/ 21 w 50"/>
                  <a:gd name="T55" fmla="*/ 33 h 57"/>
                  <a:gd name="T56" fmla="*/ 15 w 50"/>
                  <a:gd name="T57" fmla="*/ 33 h 57"/>
                  <a:gd name="T58" fmla="*/ 11 w 50"/>
                  <a:gd name="T59" fmla="*/ 37 h 57"/>
                  <a:gd name="T60" fmla="*/ 11 w 50"/>
                  <a:gd name="T61" fmla="*/ 39 h 57"/>
                  <a:gd name="T62" fmla="*/ 13 w 50"/>
                  <a:gd name="T63" fmla="*/ 46 h 57"/>
                  <a:gd name="T64" fmla="*/ 19 w 50"/>
                  <a:gd name="T65" fmla="*/ 48 h 57"/>
                  <a:gd name="T66" fmla="*/ 28 w 50"/>
                  <a:gd name="T67" fmla="*/ 46 h 57"/>
                  <a:gd name="T68" fmla="*/ 35 w 50"/>
                  <a:gd name="T69" fmla="*/ 39 h 57"/>
                  <a:gd name="T70" fmla="*/ 35 w 50"/>
                  <a:gd name="T71" fmla="*/ 33 h 57"/>
                  <a:gd name="T72" fmla="*/ 0 w 50"/>
                  <a:gd name="T73" fmla="*/ 0 h 57"/>
                  <a:gd name="T74" fmla="*/ 50 w 50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T72" t="T73" r="T74" b="T75"/>
                <a:pathLst>
                  <a:path w="50" h="57">
                    <a:moveTo>
                      <a:pt x="37" y="48"/>
                    </a:moveTo>
                    <a:lnTo>
                      <a:pt x="32" y="52"/>
                    </a:lnTo>
                    <a:lnTo>
                      <a:pt x="26" y="55"/>
                    </a:lnTo>
                    <a:lnTo>
                      <a:pt x="21" y="57"/>
                    </a:lnTo>
                    <a:lnTo>
                      <a:pt x="17" y="57"/>
                    </a:lnTo>
                    <a:lnTo>
                      <a:pt x="11" y="55"/>
                    </a:lnTo>
                    <a:lnTo>
                      <a:pt x="4" y="52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3"/>
                    </a:lnTo>
                    <a:lnTo>
                      <a:pt x="4" y="31"/>
                    </a:lnTo>
                    <a:lnTo>
                      <a:pt x="6" y="29"/>
                    </a:lnTo>
                    <a:lnTo>
                      <a:pt x="8" y="2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28" y="22"/>
                    </a:lnTo>
                    <a:lnTo>
                      <a:pt x="35" y="20"/>
                    </a:lnTo>
                    <a:lnTo>
                      <a:pt x="35" y="18"/>
                    </a:lnTo>
                    <a:lnTo>
                      <a:pt x="35" y="13"/>
                    </a:lnTo>
                    <a:lnTo>
                      <a:pt x="32" y="11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1" y="18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43" y="5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5" y="15"/>
                    </a:lnTo>
                    <a:lnTo>
                      <a:pt x="45" y="20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5" y="44"/>
                    </a:lnTo>
                    <a:lnTo>
                      <a:pt x="48" y="48"/>
                    </a:lnTo>
                    <a:lnTo>
                      <a:pt x="48" y="52"/>
                    </a:lnTo>
                    <a:lnTo>
                      <a:pt x="50" y="55"/>
                    </a:lnTo>
                    <a:lnTo>
                      <a:pt x="39" y="55"/>
                    </a:lnTo>
                    <a:lnTo>
                      <a:pt x="37" y="52"/>
                    </a:lnTo>
                    <a:lnTo>
                      <a:pt x="37" y="48"/>
                    </a:lnTo>
                    <a:close/>
                    <a:moveTo>
                      <a:pt x="35" y="29"/>
                    </a:moveTo>
                    <a:lnTo>
                      <a:pt x="30" y="31"/>
                    </a:lnTo>
                    <a:lnTo>
                      <a:pt x="21" y="33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3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1" y="44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9" y="48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2" y="44"/>
                    </a:lnTo>
                    <a:lnTo>
                      <a:pt x="35" y="39"/>
                    </a:lnTo>
                    <a:lnTo>
                      <a:pt x="35" y="37"/>
                    </a:lnTo>
                    <a:lnTo>
                      <a:pt x="35" y="33"/>
                    </a:ln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63" name="AutoShape 103"/>
              <p:cNvSpPr>
                <a:spLocks noChangeArrowheads="1"/>
              </p:cNvSpPr>
              <p:nvPr/>
            </p:nvSpPr>
            <p:spPr bwMode="auto">
              <a:xfrm>
                <a:off x="1046" y="2273"/>
                <a:ext cx="52" cy="83"/>
              </a:xfrm>
              <a:custGeom>
                <a:avLst/>
                <a:gdLst>
                  <a:gd name="T0" fmla="*/ 37 w 48"/>
                  <a:gd name="T1" fmla="*/ 74 h 76"/>
                  <a:gd name="T2" fmla="*/ 37 w 48"/>
                  <a:gd name="T3" fmla="*/ 65 h 76"/>
                  <a:gd name="T4" fmla="*/ 35 w 48"/>
                  <a:gd name="T5" fmla="*/ 71 h 76"/>
                  <a:gd name="T6" fmla="*/ 29 w 48"/>
                  <a:gd name="T7" fmla="*/ 74 h 76"/>
                  <a:gd name="T8" fmla="*/ 24 w 48"/>
                  <a:gd name="T9" fmla="*/ 76 h 76"/>
                  <a:gd name="T10" fmla="*/ 18 w 48"/>
                  <a:gd name="T11" fmla="*/ 74 h 76"/>
                  <a:gd name="T12" fmla="*/ 11 w 48"/>
                  <a:gd name="T13" fmla="*/ 71 h 76"/>
                  <a:gd name="T14" fmla="*/ 7 w 48"/>
                  <a:gd name="T15" fmla="*/ 67 h 76"/>
                  <a:gd name="T16" fmla="*/ 5 w 48"/>
                  <a:gd name="T17" fmla="*/ 61 h 76"/>
                  <a:gd name="T18" fmla="*/ 2 w 48"/>
                  <a:gd name="T19" fmla="*/ 54 h 76"/>
                  <a:gd name="T20" fmla="*/ 0 w 48"/>
                  <a:gd name="T21" fmla="*/ 48 h 76"/>
                  <a:gd name="T22" fmla="*/ 2 w 48"/>
                  <a:gd name="T23" fmla="*/ 39 h 76"/>
                  <a:gd name="T24" fmla="*/ 5 w 48"/>
                  <a:gd name="T25" fmla="*/ 32 h 76"/>
                  <a:gd name="T26" fmla="*/ 7 w 48"/>
                  <a:gd name="T27" fmla="*/ 26 h 76"/>
                  <a:gd name="T28" fmla="*/ 11 w 48"/>
                  <a:gd name="T29" fmla="*/ 21 h 76"/>
                  <a:gd name="T30" fmla="*/ 18 w 48"/>
                  <a:gd name="T31" fmla="*/ 19 h 76"/>
                  <a:gd name="T32" fmla="*/ 24 w 48"/>
                  <a:gd name="T33" fmla="*/ 19 h 76"/>
                  <a:gd name="T34" fmla="*/ 29 w 48"/>
                  <a:gd name="T35" fmla="*/ 19 h 76"/>
                  <a:gd name="T36" fmla="*/ 33 w 48"/>
                  <a:gd name="T37" fmla="*/ 21 h 76"/>
                  <a:gd name="T38" fmla="*/ 35 w 48"/>
                  <a:gd name="T39" fmla="*/ 24 h 76"/>
                  <a:gd name="T40" fmla="*/ 37 w 48"/>
                  <a:gd name="T41" fmla="*/ 28 h 76"/>
                  <a:gd name="T42" fmla="*/ 37 w 48"/>
                  <a:gd name="T43" fmla="*/ 0 h 76"/>
                  <a:gd name="T44" fmla="*/ 48 w 48"/>
                  <a:gd name="T45" fmla="*/ 0 h 76"/>
                  <a:gd name="T46" fmla="*/ 48 w 48"/>
                  <a:gd name="T47" fmla="*/ 74 h 76"/>
                  <a:gd name="T48" fmla="*/ 37 w 48"/>
                  <a:gd name="T49" fmla="*/ 74 h 76"/>
                  <a:gd name="T50" fmla="*/ 11 w 48"/>
                  <a:gd name="T51" fmla="*/ 48 h 76"/>
                  <a:gd name="T52" fmla="*/ 11 w 48"/>
                  <a:gd name="T53" fmla="*/ 52 h 76"/>
                  <a:gd name="T54" fmla="*/ 13 w 48"/>
                  <a:gd name="T55" fmla="*/ 58 h 76"/>
                  <a:gd name="T56" fmla="*/ 16 w 48"/>
                  <a:gd name="T57" fmla="*/ 61 h 76"/>
                  <a:gd name="T58" fmla="*/ 20 w 48"/>
                  <a:gd name="T59" fmla="*/ 65 h 76"/>
                  <a:gd name="T60" fmla="*/ 24 w 48"/>
                  <a:gd name="T61" fmla="*/ 67 h 76"/>
                  <a:gd name="T62" fmla="*/ 29 w 48"/>
                  <a:gd name="T63" fmla="*/ 65 h 76"/>
                  <a:gd name="T64" fmla="*/ 33 w 48"/>
                  <a:gd name="T65" fmla="*/ 63 h 76"/>
                  <a:gd name="T66" fmla="*/ 35 w 48"/>
                  <a:gd name="T67" fmla="*/ 58 h 76"/>
                  <a:gd name="T68" fmla="*/ 37 w 48"/>
                  <a:gd name="T69" fmla="*/ 54 h 76"/>
                  <a:gd name="T70" fmla="*/ 37 w 48"/>
                  <a:gd name="T71" fmla="*/ 48 h 76"/>
                  <a:gd name="T72" fmla="*/ 37 w 48"/>
                  <a:gd name="T73" fmla="*/ 41 h 76"/>
                  <a:gd name="T74" fmla="*/ 35 w 48"/>
                  <a:gd name="T75" fmla="*/ 37 h 76"/>
                  <a:gd name="T76" fmla="*/ 33 w 48"/>
                  <a:gd name="T77" fmla="*/ 32 h 76"/>
                  <a:gd name="T78" fmla="*/ 29 w 48"/>
                  <a:gd name="T79" fmla="*/ 28 h 76"/>
                  <a:gd name="T80" fmla="*/ 24 w 48"/>
                  <a:gd name="T81" fmla="*/ 28 h 76"/>
                  <a:gd name="T82" fmla="*/ 20 w 48"/>
                  <a:gd name="T83" fmla="*/ 28 h 76"/>
                  <a:gd name="T84" fmla="*/ 16 w 48"/>
                  <a:gd name="T85" fmla="*/ 32 h 76"/>
                  <a:gd name="T86" fmla="*/ 13 w 48"/>
                  <a:gd name="T87" fmla="*/ 37 h 76"/>
                  <a:gd name="T88" fmla="*/ 11 w 48"/>
                  <a:gd name="T89" fmla="*/ 41 h 76"/>
                  <a:gd name="T90" fmla="*/ 11 w 48"/>
                  <a:gd name="T91" fmla="*/ 48 h 76"/>
                  <a:gd name="T92" fmla="*/ 0 w 48"/>
                  <a:gd name="T93" fmla="*/ 0 h 76"/>
                  <a:gd name="T94" fmla="*/ 48 w 48"/>
                  <a:gd name="T9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48" h="76">
                    <a:moveTo>
                      <a:pt x="37" y="74"/>
                    </a:moveTo>
                    <a:lnTo>
                      <a:pt x="37" y="65"/>
                    </a:lnTo>
                    <a:lnTo>
                      <a:pt x="35" y="71"/>
                    </a:lnTo>
                    <a:lnTo>
                      <a:pt x="29" y="74"/>
                    </a:lnTo>
                    <a:lnTo>
                      <a:pt x="24" y="76"/>
                    </a:lnTo>
                    <a:lnTo>
                      <a:pt x="18" y="74"/>
                    </a:lnTo>
                    <a:lnTo>
                      <a:pt x="11" y="71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4"/>
                    </a:lnTo>
                    <a:lnTo>
                      <a:pt x="0" y="48"/>
                    </a:lnTo>
                    <a:lnTo>
                      <a:pt x="2" y="39"/>
                    </a:lnTo>
                    <a:lnTo>
                      <a:pt x="5" y="32"/>
                    </a:lnTo>
                    <a:lnTo>
                      <a:pt x="7" y="26"/>
                    </a:lnTo>
                    <a:lnTo>
                      <a:pt x="11" y="21"/>
                    </a:lnTo>
                    <a:lnTo>
                      <a:pt x="18" y="19"/>
                    </a:lnTo>
                    <a:lnTo>
                      <a:pt x="24" y="19"/>
                    </a:lnTo>
                    <a:lnTo>
                      <a:pt x="29" y="19"/>
                    </a:lnTo>
                    <a:lnTo>
                      <a:pt x="33" y="21"/>
                    </a:lnTo>
                    <a:lnTo>
                      <a:pt x="35" y="24"/>
                    </a:lnTo>
                    <a:lnTo>
                      <a:pt x="37" y="28"/>
                    </a:lnTo>
                    <a:lnTo>
                      <a:pt x="37" y="0"/>
                    </a:lnTo>
                    <a:lnTo>
                      <a:pt x="48" y="0"/>
                    </a:lnTo>
                    <a:lnTo>
                      <a:pt x="48" y="74"/>
                    </a:lnTo>
                    <a:lnTo>
                      <a:pt x="37" y="74"/>
                    </a:lnTo>
                    <a:close/>
                    <a:moveTo>
                      <a:pt x="11" y="48"/>
                    </a:moveTo>
                    <a:lnTo>
                      <a:pt x="11" y="52"/>
                    </a:lnTo>
                    <a:lnTo>
                      <a:pt x="13" y="58"/>
                    </a:lnTo>
                    <a:lnTo>
                      <a:pt x="16" y="61"/>
                    </a:lnTo>
                    <a:lnTo>
                      <a:pt x="20" y="65"/>
                    </a:lnTo>
                    <a:lnTo>
                      <a:pt x="24" y="67"/>
                    </a:lnTo>
                    <a:lnTo>
                      <a:pt x="29" y="65"/>
                    </a:lnTo>
                    <a:lnTo>
                      <a:pt x="33" y="63"/>
                    </a:lnTo>
                    <a:lnTo>
                      <a:pt x="35" y="58"/>
                    </a:lnTo>
                    <a:lnTo>
                      <a:pt x="37" y="54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5" y="37"/>
                    </a:lnTo>
                    <a:lnTo>
                      <a:pt x="33" y="32"/>
                    </a:lnTo>
                    <a:lnTo>
                      <a:pt x="29" y="28"/>
                    </a:lnTo>
                    <a:lnTo>
                      <a:pt x="24" y="28"/>
                    </a:lnTo>
                    <a:lnTo>
                      <a:pt x="20" y="28"/>
                    </a:lnTo>
                    <a:lnTo>
                      <a:pt x="16" y="32"/>
                    </a:lnTo>
                    <a:lnTo>
                      <a:pt x="13" y="37"/>
                    </a:lnTo>
                    <a:lnTo>
                      <a:pt x="11" y="41"/>
                    </a:lnTo>
                    <a:lnTo>
                      <a:pt x="11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64" name="AutoShape 104"/>
              <p:cNvSpPr>
                <a:spLocks noChangeArrowheads="1"/>
              </p:cNvSpPr>
              <p:nvPr/>
            </p:nvSpPr>
            <p:spPr bwMode="auto">
              <a:xfrm>
                <a:off x="1111" y="2294"/>
                <a:ext cx="54" cy="62"/>
              </a:xfrm>
              <a:custGeom>
                <a:avLst/>
                <a:gdLst>
                  <a:gd name="T0" fmla="*/ 0 w 50"/>
                  <a:gd name="T1" fmla="*/ 29 h 57"/>
                  <a:gd name="T2" fmla="*/ 2 w 50"/>
                  <a:gd name="T3" fmla="*/ 18 h 57"/>
                  <a:gd name="T4" fmla="*/ 4 w 50"/>
                  <a:gd name="T5" fmla="*/ 11 h 57"/>
                  <a:gd name="T6" fmla="*/ 9 w 50"/>
                  <a:gd name="T7" fmla="*/ 5 h 57"/>
                  <a:gd name="T8" fmla="*/ 13 w 50"/>
                  <a:gd name="T9" fmla="*/ 2 h 57"/>
                  <a:gd name="T10" fmla="*/ 20 w 50"/>
                  <a:gd name="T11" fmla="*/ 0 h 57"/>
                  <a:gd name="T12" fmla="*/ 26 w 50"/>
                  <a:gd name="T13" fmla="*/ 0 h 57"/>
                  <a:gd name="T14" fmla="*/ 33 w 50"/>
                  <a:gd name="T15" fmla="*/ 0 h 57"/>
                  <a:gd name="T16" fmla="*/ 37 w 50"/>
                  <a:gd name="T17" fmla="*/ 2 h 57"/>
                  <a:gd name="T18" fmla="*/ 44 w 50"/>
                  <a:gd name="T19" fmla="*/ 7 h 57"/>
                  <a:gd name="T20" fmla="*/ 46 w 50"/>
                  <a:gd name="T21" fmla="*/ 13 h 57"/>
                  <a:gd name="T22" fmla="*/ 48 w 50"/>
                  <a:gd name="T23" fmla="*/ 20 h 57"/>
                  <a:gd name="T24" fmla="*/ 50 w 50"/>
                  <a:gd name="T25" fmla="*/ 26 h 57"/>
                  <a:gd name="T26" fmla="*/ 48 w 50"/>
                  <a:gd name="T27" fmla="*/ 37 h 57"/>
                  <a:gd name="T28" fmla="*/ 46 w 50"/>
                  <a:gd name="T29" fmla="*/ 44 h 57"/>
                  <a:gd name="T30" fmla="*/ 44 w 50"/>
                  <a:gd name="T31" fmla="*/ 48 h 57"/>
                  <a:gd name="T32" fmla="*/ 37 w 50"/>
                  <a:gd name="T33" fmla="*/ 52 h 57"/>
                  <a:gd name="T34" fmla="*/ 33 w 50"/>
                  <a:gd name="T35" fmla="*/ 55 h 57"/>
                  <a:gd name="T36" fmla="*/ 26 w 50"/>
                  <a:gd name="T37" fmla="*/ 57 h 57"/>
                  <a:gd name="T38" fmla="*/ 18 w 50"/>
                  <a:gd name="T39" fmla="*/ 55 h 57"/>
                  <a:gd name="T40" fmla="*/ 13 w 50"/>
                  <a:gd name="T41" fmla="*/ 52 h 57"/>
                  <a:gd name="T42" fmla="*/ 7 w 50"/>
                  <a:gd name="T43" fmla="*/ 48 h 57"/>
                  <a:gd name="T44" fmla="*/ 4 w 50"/>
                  <a:gd name="T45" fmla="*/ 44 h 57"/>
                  <a:gd name="T46" fmla="*/ 2 w 50"/>
                  <a:gd name="T47" fmla="*/ 37 h 57"/>
                  <a:gd name="T48" fmla="*/ 0 w 50"/>
                  <a:gd name="T49" fmla="*/ 29 h 57"/>
                  <a:gd name="T50" fmla="*/ 11 w 50"/>
                  <a:gd name="T51" fmla="*/ 29 h 57"/>
                  <a:gd name="T52" fmla="*/ 11 w 50"/>
                  <a:gd name="T53" fmla="*/ 33 h 57"/>
                  <a:gd name="T54" fmla="*/ 13 w 50"/>
                  <a:gd name="T55" fmla="*/ 39 h 57"/>
                  <a:gd name="T56" fmla="*/ 15 w 50"/>
                  <a:gd name="T57" fmla="*/ 42 h 57"/>
                  <a:gd name="T58" fmla="*/ 20 w 50"/>
                  <a:gd name="T59" fmla="*/ 46 h 57"/>
                  <a:gd name="T60" fmla="*/ 26 w 50"/>
                  <a:gd name="T61" fmla="*/ 48 h 57"/>
                  <a:gd name="T62" fmla="*/ 31 w 50"/>
                  <a:gd name="T63" fmla="*/ 46 h 57"/>
                  <a:gd name="T64" fmla="*/ 35 w 50"/>
                  <a:gd name="T65" fmla="*/ 42 h 57"/>
                  <a:gd name="T66" fmla="*/ 37 w 50"/>
                  <a:gd name="T67" fmla="*/ 39 h 57"/>
                  <a:gd name="T68" fmla="*/ 39 w 50"/>
                  <a:gd name="T69" fmla="*/ 33 h 57"/>
                  <a:gd name="T70" fmla="*/ 39 w 50"/>
                  <a:gd name="T71" fmla="*/ 29 h 57"/>
                  <a:gd name="T72" fmla="*/ 39 w 50"/>
                  <a:gd name="T73" fmla="*/ 22 h 57"/>
                  <a:gd name="T74" fmla="*/ 37 w 50"/>
                  <a:gd name="T75" fmla="*/ 18 h 57"/>
                  <a:gd name="T76" fmla="*/ 35 w 50"/>
                  <a:gd name="T77" fmla="*/ 13 h 57"/>
                  <a:gd name="T78" fmla="*/ 31 w 50"/>
                  <a:gd name="T79" fmla="*/ 9 h 57"/>
                  <a:gd name="T80" fmla="*/ 26 w 50"/>
                  <a:gd name="T81" fmla="*/ 9 h 57"/>
                  <a:gd name="T82" fmla="*/ 20 w 50"/>
                  <a:gd name="T83" fmla="*/ 9 h 57"/>
                  <a:gd name="T84" fmla="*/ 15 w 50"/>
                  <a:gd name="T85" fmla="*/ 13 h 57"/>
                  <a:gd name="T86" fmla="*/ 13 w 50"/>
                  <a:gd name="T87" fmla="*/ 18 h 57"/>
                  <a:gd name="T88" fmla="*/ 11 w 50"/>
                  <a:gd name="T89" fmla="*/ 22 h 57"/>
                  <a:gd name="T90" fmla="*/ 11 w 50"/>
                  <a:gd name="T91" fmla="*/ 29 h 57"/>
                  <a:gd name="T92" fmla="*/ 0 w 50"/>
                  <a:gd name="T93" fmla="*/ 0 h 57"/>
                  <a:gd name="T94" fmla="*/ 50 w 50"/>
                  <a:gd name="T9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50" h="57">
                    <a:moveTo>
                      <a:pt x="0" y="29"/>
                    </a:moveTo>
                    <a:lnTo>
                      <a:pt x="2" y="18"/>
                    </a:lnTo>
                    <a:lnTo>
                      <a:pt x="4" y="11"/>
                    </a:lnTo>
                    <a:lnTo>
                      <a:pt x="9" y="5"/>
                    </a:lnTo>
                    <a:lnTo>
                      <a:pt x="13" y="2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7" y="2"/>
                    </a:lnTo>
                    <a:lnTo>
                      <a:pt x="44" y="7"/>
                    </a:lnTo>
                    <a:lnTo>
                      <a:pt x="46" y="13"/>
                    </a:lnTo>
                    <a:lnTo>
                      <a:pt x="48" y="20"/>
                    </a:lnTo>
                    <a:lnTo>
                      <a:pt x="50" y="26"/>
                    </a:lnTo>
                    <a:lnTo>
                      <a:pt x="48" y="37"/>
                    </a:lnTo>
                    <a:lnTo>
                      <a:pt x="46" y="44"/>
                    </a:lnTo>
                    <a:lnTo>
                      <a:pt x="44" y="48"/>
                    </a:lnTo>
                    <a:lnTo>
                      <a:pt x="37" y="52"/>
                    </a:lnTo>
                    <a:lnTo>
                      <a:pt x="33" y="55"/>
                    </a:lnTo>
                    <a:lnTo>
                      <a:pt x="26" y="57"/>
                    </a:lnTo>
                    <a:lnTo>
                      <a:pt x="18" y="55"/>
                    </a:lnTo>
                    <a:lnTo>
                      <a:pt x="13" y="52"/>
                    </a:lnTo>
                    <a:lnTo>
                      <a:pt x="7" y="48"/>
                    </a:lnTo>
                    <a:lnTo>
                      <a:pt x="4" y="44"/>
                    </a:lnTo>
                    <a:lnTo>
                      <a:pt x="2" y="37"/>
                    </a:lnTo>
                    <a:lnTo>
                      <a:pt x="0" y="29"/>
                    </a:lnTo>
                    <a:close/>
                    <a:moveTo>
                      <a:pt x="11" y="29"/>
                    </a:moveTo>
                    <a:lnTo>
                      <a:pt x="11" y="33"/>
                    </a:lnTo>
                    <a:lnTo>
                      <a:pt x="13" y="39"/>
                    </a:lnTo>
                    <a:lnTo>
                      <a:pt x="15" y="42"/>
                    </a:lnTo>
                    <a:lnTo>
                      <a:pt x="20" y="46"/>
                    </a:lnTo>
                    <a:lnTo>
                      <a:pt x="26" y="48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7" y="39"/>
                    </a:lnTo>
                    <a:lnTo>
                      <a:pt x="39" y="33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7" y="18"/>
                    </a:lnTo>
                    <a:lnTo>
                      <a:pt x="35" y="13"/>
                    </a:lnTo>
                    <a:lnTo>
                      <a:pt x="31" y="9"/>
                    </a:lnTo>
                    <a:lnTo>
                      <a:pt x="26" y="9"/>
                    </a:lnTo>
                    <a:lnTo>
                      <a:pt x="20" y="9"/>
                    </a:lnTo>
                    <a:lnTo>
                      <a:pt x="15" y="13"/>
                    </a:lnTo>
                    <a:lnTo>
                      <a:pt x="13" y="18"/>
                    </a:lnTo>
                    <a:lnTo>
                      <a:pt x="11" y="22"/>
                    </a:lnTo>
                    <a:lnTo>
                      <a:pt x="1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65" name="AutoShape 105"/>
              <p:cNvSpPr>
                <a:spLocks noChangeArrowheads="1"/>
              </p:cNvSpPr>
              <p:nvPr/>
            </p:nvSpPr>
            <p:spPr bwMode="auto">
              <a:xfrm>
                <a:off x="1172" y="2294"/>
                <a:ext cx="81" cy="60"/>
              </a:xfrm>
              <a:custGeom>
                <a:avLst/>
                <a:gdLst>
                  <a:gd name="T0" fmla="*/ 15 w 74"/>
                  <a:gd name="T1" fmla="*/ 55 h 55"/>
                  <a:gd name="T2" fmla="*/ 0 w 74"/>
                  <a:gd name="T3" fmla="*/ 0 h 55"/>
                  <a:gd name="T4" fmla="*/ 8 w 74"/>
                  <a:gd name="T5" fmla="*/ 0 h 55"/>
                  <a:gd name="T6" fmla="*/ 17 w 74"/>
                  <a:gd name="T7" fmla="*/ 33 h 55"/>
                  <a:gd name="T8" fmla="*/ 19 w 74"/>
                  <a:gd name="T9" fmla="*/ 44 h 55"/>
                  <a:gd name="T10" fmla="*/ 21 w 74"/>
                  <a:gd name="T11" fmla="*/ 42 h 55"/>
                  <a:gd name="T12" fmla="*/ 21 w 74"/>
                  <a:gd name="T13" fmla="*/ 39 h 55"/>
                  <a:gd name="T14" fmla="*/ 23 w 74"/>
                  <a:gd name="T15" fmla="*/ 33 h 55"/>
                  <a:gd name="T16" fmla="*/ 30 w 74"/>
                  <a:gd name="T17" fmla="*/ 0 h 55"/>
                  <a:gd name="T18" fmla="*/ 41 w 74"/>
                  <a:gd name="T19" fmla="*/ 0 h 55"/>
                  <a:gd name="T20" fmla="*/ 50 w 74"/>
                  <a:gd name="T21" fmla="*/ 33 h 55"/>
                  <a:gd name="T22" fmla="*/ 52 w 74"/>
                  <a:gd name="T23" fmla="*/ 42 h 55"/>
                  <a:gd name="T24" fmla="*/ 54 w 74"/>
                  <a:gd name="T25" fmla="*/ 31 h 55"/>
                  <a:gd name="T26" fmla="*/ 63 w 74"/>
                  <a:gd name="T27" fmla="*/ 0 h 55"/>
                  <a:gd name="T28" fmla="*/ 74 w 74"/>
                  <a:gd name="T29" fmla="*/ 0 h 55"/>
                  <a:gd name="T30" fmla="*/ 56 w 74"/>
                  <a:gd name="T31" fmla="*/ 55 h 55"/>
                  <a:gd name="T32" fmla="*/ 45 w 74"/>
                  <a:gd name="T33" fmla="*/ 55 h 55"/>
                  <a:gd name="T34" fmla="*/ 39 w 74"/>
                  <a:gd name="T35" fmla="*/ 22 h 55"/>
                  <a:gd name="T36" fmla="*/ 37 w 74"/>
                  <a:gd name="T37" fmla="*/ 13 h 55"/>
                  <a:gd name="T38" fmla="*/ 26 w 74"/>
                  <a:gd name="T39" fmla="*/ 55 h 55"/>
                  <a:gd name="T40" fmla="*/ 15 w 74"/>
                  <a:gd name="T41" fmla="*/ 55 h 55"/>
                  <a:gd name="T42" fmla="*/ 0 w 74"/>
                  <a:gd name="T43" fmla="*/ 0 h 55"/>
                  <a:gd name="T44" fmla="*/ 74 w 74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74" h="55">
                    <a:moveTo>
                      <a:pt x="15" y="55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7" y="33"/>
                    </a:lnTo>
                    <a:lnTo>
                      <a:pt x="19" y="44"/>
                    </a:lnTo>
                    <a:lnTo>
                      <a:pt x="21" y="42"/>
                    </a:lnTo>
                    <a:lnTo>
                      <a:pt x="21" y="39"/>
                    </a:lnTo>
                    <a:lnTo>
                      <a:pt x="23" y="33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50" y="33"/>
                    </a:lnTo>
                    <a:lnTo>
                      <a:pt x="52" y="42"/>
                    </a:lnTo>
                    <a:lnTo>
                      <a:pt x="54" y="31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56" y="55"/>
                    </a:lnTo>
                    <a:lnTo>
                      <a:pt x="45" y="55"/>
                    </a:lnTo>
                    <a:lnTo>
                      <a:pt x="39" y="22"/>
                    </a:lnTo>
                    <a:lnTo>
                      <a:pt x="37" y="13"/>
                    </a:lnTo>
                    <a:lnTo>
                      <a:pt x="26" y="55"/>
                    </a:lnTo>
                    <a:lnTo>
                      <a:pt x="15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66" name="AutoShape 106"/>
              <p:cNvSpPr>
                <a:spLocks noChangeArrowheads="1"/>
              </p:cNvSpPr>
              <p:nvPr/>
            </p:nvSpPr>
            <p:spPr bwMode="auto">
              <a:xfrm>
                <a:off x="676" y="2419"/>
                <a:ext cx="50" cy="62"/>
              </a:xfrm>
              <a:custGeom>
                <a:avLst/>
                <a:gdLst>
                  <a:gd name="T0" fmla="*/ 11 w 46"/>
                  <a:gd name="T1" fmla="*/ 37 h 57"/>
                  <a:gd name="T2" fmla="*/ 15 w 46"/>
                  <a:gd name="T3" fmla="*/ 46 h 57"/>
                  <a:gd name="T4" fmla="*/ 24 w 46"/>
                  <a:gd name="T5" fmla="*/ 48 h 57"/>
                  <a:gd name="T6" fmla="*/ 33 w 46"/>
                  <a:gd name="T7" fmla="*/ 46 h 57"/>
                  <a:gd name="T8" fmla="*/ 35 w 46"/>
                  <a:gd name="T9" fmla="*/ 40 h 57"/>
                  <a:gd name="T10" fmla="*/ 33 w 46"/>
                  <a:gd name="T11" fmla="*/ 35 h 57"/>
                  <a:gd name="T12" fmla="*/ 24 w 46"/>
                  <a:gd name="T13" fmla="*/ 33 h 57"/>
                  <a:gd name="T14" fmla="*/ 11 w 46"/>
                  <a:gd name="T15" fmla="*/ 29 h 57"/>
                  <a:gd name="T16" fmla="*/ 4 w 46"/>
                  <a:gd name="T17" fmla="*/ 22 h 57"/>
                  <a:gd name="T18" fmla="*/ 2 w 46"/>
                  <a:gd name="T19" fmla="*/ 16 h 57"/>
                  <a:gd name="T20" fmla="*/ 4 w 46"/>
                  <a:gd name="T21" fmla="*/ 9 h 57"/>
                  <a:gd name="T22" fmla="*/ 9 w 46"/>
                  <a:gd name="T23" fmla="*/ 3 h 57"/>
                  <a:gd name="T24" fmla="*/ 13 w 46"/>
                  <a:gd name="T25" fmla="*/ 0 h 57"/>
                  <a:gd name="T26" fmla="*/ 22 w 46"/>
                  <a:gd name="T27" fmla="*/ 0 h 57"/>
                  <a:gd name="T28" fmla="*/ 33 w 46"/>
                  <a:gd name="T29" fmla="*/ 3 h 57"/>
                  <a:gd name="T30" fmla="*/ 39 w 46"/>
                  <a:gd name="T31" fmla="*/ 7 h 57"/>
                  <a:gd name="T32" fmla="*/ 41 w 46"/>
                  <a:gd name="T33" fmla="*/ 16 h 57"/>
                  <a:gd name="T34" fmla="*/ 30 w 46"/>
                  <a:gd name="T35" fmla="*/ 13 h 57"/>
                  <a:gd name="T36" fmla="*/ 26 w 46"/>
                  <a:gd name="T37" fmla="*/ 9 h 57"/>
                  <a:gd name="T38" fmla="*/ 17 w 46"/>
                  <a:gd name="T39" fmla="*/ 9 h 57"/>
                  <a:gd name="T40" fmla="*/ 13 w 46"/>
                  <a:gd name="T41" fmla="*/ 11 h 57"/>
                  <a:gd name="T42" fmla="*/ 11 w 46"/>
                  <a:gd name="T43" fmla="*/ 16 h 57"/>
                  <a:gd name="T44" fmla="*/ 13 w 46"/>
                  <a:gd name="T45" fmla="*/ 18 h 57"/>
                  <a:gd name="T46" fmla="*/ 17 w 46"/>
                  <a:gd name="T47" fmla="*/ 20 h 57"/>
                  <a:gd name="T48" fmla="*/ 30 w 46"/>
                  <a:gd name="T49" fmla="*/ 24 h 57"/>
                  <a:gd name="T50" fmla="*/ 39 w 46"/>
                  <a:gd name="T51" fmla="*/ 29 h 57"/>
                  <a:gd name="T52" fmla="*/ 46 w 46"/>
                  <a:gd name="T53" fmla="*/ 35 h 57"/>
                  <a:gd name="T54" fmla="*/ 44 w 46"/>
                  <a:gd name="T55" fmla="*/ 44 h 57"/>
                  <a:gd name="T56" fmla="*/ 39 w 46"/>
                  <a:gd name="T57" fmla="*/ 51 h 57"/>
                  <a:gd name="T58" fmla="*/ 30 w 46"/>
                  <a:gd name="T59" fmla="*/ 55 h 57"/>
                  <a:gd name="T60" fmla="*/ 17 w 46"/>
                  <a:gd name="T61" fmla="*/ 55 h 57"/>
                  <a:gd name="T62" fmla="*/ 9 w 46"/>
                  <a:gd name="T63" fmla="*/ 53 h 57"/>
                  <a:gd name="T64" fmla="*/ 0 w 46"/>
                  <a:gd name="T65" fmla="*/ 40 h 57"/>
                  <a:gd name="T66" fmla="*/ 0 w 46"/>
                  <a:gd name="T67" fmla="*/ 0 h 57"/>
                  <a:gd name="T68" fmla="*/ 46 w 46"/>
                  <a:gd name="T6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T66" t="T67" r="T68" b="T69"/>
                <a:pathLst>
                  <a:path w="46" h="57">
                    <a:moveTo>
                      <a:pt x="0" y="40"/>
                    </a:moveTo>
                    <a:lnTo>
                      <a:pt x="11" y="37"/>
                    </a:lnTo>
                    <a:lnTo>
                      <a:pt x="11" y="42"/>
                    </a:lnTo>
                    <a:lnTo>
                      <a:pt x="15" y="46"/>
                    </a:lnTo>
                    <a:lnTo>
                      <a:pt x="17" y="46"/>
                    </a:lnTo>
                    <a:lnTo>
                      <a:pt x="24" y="48"/>
                    </a:lnTo>
                    <a:lnTo>
                      <a:pt x="28" y="46"/>
                    </a:lnTo>
                    <a:lnTo>
                      <a:pt x="33" y="46"/>
                    </a:lnTo>
                    <a:lnTo>
                      <a:pt x="35" y="42"/>
                    </a:lnTo>
                    <a:lnTo>
                      <a:pt x="35" y="40"/>
                    </a:lnTo>
                    <a:lnTo>
                      <a:pt x="35" y="37"/>
                    </a:lnTo>
                    <a:lnTo>
                      <a:pt x="33" y="35"/>
                    </a:lnTo>
                    <a:lnTo>
                      <a:pt x="28" y="35"/>
                    </a:lnTo>
                    <a:lnTo>
                      <a:pt x="24" y="33"/>
                    </a:lnTo>
                    <a:lnTo>
                      <a:pt x="15" y="31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3" y="3"/>
                    </a:lnTo>
                    <a:lnTo>
                      <a:pt x="37" y="5"/>
                    </a:lnTo>
                    <a:lnTo>
                      <a:pt x="39" y="7"/>
                    </a:lnTo>
                    <a:lnTo>
                      <a:pt x="41" y="11"/>
                    </a:lnTo>
                    <a:lnTo>
                      <a:pt x="41" y="16"/>
                    </a:lnTo>
                    <a:lnTo>
                      <a:pt x="33" y="16"/>
                    </a:lnTo>
                    <a:lnTo>
                      <a:pt x="30" y="13"/>
                    </a:lnTo>
                    <a:lnTo>
                      <a:pt x="28" y="11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17" y="9"/>
                    </a:lnTo>
                    <a:lnTo>
                      <a:pt x="13" y="11"/>
                    </a:lnTo>
                    <a:lnTo>
                      <a:pt x="11" y="16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35" y="27"/>
                    </a:lnTo>
                    <a:lnTo>
                      <a:pt x="39" y="29"/>
                    </a:lnTo>
                    <a:lnTo>
                      <a:pt x="44" y="31"/>
                    </a:lnTo>
                    <a:lnTo>
                      <a:pt x="46" y="35"/>
                    </a:lnTo>
                    <a:lnTo>
                      <a:pt x="46" y="40"/>
                    </a:lnTo>
                    <a:lnTo>
                      <a:pt x="44" y="44"/>
                    </a:lnTo>
                    <a:lnTo>
                      <a:pt x="44" y="48"/>
                    </a:lnTo>
                    <a:lnTo>
                      <a:pt x="39" y="51"/>
                    </a:lnTo>
                    <a:lnTo>
                      <a:pt x="35" y="55"/>
                    </a:lnTo>
                    <a:lnTo>
                      <a:pt x="30" y="55"/>
                    </a:lnTo>
                    <a:lnTo>
                      <a:pt x="24" y="57"/>
                    </a:lnTo>
                    <a:lnTo>
                      <a:pt x="17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2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67" name="AutoShape 107"/>
              <p:cNvSpPr>
                <a:spLocks noChangeArrowheads="1"/>
              </p:cNvSpPr>
              <p:nvPr/>
            </p:nvSpPr>
            <p:spPr bwMode="auto">
              <a:xfrm>
                <a:off x="735" y="2419"/>
                <a:ext cx="50" cy="62"/>
              </a:xfrm>
              <a:custGeom>
                <a:avLst/>
                <a:gdLst>
                  <a:gd name="T0" fmla="*/ 37 w 46"/>
                  <a:gd name="T1" fmla="*/ 35 h 57"/>
                  <a:gd name="T2" fmla="*/ 46 w 46"/>
                  <a:gd name="T3" fmla="*/ 37 h 57"/>
                  <a:gd name="T4" fmla="*/ 44 w 46"/>
                  <a:gd name="T5" fmla="*/ 44 h 57"/>
                  <a:gd name="T6" fmla="*/ 40 w 46"/>
                  <a:gd name="T7" fmla="*/ 51 h 57"/>
                  <a:gd name="T8" fmla="*/ 33 w 46"/>
                  <a:gd name="T9" fmla="*/ 55 h 57"/>
                  <a:gd name="T10" fmla="*/ 24 w 46"/>
                  <a:gd name="T11" fmla="*/ 57 h 57"/>
                  <a:gd name="T12" fmla="*/ 18 w 46"/>
                  <a:gd name="T13" fmla="*/ 55 h 57"/>
                  <a:gd name="T14" fmla="*/ 11 w 46"/>
                  <a:gd name="T15" fmla="*/ 53 h 57"/>
                  <a:gd name="T16" fmla="*/ 7 w 46"/>
                  <a:gd name="T17" fmla="*/ 48 h 57"/>
                  <a:gd name="T18" fmla="*/ 3 w 46"/>
                  <a:gd name="T19" fmla="*/ 44 h 57"/>
                  <a:gd name="T20" fmla="*/ 0 w 46"/>
                  <a:gd name="T21" fmla="*/ 37 h 57"/>
                  <a:gd name="T22" fmla="*/ 0 w 46"/>
                  <a:gd name="T23" fmla="*/ 29 h 57"/>
                  <a:gd name="T24" fmla="*/ 0 w 46"/>
                  <a:gd name="T25" fmla="*/ 20 h 57"/>
                  <a:gd name="T26" fmla="*/ 3 w 46"/>
                  <a:gd name="T27" fmla="*/ 13 h 57"/>
                  <a:gd name="T28" fmla="*/ 7 w 46"/>
                  <a:gd name="T29" fmla="*/ 7 h 57"/>
                  <a:gd name="T30" fmla="*/ 11 w 46"/>
                  <a:gd name="T31" fmla="*/ 3 h 57"/>
                  <a:gd name="T32" fmla="*/ 18 w 46"/>
                  <a:gd name="T33" fmla="*/ 0 h 57"/>
                  <a:gd name="T34" fmla="*/ 24 w 46"/>
                  <a:gd name="T35" fmla="*/ 0 h 57"/>
                  <a:gd name="T36" fmla="*/ 33 w 46"/>
                  <a:gd name="T37" fmla="*/ 0 h 57"/>
                  <a:gd name="T38" fmla="*/ 40 w 46"/>
                  <a:gd name="T39" fmla="*/ 5 h 57"/>
                  <a:gd name="T40" fmla="*/ 44 w 46"/>
                  <a:gd name="T41" fmla="*/ 9 h 57"/>
                  <a:gd name="T42" fmla="*/ 46 w 46"/>
                  <a:gd name="T43" fmla="*/ 18 h 57"/>
                  <a:gd name="T44" fmla="*/ 35 w 46"/>
                  <a:gd name="T45" fmla="*/ 18 h 57"/>
                  <a:gd name="T46" fmla="*/ 35 w 46"/>
                  <a:gd name="T47" fmla="*/ 13 h 57"/>
                  <a:gd name="T48" fmla="*/ 31 w 46"/>
                  <a:gd name="T49" fmla="*/ 11 h 57"/>
                  <a:gd name="T50" fmla="*/ 29 w 46"/>
                  <a:gd name="T51" fmla="*/ 9 h 57"/>
                  <a:gd name="T52" fmla="*/ 24 w 46"/>
                  <a:gd name="T53" fmla="*/ 9 h 57"/>
                  <a:gd name="T54" fmla="*/ 18 w 46"/>
                  <a:gd name="T55" fmla="*/ 9 h 57"/>
                  <a:gd name="T56" fmla="*/ 14 w 46"/>
                  <a:gd name="T57" fmla="*/ 13 h 57"/>
                  <a:gd name="T58" fmla="*/ 11 w 46"/>
                  <a:gd name="T59" fmla="*/ 18 h 57"/>
                  <a:gd name="T60" fmla="*/ 11 w 46"/>
                  <a:gd name="T61" fmla="*/ 22 h 57"/>
                  <a:gd name="T62" fmla="*/ 9 w 46"/>
                  <a:gd name="T63" fmla="*/ 29 h 57"/>
                  <a:gd name="T64" fmla="*/ 11 w 46"/>
                  <a:gd name="T65" fmla="*/ 35 h 57"/>
                  <a:gd name="T66" fmla="*/ 11 w 46"/>
                  <a:gd name="T67" fmla="*/ 40 h 57"/>
                  <a:gd name="T68" fmla="*/ 14 w 46"/>
                  <a:gd name="T69" fmla="*/ 44 h 57"/>
                  <a:gd name="T70" fmla="*/ 18 w 46"/>
                  <a:gd name="T71" fmla="*/ 46 h 57"/>
                  <a:gd name="T72" fmla="*/ 24 w 46"/>
                  <a:gd name="T73" fmla="*/ 48 h 57"/>
                  <a:gd name="T74" fmla="*/ 29 w 46"/>
                  <a:gd name="T75" fmla="*/ 46 h 57"/>
                  <a:gd name="T76" fmla="*/ 33 w 46"/>
                  <a:gd name="T77" fmla="*/ 44 h 57"/>
                  <a:gd name="T78" fmla="*/ 35 w 46"/>
                  <a:gd name="T79" fmla="*/ 42 h 57"/>
                  <a:gd name="T80" fmla="*/ 37 w 46"/>
                  <a:gd name="T81" fmla="*/ 35 h 57"/>
                  <a:gd name="T82" fmla="*/ 0 w 46"/>
                  <a:gd name="T83" fmla="*/ 0 h 57"/>
                  <a:gd name="T84" fmla="*/ 46 w 46"/>
                  <a:gd name="T8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T82" t="T83" r="T84" b="T85"/>
                <a:pathLst>
                  <a:path w="46" h="57">
                    <a:moveTo>
                      <a:pt x="37" y="35"/>
                    </a:moveTo>
                    <a:lnTo>
                      <a:pt x="46" y="37"/>
                    </a:lnTo>
                    <a:lnTo>
                      <a:pt x="44" y="44"/>
                    </a:lnTo>
                    <a:lnTo>
                      <a:pt x="40" y="51"/>
                    </a:lnTo>
                    <a:lnTo>
                      <a:pt x="33" y="55"/>
                    </a:lnTo>
                    <a:lnTo>
                      <a:pt x="24" y="57"/>
                    </a:lnTo>
                    <a:lnTo>
                      <a:pt x="18" y="55"/>
                    </a:lnTo>
                    <a:lnTo>
                      <a:pt x="11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3" y="13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40" y="5"/>
                    </a:lnTo>
                    <a:lnTo>
                      <a:pt x="44" y="9"/>
                    </a:lnTo>
                    <a:lnTo>
                      <a:pt x="46" y="18"/>
                    </a:lnTo>
                    <a:lnTo>
                      <a:pt x="35" y="18"/>
                    </a:lnTo>
                    <a:lnTo>
                      <a:pt x="35" y="13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24" y="9"/>
                    </a:lnTo>
                    <a:lnTo>
                      <a:pt x="18" y="9"/>
                    </a:lnTo>
                    <a:lnTo>
                      <a:pt x="14" y="13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9" y="29"/>
                    </a:lnTo>
                    <a:lnTo>
                      <a:pt x="11" y="35"/>
                    </a:lnTo>
                    <a:lnTo>
                      <a:pt x="11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4" y="48"/>
                    </a:lnTo>
                    <a:lnTo>
                      <a:pt x="29" y="46"/>
                    </a:lnTo>
                    <a:lnTo>
                      <a:pt x="33" y="44"/>
                    </a:lnTo>
                    <a:lnTo>
                      <a:pt x="35" y="42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68" name="AutoShape 108"/>
              <p:cNvSpPr>
                <a:spLocks noChangeArrowheads="1"/>
              </p:cNvSpPr>
              <p:nvPr/>
            </p:nvSpPr>
            <p:spPr bwMode="auto">
              <a:xfrm>
                <a:off x="794" y="2419"/>
                <a:ext cx="52" cy="62"/>
              </a:xfrm>
              <a:custGeom>
                <a:avLst/>
                <a:gdLst>
                  <a:gd name="T0" fmla="*/ 30 w 48"/>
                  <a:gd name="T1" fmla="*/ 53 h 57"/>
                  <a:gd name="T2" fmla="*/ 21 w 48"/>
                  <a:gd name="T3" fmla="*/ 57 h 57"/>
                  <a:gd name="T4" fmla="*/ 8 w 48"/>
                  <a:gd name="T5" fmla="*/ 55 h 57"/>
                  <a:gd name="T6" fmla="*/ 0 w 48"/>
                  <a:gd name="T7" fmla="*/ 46 h 57"/>
                  <a:gd name="T8" fmla="*/ 0 w 48"/>
                  <a:gd name="T9" fmla="*/ 37 h 57"/>
                  <a:gd name="T10" fmla="*/ 2 w 48"/>
                  <a:gd name="T11" fmla="*/ 31 h 57"/>
                  <a:gd name="T12" fmla="*/ 8 w 48"/>
                  <a:gd name="T13" fmla="*/ 27 h 57"/>
                  <a:gd name="T14" fmla="*/ 15 w 48"/>
                  <a:gd name="T15" fmla="*/ 24 h 57"/>
                  <a:gd name="T16" fmla="*/ 28 w 48"/>
                  <a:gd name="T17" fmla="*/ 22 h 57"/>
                  <a:gd name="T18" fmla="*/ 35 w 48"/>
                  <a:gd name="T19" fmla="*/ 20 h 57"/>
                  <a:gd name="T20" fmla="*/ 35 w 48"/>
                  <a:gd name="T21" fmla="*/ 13 h 57"/>
                  <a:gd name="T22" fmla="*/ 28 w 48"/>
                  <a:gd name="T23" fmla="*/ 9 h 57"/>
                  <a:gd name="T24" fmla="*/ 17 w 48"/>
                  <a:gd name="T25" fmla="*/ 9 h 57"/>
                  <a:gd name="T26" fmla="*/ 13 w 48"/>
                  <a:gd name="T27" fmla="*/ 13 h 57"/>
                  <a:gd name="T28" fmla="*/ 0 w 48"/>
                  <a:gd name="T29" fmla="*/ 16 h 57"/>
                  <a:gd name="T30" fmla="*/ 4 w 48"/>
                  <a:gd name="T31" fmla="*/ 7 h 57"/>
                  <a:gd name="T32" fmla="*/ 13 w 48"/>
                  <a:gd name="T33" fmla="*/ 3 h 57"/>
                  <a:gd name="T34" fmla="*/ 24 w 48"/>
                  <a:gd name="T35" fmla="*/ 0 h 57"/>
                  <a:gd name="T36" fmla="*/ 35 w 48"/>
                  <a:gd name="T37" fmla="*/ 0 h 57"/>
                  <a:gd name="T38" fmla="*/ 41 w 48"/>
                  <a:gd name="T39" fmla="*/ 5 h 57"/>
                  <a:gd name="T40" fmla="*/ 45 w 48"/>
                  <a:gd name="T41" fmla="*/ 11 h 57"/>
                  <a:gd name="T42" fmla="*/ 45 w 48"/>
                  <a:gd name="T43" fmla="*/ 20 h 57"/>
                  <a:gd name="T44" fmla="*/ 45 w 48"/>
                  <a:gd name="T45" fmla="*/ 40 h 57"/>
                  <a:gd name="T46" fmla="*/ 45 w 48"/>
                  <a:gd name="T47" fmla="*/ 48 h 57"/>
                  <a:gd name="T48" fmla="*/ 48 w 48"/>
                  <a:gd name="T49" fmla="*/ 55 h 57"/>
                  <a:gd name="T50" fmla="*/ 37 w 48"/>
                  <a:gd name="T51" fmla="*/ 53 h 57"/>
                  <a:gd name="T52" fmla="*/ 35 w 48"/>
                  <a:gd name="T53" fmla="*/ 29 h 57"/>
                  <a:gd name="T54" fmla="*/ 21 w 48"/>
                  <a:gd name="T55" fmla="*/ 33 h 57"/>
                  <a:gd name="T56" fmla="*/ 13 w 48"/>
                  <a:gd name="T57" fmla="*/ 33 h 57"/>
                  <a:gd name="T58" fmla="*/ 11 w 48"/>
                  <a:gd name="T59" fmla="*/ 37 h 57"/>
                  <a:gd name="T60" fmla="*/ 8 w 48"/>
                  <a:gd name="T61" fmla="*/ 40 h 57"/>
                  <a:gd name="T62" fmla="*/ 11 w 48"/>
                  <a:gd name="T63" fmla="*/ 46 h 57"/>
                  <a:gd name="T64" fmla="*/ 19 w 48"/>
                  <a:gd name="T65" fmla="*/ 48 h 57"/>
                  <a:gd name="T66" fmla="*/ 28 w 48"/>
                  <a:gd name="T67" fmla="*/ 46 h 57"/>
                  <a:gd name="T68" fmla="*/ 32 w 48"/>
                  <a:gd name="T69" fmla="*/ 40 h 57"/>
                  <a:gd name="T70" fmla="*/ 35 w 48"/>
                  <a:gd name="T71" fmla="*/ 33 h 57"/>
                  <a:gd name="T72" fmla="*/ 0 w 48"/>
                  <a:gd name="T73" fmla="*/ 0 h 57"/>
                  <a:gd name="T74" fmla="*/ 48 w 48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T72" t="T73" r="T74" b="T75"/>
                <a:pathLst>
                  <a:path w="48" h="57">
                    <a:moveTo>
                      <a:pt x="35" y="48"/>
                    </a:moveTo>
                    <a:lnTo>
                      <a:pt x="30" y="53"/>
                    </a:lnTo>
                    <a:lnTo>
                      <a:pt x="26" y="55"/>
                    </a:lnTo>
                    <a:lnTo>
                      <a:pt x="21" y="57"/>
                    </a:lnTo>
                    <a:lnTo>
                      <a:pt x="17" y="57"/>
                    </a:lnTo>
                    <a:lnTo>
                      <a:pt x="8" y="55"/>
                    </a:lnTo>
                    <a:lnTo>
                      <a:pt x="4" y="53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6" y="29"/>
                    </a:lnTo>
                    <a:lnTo>
                      <a:pt x="8" y="27"/>
                    </a:lnTo>
                    <a:lnTo>
                      <a:pt x="11" y="24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28" y="22"/>
                    </a:lnTo>
                    <a:lnTo>
                      <a:pt x="35" y="20"/>
                    </a:lnTo>
                    <a:lnTo>
                      <a:pt x="35" y="18"/>
                    </a:lnTo>
                    <a:lnTo>
                      <a:pt x="35" y="13"/>
                    </a:lnTo>
                    <a:lnTo>
                      <a:pt x="32" y="11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1" y="18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3" y="3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39" y="3"/>
                    </a:lnTo>
                    <a:lnTo>
                      <a:pt x="41" y="5"/>
                    </a:lnTo>
                    <a:lnTo>
                      <a:pt x="43" y="9"/>
                    </a:lnTo>
                    <a:lnTo>
                      <a:pt x="45" y="11"/>
                    </a:lnTo>
                    <a:lnTo>
                      <a:pt x="45" y="16"/>
                    </a:lnTo>
                    <a:lnTo>
                      <a:pt x="45" y="20"/>
                    </a:lnTo>
                    <a:lnTo>
                      <a:pt x="45" y="31"/>
                    </a:lnTo>
                    <a:lnTo>
                      <a:pt x="45" y="40"/>
                    </a:lnTo>
                    <a:lnTo>
                      <a:pt x="45" y="44"/>
                    </a:lnTo>
                    <a:lnTo>
                      <a:pt x="45" y="48"/>
                    </a:lnTo>
                    <a:lnTo>
                      <a:pt x="48" y="53"/>
                    </a:lnTo>
                    <a:lnTo>
                      <a:pt x="48" y="55"/>
                    </a:lnTo>
                    <a:lnTo>
                      <a:pt x="39" y="55"/>
                    </a:lnTo>
                    <a:lnTo>
                      <a:pt x="37" y="53"/>
                    </a:lnTo>
                    <a:lnTo>
                      <a:pt x="35" y="48"/>
                    </a:lnTo>
                    <a:close/>
                    <a:moveTo>
                      <a:pt x="35" y="29"/>
                    </a:moveTo>
                    <a:lnTo>
                      <a:pt x="28" y="31"/>
                    </a:lnTo>
                    <a:lnTo>
                      <a:pt x="21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8" y="37"/>
                    </a:lnTo>
                    <a:lnTo>
                      <a:pt x="8" y="40"/>
                    </a:lnTo>
                    <a:lnTo>
                      <a:pt x="11" y="44"/>
                    </a:lnTo>
                    <a:lnTo>
                      <a:pt x="11" y="46"/>
                    </a:lnTo>
                    <a:lnTo>
                      <a:pt x="15" y="46"/>
                    </a:lnTo>
                    <a:lnTo>
                      <a:pt x="19" y="48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0" y="44"/>
                    </a:lnTo>
                    <a:lnTo>
                      <a:pt x="32" y="40"/>
                    </a:lnTo>
                    <a:lnTo>
                      <a:pt x="35" y="37"/>
                    </a:lnTo>
                    <a:lnTo>
                      <a:pt x="35" y="33"/>
                    </a:ln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69" name="AutoShape 109"/>
              <p:cNvSpPr>
                <a:spLocks noChangeArrowheads="1"/>
              </p:cNvSpPr>
              <p:nvPr/>
            </p:nvSpPr>
            <p:spPr bwMode="auto">
              <a:xfrm>
                <a:off x="854" y="2400"/>
                <a:ext cx="28" cy="81"/>
              </a:xfrm>
              <a:custGeom>
                <a:avLst/>
                <a:gdLst>
                  <a:gd name="T0" fmla="*/ 26 w 26"/>
                  <a:gd name="T1" fmla="*/ 65 h 74"/>
                  <a:gd name="T2" fmla="*/ 26 w 26"/>
                  <a:gd name="T3" fmla="*/ 72 h 74"/>
                  <a:gd name="T4" fmla="*/ 24 w 26"/>
                  <a:gd name="T5" fmla="*/ 74 h 74"/>
                  <a:gd name="T6" fmla="*/ 20 w 26"/>
                  <a:gd name="T7" fmla="*/ 74 h 74"/>
                  <a:gd name="T8" fmla="*/ 15 w 26"/>
                  <a:gd name="T9" fmla="*/ 74 h 74"/>
                  <a:gd name="T10" fmla="*/ 13 w 26"/>
                  <a:gd name="T11" fmla="*/ 72 h 74"/>
                  <a:gd name="T12" fmla="*/ 11 w 26"/>
                  <a:gd name="T13" fmla="*/ 70 h 74"/>
                  <a:gd name="T14" fmla="*/ 9 w 26"/>
                  <a:gd name="T15" fmla="*/ 68 h 74"/>
                  <a:gd name="T16" fmla="*/ 7 w 26"/>
                  <a:gd name="T17" fmla="*/ 63 h 74"/>
                  <a:gd name="T18" fmla="*/ 7 w 26"/>
                  <a:gd name="T19" fmla="*/ 57 h 74"/>
                  <a:gd name="T20" fmla="*/ 7 w 26"/>
                  <a:gd name="T21" fmla="*/ 26 h 74"/>
                  <a:gd name="T22" fmla="*/ 0 w 26"/>
                  <a:gd name="T23" fmla="*/ 26 h 74"/>
                  <a:gd name="T24" fmla="*/ 0 w 26"/>
                  <a:gd name="T25" fmla="*/ 17 h 74"/>
                  <a:gd name="T26" fmla="*/ 7 w 26"/>
                  <a:gd name="T27" fmla="*/ 17 h 74"/>
                  <a:gd name="T28" fmla="*/ 7 w 26"/>
                  <a:gd name="T29" fmla="*/ 4 h 74"/>
                  <a:gd name="T30" fmla="*/ 18 w 26"/>
                  <a:gd name="T31" fmla="*/ 0 h 74"/>
                  <a:gd name="T32" fmla="*/ 18 w 26"/>
                  <a:gd name="T33" fmla="*/ 17 h 74"/>
                  <a:gd name="T34" fmla="*/ 26 w 26"/>
                  <a:gd name="T35" fmla="*/ 17 h 74"/>
                  <a:gd name="T36" fmla="*/ 26 w 26"/>
                  <a:gd name="T37" fmla="*/ 26 h 74"/>
                  <a:gd name="T38" fmla="*/ 18 w 26"/>
                  <a:gd name="T39" fmla="*/ 26 h 74"/>
                  <a:gd name="T40" fmla="*/ 18 w 26"/>
                  <a:gd name="T41" fmla="*/ 57 h 74"/>
                  <a:gd name="T42" fmla="*/ 18 w 26"/>
                  <a:gd name="T43" fmla="*/ 61 h 74"/>
                  <a:gd name="T44" fmla="*/ 18 w 26"/>
                  <a:gd name="T45" fmla="*/ 63 h 74"/>
                  <a:gd name="T46" fmla="*/ 18 w 26"/>
                  <a:gd name="T47" fmla="*/ 63 h 74"/>
                  <a:gd name="T48" fmla="*/ 20 w 26"/>
                  <a:gd name="T49" fmla="*/ 63 h 74"/>
                  <a:gd name="T50" fmla="*/ 20 w 26"/>
                  <a:gd name="T51" fmla="*/ 65 h 74"/>
                  <a:gd name="T52" fmla="*/ 22 w 26"/>
                  <a:gd name="T53" fmla="*/ 65 h 74"/>
                  <a:gd name="T54" fmla="*/ 24 w 26"/>
                  <a:gd name="T55" fmla="*/ 65 h 74"/>
                  <a:gd name="T56" fmla="*/ 26 w 26"/>
                  <a:gd name="T57" fmla="*/ 65 h 74"/>
                  <a:gd name="T58" fmla="*/ 0 w 26"/>
                  <a:gd name="T59" fmla="*/ 0 h 74"/>
                  <a:gd name="T60" fmla="*/ 26 w 2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T58" t="T59" r="T60" b="T61"/>
                <a:pathLst>
                  <a:path w="26" h="74">
                    <a:moveTo>
                      <a:pt x="26" y="65"/>
                    </a:moveTo>
                    <a:lnTo>
                      <a:pt x="26" y="72"/>
                    </a:lnTo>
                    <a:lnTo>
                      <a:pt x="24" y="74"/>
                    </a:lnTo>
                    <a:lnTo>
                      <a:pt x="20" y="74"/>
                    </a:lnTo>
                    <a:lnTo>
                      <a:pt x="15" y="74"/>
                    </a:lnTo>
                    <a:lnTo>
                      <a:pt x="13" y="72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3"/>
                    </a:lnTo>
                    <a:lnTo>
                      <a:pt x="7" y="57"/>
                    </a:lnTo>
                    <a:lnTo>
                      <a:pt x="7" y="2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7" y="17"/>
                    </a:lnTo>
                    <a:lnTo>
                      <a:pt x="7" y="4"/>
                    </a:lnTo>
                    <a:lnTo>
                      <a:pt x="18" y="0"/>
                    </a:lnTo>
                    <a:lnTo>
                      <a:pt x="18" y="17"/>
                    </a:lnTo>
                    <a:lnTo>
                      <a:pt x="26" y="17"/>
                    </a:lnTo>
                    <a:lnTo>
                      <a:pt x="26" y="26"/>
                    </a:lnTo>
                    <a:lnTo>
                      <a:pt x="18" y="26"/>
                    </a:lnTo>
                    <a:lnTo>
                      <a:pt x="18" y="57"/>
                    </a:lnTo>
                    <a:lnTo>
                      <a:pt x="18" y="61"/>
                    </a:lnTo>
                    <a:lnTo>
                      <a:pt x="18" y="63"/>
                    </a:lnTo>
                    <a:lnTo>
                      <a:pt x="20" y="63"/>
                    </a:lnTo>
                    <a:lnTo>
                      <a:pt x="20" y="65"/>
                    </a:lnTo>
                    <a:lnTo>
                      <a:pt x="22" y="65"/>
                    </a:lnTo>
                    <a:lnTo>
                      <a:pt x="24" y="65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70" name="AutoShape 110"/>
              <p:cNvSpPr>
                <a:spLocks noChangeArrowheads="1"/>
              </p:cNvSpPr>
              <p:nvPr/>
            </p:nvSpPr>
            <p:spPr bwMode="auto">
              <a:xfrm>
                <a:off x="888" y="2400"/>
                <a:ext cx="28" cy="81"/>
              </a:xfrm>
              <a:custGeom>
                <a:avLst/>
                <a:gdLst>
                  <a:gd name="T0" fmla="*/ 24 w 26"/>
                  <a:gd name="T1" fmla="*/ 65 h 74"/>
                  <a:gd name="T2" fmla="*/ 26 w 26"/>
                  <a:gd name="T3" fmla="*/ 72 h 74"/>
                  <a:gd name="T4" fmla="*/ 21 w 26"/>
                  <a:gd name="T5" fmla="*/ 74 h 74"/>
                  <a:gd name="T6" fmla="*/ 19 w 26"/>
                  <a:gd name="T7" fmla="*/ 74 h 74"/>
                  <a:gd name="T8" fmla="*/ 15 w 26"/>
                  <a:gd name="T9" fmla="*/ 74 h 74"/>
                  <a:gd name="T10" fmla="*/ 10 w 26"/>
                  <a:gd name="T11" fmla="*/ 72 h 74"/>
                  <a:gd name="T12" fmla="*/ 8 w 26"/>
                  <a:gd name="T13" fmla="*/ 70 h 74"/>
                  <a:gd name="T14" fmla="*/ 6 w 26"/>
                  <a:gd name="T15" fmla="*/ 68 h 74"/>
                  <a:gd name="T16" fmla="*/ 6 w 26"/>
                  <a:gd name="T17" fmla="*/ 63 h 74"/>
                  <a:gd name="T18" fmla="*/ 6 w 26"/>
                  <a:gd name="T19" fmla="*/ 57 h 74"/>
                  <a:gd name="T20" fmla="*/ 6 w 26"/>
                  <a:gd name="T21" fmla="*/ 26 h 74"/>
                  <a:gd name="T22" fmla="*/ 0 w 26"/>
                  <a:gd name="T23" fmla="*/ 26 h 74"/>
                  <a:gd name="T24" fmla="*/ 0 w 26"/>
                  <a:gd name="T25" fmla="*/ 17 h 74"/>
                  <a:gd name="T26" fmla="*/ 6 w 26"/>
                  <a:gd name="T27" fmla="*/ 17 h 74"/>
                  <a:gd name="T28" fmla="*/ 6 w 26"/>
                  <a:gd name="T29" fmla="*/ 4 h 74"/>
                  <a:gd name="T30" fmla="*/ 15 w 26"/>
                  <a:gd name="T31" fmla="*/ 0 h 74"/>
                  <a:gd name="T32" fmla="*/ 15 w 26"/>
                  <a:gd name="T33" fmla="*/ 17 h 74"/>
                  <a:gd name="T34" fmla="*/ 24 w 26"/>
                  <a:gd name="T35" fmla="*/ 17 h 74"/>
                  <a:gd name="T36" fmla="*/ 24 w 26"/>
                  <a:gd name="T37" fmla="*/ 26 h 74"/>
                  <a:gd name="T38" fmla="*/ 15 w 26"/>
                  <a:gd name="T39" fmla="*/ 26 h 74"/>
                  <a:gd name="T40" fmla="*/ 15 w 26"/>
                  <a:gd name="T41" fmla="*/ 57 h 74"/>
                  <a:gd name="T42" fmla="*/ 15 w 26"/>
                  <a:gd name="T43" fmla="*/ 61 h 74"/>
                  <a:gd name="T44" fmla="*/ 17 w 26"/>
                  <a:gd name="T45" fmla="*/ 63 h 74"/>
                  <a:gd name="T46" fmla="*/ 17 w 26"/>
                  <a:gd name="T47" fmla="*/ 63 h 74"/>
                  <a:gd name="T48" fmla="*/ 17 w 26"/>
                  <a:gd name="T49" fmla="*/ 63 h 74"/>
                  <a:gd name="T50" fmla="*/ 19 w 26"/>
                  <a:gd name="T51" fmla="*/ 65 h 74"/>
                  <a:gd name="T52" fmla="*/ 21 w 26"/>
                  <a:gd name="T53" fmla="*/ 65 h 74"/>
                  <a:gd name="T54" fmla="*/ 21 w 26"/>
                  <a:gd name="T55" fmla="*/ 65 h 74"/>
                  <a:gd name="T56" fmla="*/ 24 w 26"/>
                  <a:gd name="T57" fmla="*/ 65 h 74"/>
                  <a:gd name="T58" fmla="*/ 0 w 26"/>
                  <a:gd name="T59" fmla="*/ 0 h 74"/>
                  <a:gd name="T60" fmla="*/ 26 w 2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T58" t="T59" r="T60" b="T61"/>
                <a:pathLst>
                  <a:path w="26" h="74">
                    <a:moveTo>
                      <a:pt x="24" y="65"/>
                    </a:moveTo>
                    <a:lnTo>
                      <a:pt x="26" y="72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5" y="74"/>
                    </a:lnTo>
                    <a:lnTo>
                      <a:pt x="10" y="72"/>
                    </a:lnTo>
                    <a:lnTo>
                      <a:pt x="8" y="70"/>
                    </a:lnTo>
                    <a:lnTo>
                      <a:pt x="6" y="68"/>
                    </a:lnTo>
                    <a:lnTo>
                      <a:pt x="6" y="63"/>
                    </a:lnTo>
                    <a:lnTo>
                      <a:pt x="6" y="57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4"/>
                    </a:lnTo>
                    <a:lnTo>
                      <a:pt x="15" y="0"/>
                    </a:lnTo>
                    <a:lnTo>
                      <a:pt x="15" y="17"/>
                    </a:lnTo>
                    <a:lnTo>
                      <a:pt x="24" y="17"/>
                    </a:lnTo>
                    <a:lnTo>
                      <a:pt x="24" y="26"/>
                    </a:lnTo>
                    <a:lnTo>
                      <a:pt x="15" y="26"/>
                    </a:lnTo>
                    <a:lnTo>
                      <a:pt x="15" y="57"/>
                    </a:lnTo>
                    <a:lnTo>
                      <a:pt x="15" y="61"/>
                    </a:lnTo>
                    <a:lnTo>
                      <a:pt x="17" y="63"/>
                    </a:lnTo>
                    <a:lnTo>
                      <a:pt x="19" y="65"/>
                    </a:lnTo>
                    <a:lnTo>
                      <a:pt x="21" y="65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71" name="AutoShape 111"/>
              <p:cNvSpPr>
                <a:spLocks noChangeArrowheads="1"/>
              </p:cNvSpPr>
              <p:nvPr/>
            </p:nvSpPr>
            <p:spPr bwMode="auto">
              <a:xfrm>
                <a:off x="921" y="2419"/>
                <a:ext cx="54" cy="62"/>
              </a:xfrm>
              <a:custGeom>
                <a:avLst/>
                <a:gdLst>
                  <a:gd name="T0" fmla="*/ 39 w 50"/>
                  <a:gd name="T1" fmla="*/ 40 h 57"/>
                  <a:gd name="T2" fmla="*/ 50 w 50"/>
                  <a:gd name="T3" fmla="*/ 40 h 57"/>
                  <a:gd name="T4" fmla="*/ 46 w 50"/>
                  <a:gd name="T5" fmla="*/ 46 h 57"/>
                  <a:gd name="T6" fmla="*/ 41 w 50"/>
                  <a:gd name="T7" fmla="*/ 53 h 57"/>
                  <a:gd name="T8" fmla="*/ 35 w 50"/>
                  <a:gd name="T9" fmla="*/ 55 h 57"/>
                  <a:gd name="T10" fmla="*/ 26 w 50"/>
                  <a:gd name="T11" fmla="*/ 57 h 57"/>
                  <a:gd name="T12" fmla="*/ 18 w 50"/>
                  <a:gd name="T13" fmla="*/ 55 h 57"/>
                  <a:gd name="T14" fmla="*/ 11 w 50"/>
                  <a:gd name="T15" fmla="*/ 53 h 57"/>
                  <a:gd name="T16" fmla="*/ 7 w 50"/>
                  <a:gd name="T17" fmla="*/ 48 h 57"/>
                  <a:gd name="T18" fmla="*/ 2 w 50"/>
                  <a:gd name="T19" fmla="*/ 44 h 57"/>
                  <a:gd name="T20" fmla="*/ 0 w 50"/>
                  <a:gd name="T21" fmla="*/ 37 h 57"/>
                  <a:gd name="T22" fmla="*/ 0 w 50"/>
                  <a:gd name="T23" fmla="*/ 29 h 57"/>
                  <a:gd name="T24" fmla="*/ 0 w 50"/>
                  <a:gd name="T25" fmla="*/ 20 h 57"/>
                  <a:gd name="T26" fmla="*/ 2 w 50"/>
                  <a:gd name="T27" fmla="*/ 13 h 57"/>
                  <a:gd name="T28" fmla="*/ 7 w 50"/>
                  <a:gd name="T29" fmla="*/ 7 h 57"/>
                  <a:gd name="T30" fmla="*/ 11 w 50"/>
                  <a:gd name="T31" fmla="*/ 3 h 57"/>
                  <a:gd name="T32" fmla="*/ 18 w 50"/>
                  <a:gd name="T33" fmla="*/ 0 h 57"/>
                  <a:gd name="T34" fmla="*/ 24 w 50"/>
                  <a:gd name="T35" fmla="*/ 0 h 57"/>
                  <a:gd name="T36" fmla="*/ 33 w 50"/>
                  <a:gd name="T37" fmla="*/ 0 h 57"/>
                  <a:gd name="T38" fmla="*/ 37 w 50"/>
                  <a:gd name="T39" fmla="*/ 3 h 57"/>
                  <a:gd name="T40" fmla="*/ 44 w 50"/>
                  <a:gd name="T41" fmla="*/ 7 h 57"/>
                  <a:gd name="T42" fmla="*/ 46 w 50"/>
                  <a:gd name="T43" fmla="*/ 13 h 57"/>
                  <a:gd name="T44" fmla="*/ 48 w 50"/>
                  <a:gd name="T45" fmla="*/ 20 h 57"/>
                  <a:gd name="T46" fmla="*/ 50 w 50"/>
                  <a:gd name="T47" fmla="*/ 29 h 57"/>
                  <a:gd name="T48" fmla="*/ 50 w 50"/>
                  <a:gd name="T49" fmla="*/ 29 h 57"/>
                  <a:gd name="T50" fmla="*/ 50 w 50"/>
                  <a:gd name="T51" fmla="*/ 31 h 57"/>
                  <a:gd name="T52" fmla="*/ 9 w 50"/>
                  <a:gd name="T53" fmla="*/ 31 h 57"/>
                  <a:gd name="T54" fmla="*/ 11 w 50"/>
                  <a:gd name="T55" fmla="*/ 37 h 57"/>
                  <a:gd name="T56" fmla="*/ 15 w 50"/>
                  <a:gd name="T57" fmla="*/ 44 h 57"/>
                  <a:gd name="T58" fmla="*/ 20 w 50"/>
                  <a:gd name="T59" fmla="*/ 46 h 57"/>
                  <a:gd name="T60" fmla="*/ 26 w 50"/>
                  <a:gd name="T61" fmla="*/ 48 h 57"/>
                  <a:gd name="T62" fmla="*/ 31 w 50"/>
                  <a:gd name="T63" fmla="*/ 46 h 57"/>
                  <a:gd name="T64" fmla="*/ 35 w 50"/>
                  <a:gd name="T65" fmla="*/ 46 h 57"/>
                  <a:gd name="T66" fmla="*/ 37 w 50"/>
                  <a:gd name="T67" fmla="*/ 44 h 57"/>
                  <a:gd name="T68" fmla="*/ 39 w 50"/>
                  <a:gd name="T69" fmla="*/ 40 h 57"/>
                  <a:gd name="T70" fmla="*/ 9 w 50"/>
                  <a:gd name="T71" fmla="*/ 22 h 57"/>
                  <a:gd name="T72" fmla="*/ 39 w 50"/>
                  <a:gd name="T73" fmla="*/ 22 h 57"/>
                  <a:gd name="T74" fmla="*/ 39 w 50"/>
                  <a:gd name="T75" fmla="*/ 16 h 57"/>
                  <a:gd name="T76" fmla="*/ 37 w 50"/>
                  <a:gd name="T77" fmla="*/ 13 h 57"/>
                  <a:gd name="T78" fmla="*/ 31 w 50"/>
                  <a:gd name="T79" fmla="*/ 9 h 57"/>
                  <a:gd name="T80" fmla="*/ 24 w 50"/>
                  <a:gd name="T81" fmla="*/ 9 h 57"/>
                  <a:gd name="T82" fmla="*/ 20 w 50"/>
                  <a:gd name="T83" fmla="*/ 9 h 57"/>
                  <a:gd name="T84" fmla="*/ 15 w 50"/>
                  <a:gd name="T85" fmla="*/ 11 h 57"/>
                  <a:gd name="T86" fmla="*/ 11 w 50"/>
                  <a:gd name="T87" fmla="*/ 16 h 57"/>
                  <a:gd name="T88" fmla="*/ 9 w 50"/>
                  <a:gd name="T89" fmla="*/ 22 h 57"/>
                  <a:gd name="T90" fmla="*/ 0 w 50"/>
                  <a:gd name="T91" fmla="*/ 0 h 57"/>
                  <a:gd name="T92" fmla="*/ 50 w 50"/>
                  <a:gd name="T9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T90" t="T91" r="T92" b="T93"/>
                <a:pathLst>
                  <a:path w="50" h="57">
                    <a:moveTo>
                      <a:pt x="39" y="40"/>
                    </a:moveTo>
                    <a:lnTo>
                      <a:pt x="50" y="40"/>
                    </a:lnTo>
                    <a:lnTo>
                      <a:pt x="46" y="46"/>
                    </a:lnTo>
                    <a:lnTo>
                      <a:pt x="41" y="53"/>
                    </a:lnTo>
                    <a:lnTo>
                      <a:pt x="35" y="55"/>
                    </a:lnTo>
                    <a:lnTo>
                      <a:pt x="26" y="57"/>
                    </a:lnTo>
                    <a:lnTo>
                      <a:pt x="18" y="55"/>
                    </a:lnTo>
                    <a:lnTo>
                      <a:pt x="11" y="53"/>
                    </a:lnTo>
                    <a:lnTo>
                      <a:pt x="7" y="48"/>
                    </a:lnTo>
                    <a:lnTo>
                      <a:pt x="2" y="44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7" y="3"/>
                    </a:lnTo>
                    <a:lnTo>
                      <a:pt x="44" y="7"/>
                    </a:lnTo>
                    <a:lnTo>
                      <a:pt x="46" y="13"/>
                    </a:lnTo>
                    <a:lnTo>
                      <a:pt x="48" y="20"/>
                    </a:lnTo>
                    <a:lnTo>
                      <a:pt x="50" y="29"/>
                    </a:lnTo>
                    <a:lnTo>
                      <a:pt x="50" y="31"/>
                    </a:lnTo>
                    <a:lnTo>
                      <a:pt x="9" y="31"/>
                    </a:lnTo>
                    <a:lnTo>
                      <a:pt x="11" y="37"/>
                    </a:lnTo>
                    <a:lnTo>
                      <a:pt x="15" y="44"/>
                    </a:lnTo>
                    <a:lnTo>
                      <a:pt x="20" y="46"/>
                    </a:lnTo>
                    <a:lnTo>
                      <a:pt x="26" y="48"/>
                    </a:lnTo>
                    <a:lnTo>
                      <a:pt x="31" y="46"/>
                    </a:lnTo>
                    <a:lnTo>
                      <a:pt x="35" y="46"/>
                    </a:lnTo>
                    <a:lnTo>
                      <a:pt x="37" y="44"/>
                    </a:lnTo>
                    <a:lnTo>
                      <a:pt x="39" y="40"/>
                    </a:lnTo>
                    <a:close/>
                    <a:moveTo>
                      <a:pt x="9" y="22"/>
                    </a:moveTo>
                    <a:lnTo>
                      <a:pt x="39" y="22"/>
                    </a:lnTo>
                    <a:lnTo>
                      <a:pt x="39" y="16"/>
                    </a:lnTo>
                    <a:lnTo>
                      <a:pt x="37" y="13"/>
                    </a:lnTo>
                    <a:lnTo>
                      <a:pt x="31" y="9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15" y="11"/>
                    </a:lnTo>
                    <a:lnTo>
                      <a:pt x="11" y="16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72" name="AutoShape 112"/>
              <p:cNvSpPr>
                <a:spLocks noChangeArrowheads="1"/>
              </p:cNvSpPr>
              <p:nvPr/>
            </p:nvSpPr>
            <p:spPr bwMode="auto">
              <a:xfrm>
                <a:off x="988" y="2419"/>
                <a:ext cx="30" cy="60"/>
              </a:xfrm>
              <a:custGeom>
                <a:avLst/>
                <a:gdLst>
                  <a:gd name="T0" fmla="*/ 0 w 28"/>
                  <a:gd name="T1" fmla="*/ 55 h 55"/>
                  <a:gd name="T2" fmla="*/ 0 w 28"/>
                  <a:gd name="T3" fmla="*/ 0 h 55"/>
                  <a:gd name="T4" fmla="*/ 9 w 28"/>
                  <a:gd name="T5" fmla="*/ 0 h 55"/>
                  <a:gd name="T6" fmla="*/ 9 w 28"/>
                  <a:gd name="T7" fmla="*/ 9 h 55"/>
                  <a:gd name="T8" fmla="*/ 13 w 28"/>
                  <a:gd name="T9" fmla="*/ 5 h 55"/>
                  <a:gd name="T10" fmla="*/ 15 w 28"/>
                  <a:gd name="T11" fmla="*/ 0 h 55"/>
                  <a:gd name="T12" fmla="*/ 17 w 28"/>
                  <a:gd name="T13" fmla="*/ 0 h 55"/>
                  <a:gd name="T14" fmla="*/ 20 w 28"/>
                  <a:gd name="T15" fmla="*/ 0 h 55"/>
                  <a:gd name="T16" fmla="*/ 24 w 28"/>
                  <a:gd name="T17" fmla="*/ 0 h 55"/>
                  <a:gd name="T18" fmla="*/ 28 w 28"/>
                  <a:gd name="T19" fmla="*/ 3 h 55"/>
                  <a:gd name="T20" fmla="*/ 26 w 28"/>
                  <a:gd name="T21" fmla="*/ 11 h 55"/>
                  <a:gd name="T22" fmla="*/ 24 w 28"/>
                  <a:gd name="T23" fmla="*/ 9 h 55"/>
                  <a:gd name="T24" fmla="*/ 20 w 28"/>
                  <a:gd name="T25" fmla="*/ 9 h 55"/>
                  <a:gd name="T26" fmla="*/ 17 w 28"/>
                  <a:gd name="T27" fmla="*/ 9 h 55"/>
                  <a:gd name="T28" fmla="*/ 15 w 28"/>
                  <a:gd name="T29" fmla="*/ 11 h 55"/>
                  <a:gd name="T30" fmla="*/ 13 w 28"/>
                  <a:gd name="T31" fmla="*/ 13 h 55"/>
                  <a:gd name="T32" fmla="*/ 11 w 28"/>
                  <a:gd name="T33" fmla="*/ 16 h 55"/>
                  <a:gd name="T34" fmla="*/ 11 w 28"/>
                  <a:gd name="T35" fmla="*/ 20 h 55"/>
                  <a:gd name="T36" fmla="*/ 11 w 28"/>
                  <a:gd name="T37" fmla="*/ 27 h 55"/>
                  <a:gd name="T38" fmla="*/ 11 w 28"/>
                  <a:gd name="T39" fmla="*/ 55 h 55"/>
                  <a:gd name="T40" fmla="*/ 0 w 28"/>
                  <a:gd name="T41" fmla="*/ 55 h 55"/>
                  <a:gd name="T42" fmla="*/ 0 w 28"/>
                  <a:gd name="T43" fmla="*/ 0 h 55"/>
                  <a:gd name="T44" fmla="*/ 28 w 28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28" h="55">
                    <a:moveTo>
                      <a:pt x="0" y="55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3"/>
                    </a:lnTo>
                    <a:lnTo>
                      <a:pt x="26" y="11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11" y="27"/>
                    </a:lnTo>
                    <a:lnTo>
                      <a:pt x="11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73" name="AutoShape 113"/>
              <p:cNvSpPr>
                <a:spLocks noChangeArrowheads="1"/>
              </p:cNvSpPr>
              <p:nvPr/>
            </p:nvSpPr>
            <p:spPr bwMode="auto">
              <a:xfrm>
                <a:off x="1027" y="2398"/>
                <a:ext cx="11" cy="81"/>
              </a:xfrm>
              <a:custGeom>
                <a:avLst/>
                <a:gdLst>
                  <a:gd name="T0" fmla="*/ 0 w 11"/>
                  <a:gd name="T1" fmla="*/ 9 h 74"/>
                  <a:gd name="T2" fmla="*/ 0 w 11"/>
                  <a:gd name="T3" fmla="*/ 0 h 74"/>
                  <a:gd name="T4" fmla="*/ 11 w 11"/>
                  <a:gd name="T5" fmla="*/ 0 h 74"/>
                  <a:gd name="T6" fmla="*/ 11 w 11"/>
                  <a:gd name="T7" fmla="*/ 9 h 74"/>
                  <a:gd name="T8" fmla="*/ 0 w 11"/>
                  <a:gd name="T9" fmla="*/ 9 h 74"/>
                  <a:gd name="T10" fmla="*/ 0 w 11"/>
                  <a:gd name="T11" fmla="*/ 74 h 74"/>
                  <a:gd name="T12" fmla="*/ 0 w 11"/>
                  <a:gd name="T13" fmla="*/ 19 h 74"/>
                  <a:gd name="T14" fmla="*/ 11 w 11"/>
                  <a:gd name="T15" fmla="*/ 19 h 74"/>
                  <a:gd name="T16" fmla="*/ 11 w 11"/>
                  <a:gd name="T17" fmla="*/ 74 h 74"/>
                  <a:gd name="T18" fmla="*/ 0 w 11"/>
                  <a:gd name="T19" fmla="*/ 74 h 74"/>
                  <a:gd name="T20" fmla="*/ 0 w 11"/>
                  <a:gd name="T21" fmla="*/ 0 h 74"/>
                  <a:gd name="T22" fmla="*/ 11 w 11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11" h="74">
                    <a:moveTo>
                      <a:pt x="0" y="9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9"/>
                    </a:lnTo>
                    <a:lnTo>
                      <a:pt x="0" y="9"/>
                    </a:lnTo>
                    <a:close/>
                    <a:moveTo>
                      <a:pt x="0" y="74"/>
                    </a:moveTo>
                    <a:lnTo>
                      <a:pt x="0" y="19"/>
                    </a:lnTo>
                    <a:lnTo>
                      <a:pt x="11" y="19"/>
                    </a:lnTo>
                    <a:lnTo>
                      <a:pt x="11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74" name="AutoShape 114"/>
              <p:cNvSpPr>
                <a:spLocks noChangeArrowheads="1"/>
              </p:cNvSpPr>
              <p:nvPr/>
            </p:nvSpPr>
            <p:spPr bwMode="auto">
              <a:xfrm>
                <a:off x="1054" y="2419"/>
                <a:ext cx="44" cy="60"/>
              </a:xfrm>
              <a:custGeom>
                <a:avLst/>
                <a:gdLst>
                  <a:gd name="T0" fmla="*/ 0 w 41"/>
                  <a:gd name="T1" fmla="*/ 55 h 55"/>
                  <a:gd name="T2" fmla="*/ 0 w 41"/>
                  <a:gd name="T3" fmla="*/ 0 h 55"/>
                  <a:gd name="T4" fmla="*/ 9 w 41"/>
                  <a:gd name="T5" fmla="*/ 0 h 55"/>
                  <a:gd name="T6" fmla="*/ 9 w 41"/>
                  <a:gd name="T7" fmla="*/ 9 h 55"/>
                  <a:gd name="T8" fmla="*/ 13 w 41"/>
                  <a:gd name="T9" fmla="*/ 3 h 55"/>
                  <a:gd name="T10" fmla="*/ 19 w 41"/>
                  <a:gd name="T11" fmla="*/ 0 h 55"/>
                  <a:gd name="T12" fmla="*/ 26 w 41"/>
                  <a:gd name="T13" fmla="*/ 0 h 55"/>
                  <a:gd name="T14" fmla="*/ 30 w 41"/>
                  <a:gd name="T15" fmla="*/ 0 h 55"/>
                  <a:gd name="T16" fmla="*/ 33 w 41"/>
                  <a:gd name="T17" fmla="*/ 3 h 55"/>
                  <a:gd name="T18" fmla="*/ 37 w 41"/>
                  <a:gd name="T19" fmla="*/ 3 h 55"/>
                  <a:gd name="T20" fmla="*/ 39 w 41"/>
                  <a:gd name="T21" fmla="*/ 7 h 55"/>
                  <a:gd name="T22" fmla="*/ 41 w 41"/>
                  <a:gd name="T23" fmla="*/ 9 h 55"/>
                  <a:gd name="T24" fmla="*/ 41 w 41"/>
                  <a:gd name="T25" fmla="*/ 13 h 55"/>
                  <a:gd name="T26" fmla="*/ 41 w 41"/>
                  <a:gd name="T27" fmla="*/ 16 h 55"/>
                  <a:gd name="T28" fmla="*/ 41 w 41"/>
                  <a:gd name="T29" fmla="*/ 22 h 55"/>
                  <a:gd name="T30" fmla="*/ 41 w 41"/>
                  <a:gd name="T31" fmla="*/ 55 h 55"/>
                  <a:gd name="T32" fmla="*/ 33 w 41"/>
                  <a:gd name="T33" fmla="*/ 55 h 55"/>
                  <a:gd name="T34" fmla="*/ 33 w 41"/>
                  <a:gd name="T35" fmla="*/ 22 h 55"/>
                  <a:gd name="T36" fmla="*/ 33 w 41"/>
                  <a:gd name="T37" fmla="*/ 18 h 55"/>
                  <a:gd name="T38" fmla="*/ 30 w 41"/>
                  <a:gd name="T39" fmla="*/ 13 h 55"/>
                  <a:gd name="T40" fmla="*/ 30 w 41"/>
                  <a:gd name="T41" fmla="*/ 11 h 55"/>
                  <a:gd name="T42" fmla="*/ 28 w 41"/>
                  <a:gd name="T43" fmla="*/ 9 h 55"/>
                  <a:gd name="T44" fmla="*/ 26 w 41"/>
                  <a:gd name="T45" fmla="*/ 9 h 55"/>
                  <a:gd name="T46" fmla="*/ 22 w 41"/>
                  <a:gd name="T47" fmla="*/ 9 h 55"/>
                  <a:gd name="T48" fmla="*/ 17 w 41"/>
                  <a:gd name="T49" fmla="*/ 9 h 55"/>
                  <a:gd name="T50" fmla="*/ 13 w 41"/>
                  <a:gd name="T51" fmla="*/ 11 h 55"/>
                  <a:gd name="T52" fmla="*/ 11 w 41"/>
                  <a:gd name="T53" fmla="*/ 16 h 55"/>
                  <a:gd name="T54" fmla="*/ 9 w 41"/>
                  <a:gd name="T55" fmla="*/ 20 h 55"/>
                  <a:gd name="T56" fmla="*/ 9 w 41"/>
                  <a:gd name="T57" fmla="*/ 27 h 55"/>
                  <a:gd name="T58" fmla="*/ 9 w 41"/>
                  <a:gd name="T59" fmla="*/ 55 h 55"/>
                  <a:gd name="T60" fmla="*/ 0 w 41"/>
                  <a:gd name="T61" fmla="*/ 55 h 55"/>
                  <a:gd name="T62" fmla="*/ 0 w 41"/>
                  <a:gd name="T63" fmla="*/ 0 h 55"/>
                  <a:gd name="T64" fmla="*/ 41 w 41"/>
                  <a:gd name="T6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41" h="55">
                    <a:moveTo>
                      <a:pt x="0" y="55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13" y="3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3" y="3"/>
                    </a:lnTo>
                    <a:lnTo>
                      <a:pt x="37" y="3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1" y="13"/>
                    </a:lnTo>
                    <a:lnTo>
                      <a:pt x="41" y="16"/>
                    </a:lnTo>
                    <a:lnTo>
                      <a:pt x="41" y="22"/>
                    </a:lnTo>
                    <a:lnTo>
                      <a:pt x="41" y="55"/>
                    </a:lnTo>
                    <a:lnTo>
                      <a:pt x="33" y="55"/>
                    </a:lnTo>
                    <a:lnTo>
                      <a:pt x="33" y="22"/>
                    </a:lnTo>
                    <a:lnTo>
                      <a:pt x="33" y="18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17" y="9"/>
                    </a:lnTo>
                    <a:lnTo>
                      <a:pt x="13" y="11"/>
                    </a:lnTo>
                    <a:lnTo>
                      <a:pt x="11" y="16"/>
                    </a:lnTo>
                    <a:lnTo>
                      <a:pt x="9" y="20"/>
                    </a:lnTo>
                    <a:lnTo>
                      <a:pt x="9" y="27"/>
                    </a:lnTo>
                    <a:lnTo>
                      <a:pt x="9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75" name="AutoShape 115"/>
              <p:cNvSpPr>
                <a:spLocks noChangeArrowheads="1"/>
              </p:cNvSpPr>
              <p:nvPr/>
            </p:nvSpPr>
            <p:spPr bwMode="auto">
              <a:xfrm>
                <a:off x="1111" y="2419"/>
                <a:ext cx="52" cy="84"/>
              </a:xfrm>
              <a:custGeom>
                <a:avLst/>
                <a:gdLst>
                  <a:gd name="T0" fmla="*/ 11 w 48"/>
                  <a:gd name="T1" fmla="*/ 61 h 77"/>
                  <a:gd name="T2" fmla="*/ 15 w 48"/>
                  <a:gd name="T3" fmla="*/ 66 h 77"/>
                  <a:gd name="T4" fmla="*/ 24 w 48"/>
                  <a:gd name="T5" fmla="*/ 68 h 77"/>
                  <a:gd name="T6" fmla="*/ 33 w 48"/>
                  <a:gd name="T7" fmla="*/ 66 h 77"/>
                  <a:gd name="T8" fmla="*/ 37 w 48"/>
                  <a:gd name="T9" fmla="*/ 59 h 77"/>
                  <a:gd name="T10" fmla="*/ 37 w 48"/>
                  <a:gd name="T11" fmla="*/ 48 h 77"/>
                  <a:gd name="T12" fmla="*/ 28 w 48"/>
                  <a:gd name="T13" fmla="*/ 55 h 77"/>
                  <a:gd name="T14" fmla="*/ 18 w 48"/>
                  <a:gd name="T15" fmla="*/ 55 h 77"/>
                  <a:gd name="T16" fmla="*/ 7 w 48"/>
                  <a:gd name="T17" fmla="*/ 46 h 77"/>
                  <a:gd name="T18" fmla="*/ 2 w 48"/>
                  <a:gd name="T19" fmla="*/ 35 h 77"/>
                  <a:gd name="T20" fmla="*/ 2 w 48"/>
                  <a:gd name="T21" fmla="*/ 20 h 77"/>
                  <a:gd name="T22" fmla="*/ 7 w 48"/>
                  <a:gd name="T23" fmla="*/ 7 h 77"/>
                  <a:gd name="T24" fmla="*/ 18 w 48"/>
                  <a:gd name="T25" fmla="*/ 0 h 77"/>
                  <a:gd name="T26" fmla="*/ 28 w 48"/>
                  <a:gd name="T27" fmla="*/ 0 h 77"/>
                  <a:gd name="T28" fmla="*/ 37 w 48"/>
                  <a:gd name="T29" fmla="*/ 7 h 77"/>
                  <a:gd name="T30" fmla="*/ 48 w 48"/>
                  <a:gd name="T31" fmla="*/ 0 h 77"/>
                  <a:gd name="T32" fmla="*/ 48 w 48"/>
                  <a:gd name="T33" fmla="*/ 55 h 77"/>
                  <a:gd name="T34" fmla="*/ 46 w 48"/>
                  <a:gd name="T35" fmla="*/ 66 h 77"/>
                  <a:gd name="T36" fmla="*/ 37 w 48"/>
                  <a:gd name="T37" fmla="*/ 74 h 77"/>
                  <a:gd name="T38" fmla="*/ 24 w 48"/>
                  <a:gd name="T39" fmla="*/ 77 h 77"/>
                  <a:gd name="T40" fmla="*/ 7 w 48"/>
                  <a:gd name="T41" fmla="*/ 72 h 77"/>
                  <a:gd name="T42" fmla="*/ 2 w 48"/>
                  <a:gd name="T43" fmla="*/ 66 h 77"/>
                  <a:gd name="T44" fmla="*/ 11 w 48"/>
                  <a:gd name="T45" fmla="*/ 27 h 77"/>
                  <a:gd name="T46" fmla="*/ 13 w 48"/>
                  <a:gd name="T47" fmla="*/ 37 h 77"/>
                  <a:gd name="T48" fmla="*/ 20 w 48"/>
                  <a:gd name="T49" fmla="*/ 46 h 77"/>
                  <a:gd name="T50" fmla="*/ 28 w 48"/>
                  <a:gd name="T51" fmla="*/ 46 h 77"/>
                  <a:gd name="T52" fmla="*/ 35 w 48"/>
                  <a:gd name="T53" fmla="*/ 37 h 77"/>
                  <a:gd name="T54" fmla="*/ 37 w 48"/>
                  <a:gd name="T55" fmla="*/ 27 h 77"/>
                  <a:gd name="T56" fmla="*/ 33 w 48"/>
                  <a:gd name="T57" fmla="*/ 13 h 77"/>
                  <a:gd name="T58" fmla="*/ 24 w 48"/>
                  <a:gd name="T59" fmla="*/ 9 h 77"/>
                  <a:gd name="T60" fmla="*/ 15 w 48"/>
                  <a:gd name="T61" fmla="*/ 13 h 77"/>
                  <a:gd name="T62" fmla="*/ 11 w 48"/>
                  <a:gd name="T63" fmla="*/ 27 h 77"/>
                  <a:gd name="T64" fmla="*/ 0 w 48"/>
                  <a:gd name="T65" fmla="*/ 0 h 77"/>
                  <a:gd name="T66" fmla="*/ 48 w 48"/>
                  <a:gd name="T6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T64" t="T65" r="T66" b="T67"/>
                <a:pathLst>
                  <a:path w="48" h="77">
                    <a:moveTo>
                      <a:pt x="2" y="59"/>
                    </a:moveTo>
                    <a:lnTo>
                      <a:pt x="11" y="61"/>
                    </a:lnTo>
                    <a:lnTo>
                      <a:pt x="13" y="64"/>
                    </a:lnTo>
                    <a:lnTo>
                      <a:pt x="15" y="66"/>
                    </a:lnTo>
                    <a:lnTo>
                      <a:pt x="18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33" y="66"/>
                    </a:lnTo>
                    <a:lnTo>
                      <a:pt x="35" y="64"/>
                    </a:lnTo>
                    <a:lnTo>
                      <a:pt x="37" y="59"/>
                    </a:lnTo>
                    <a:lnTo>
                      <a:pt x="37" y="55"/>
                    </a:lnTo>
                    <a:lnTo>
                      <a:pt x="37" y="48"/>
                    </a:lnTo>
                    <a:lnTo>
                      <a:pt x="33" y="53"/>
                    </a:lnTo>
                    <a:lnTo>
                      <a:pt x="28" y="55"/>
                    </a:lnTo>
                    <a:lnTo>
                      <a:pt x="24" y="55"/>
                    </a:lnTo>
                    <a:lnTo>
                      <a:pt x="18" y="55"/>
                    </a:lnTo>
                    <a:lnTo>
                      <a:pt x="11" y="53"/>
                    </a:lnTo>
                    <a:lnTo>
                      <a:pt x="7" y="46"/>
                    </a:lnTo>
                    <a:lnTo>
                      <a:pt x="4" y="42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4" y="13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3" y="3"/>
                    </a:lnTo>
                    <a:lnTo>
                      <a:pt x="37" y="7"/>
                    </a:lnTo>
                    <a:lnTo>
                      <a:pt x="37" y="0"/>
                    </a:lnTo>
                    <a:lnTo>
                      <a:pt x="48" y="0"/>
                    </a:lnTo>
                    <a:lnTo>
                      <a:pt x="48" y="48"/>
                    </a:lnTo>
                    <a:lnTo>
                      <a:pt x="48" y="55"/>
                    </a:lnTo>
                    <a:lnTo>
                      <a:pt x="46" y="61"/>
                    </a:lnTo>
                    <a:lnTo>
                      <a:pt x="46" y="66"/>
                    </a:lnTo>
                    <a:lnTo>
                      <a:pt x="41" y="70"/>
                    </a:lnTo>
                    <a:lnTo>
                      <a:pt x="37" y="74"/>
                    </a:lnTo>
                    <a:lnTo>
                      <a:pt x="31" y="77"/>
                    </a:lnTo>
                    <a:lnTo>
                      <a:pt x="24" y="77"/>
                    </a:lnTo>
                    <a:lnTo>
                      <a:pt x="15" y="77"/>
                    </a:lnTo>
                    <a:lnTo>
                      <a:pt x="7" y="72"/>
                    </a:lnTo>
                    <a:lnTo>
                      <a:pt x="4" y="70"/>
                    </a:lnTo>
                    <a:lnTo>
                      <a:pt x="2" y="66"/>
                    </a:lnTo>
                    <a:lnTo>
                      <a:pt x="2" y="59"/>
                    </a:lnTo>
                    <a:close/>
                    <a:moveTo>
                      <a:pt x="11" y="27"/>
                    </a:moveTo>
                    <a:lnTo>
                      <a:pt x="11" y="33"/>
                    </a:lnTo>
                    <a:lnTo>
                      <a:pt x="13" y="37"/>
                    </a:lnTo>
                    <a:lnTo>
                      <a:pt x="15" y="42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3" y="42"/>
                    </a:lnTo>
                    <a:lnTo>
                      <a:pt x="35" y="37"/>
                    </a:lnTo>
                    <a:lnTo>
                      <a:pt x="37" y="33"/>
                    </a:lnTo>
                    <a:lnTo>
                      <a:pt x="37" y="27"/>
                    </a:lnTo>
                    <a:lnTo>
                      <a:pt x="37" y="20"/>
                    </a:lnTo>
                    <a:lnTo>
                      <a:pt x="33" y="13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15" y="13"/>
                    </a:lnTo>
                    <a:lnTo>
                      <a:pt x="11" y="20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76" name="Line 116"/>
              <p:cNvSpPr>
                <a:spLocks noChangeShapeType="1"/>
              </p:cNvSpPr>
              <p:nvPr/>
            </p:nvSpPr>
            <p:spPr bwMode="auto">
              <a:xfrm>
                <a:off x="3161" y="1408"/>
                <a:ext cx="1966" cy="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77" name="AutoShape 117"/>
              <p:cNvSpPr>
                <a:spLocks noChangeArrowheads="1"/>
              </p:cNvSpPr>
              <p:nvPr/>
            </p:nvSpPr>
            <p:spPr bwMode="auto">
              <a:xfrm>
                <a:off x="2948" y="1357"/>
                <a:ext cx="29" cy="83"/>
              </a:xfrm>
              <a:custGeom>
                <a:avLst/>
                <a:gdLst>
                  <a:gd name="T0" fmla="*/ 27 w 27"/>
                  <a:gd name="T1" fmla="*/ 76 h 76"/>
                  <a:gd name="T2" fmla="*/ 18 w 27"/>
                  <a:gd name="T3" fmla="*/ 76 h 76"/>
                  <a:gd name="T4" fmla="*/ 18 w 27"/>
                  <a:gd name="T5" fmla="*/ 18 h 76"/>
                  <a:gd name="T6" fmla="*/ 13 w 27"/>
                  <a:gd name="T7" fmla="*/ 22 h 76"/>
                  <a:gd name="T8" fmla="*/ 9 w 27"/>
                  <a:gd name="T9" fmla="*/ 24 h 76"/>
                  <a:gd name="T10" fmla="*/ 5 w 27"/>
                  <a:gd name="T11" fmla="*/ 26 h 76"/>
                  <a:gd name="T12" fmla="*/ 0 w 27"/>
                  <a:gd name="T13" fmla="*/ 28 h 76"/>
                  <a:gd name="T14" fmla="*/ 0 w 27"/>
                  <a:gd name="T15" fmla="*/ 20 h 76"/>
                  <a:gd name="T16" fmla="*/ 7 w 27"/>
                  <a:gd name="T17" fmla="*/ 15 h 76"/>
                  <a:gd name="T18" fmla="*/ 13 w 27"/>
                  <a:gd name="T19" fmla="*/ 11 h 76"/>
                  <a:gd name="T20" fmla="*/ 18 w 27"/>
                  <a:gd name="T21" fmla="*/ 7 h 76"/>
                  <a:gd name="T22" fmla="*/ 20 w 27"/>
                  <a:gd name="T23" fmla="*/ 0 h 76"/>
                  <a:gd name="T24" fmla="*/ 27 w 27"/>
                  <a:gd name="T25" fmla="*/ 0 h 76"/>
                  <a:gd name="T26" fmla="*/ 27 w 27"/>
                  <a:gd name="T27" fmla="*/ 76 h 76"/>
                  <a:gd name="T28" fmla="*/ 0 w 27"/>
                  <a:gd name="T29" fmla="*/ 0 h 76"/>
                  <a:gd name="T30" fmla="*/ 27 w 27"/>
                  <a:gd name="T3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27" h="76">
                    <a:moveTo>
                      <a:pt x="27" y="76"/>
                    </a:moveTo>
                    <a:lnTo>
                      <a:pt x="18" y="76"/>
                    </a:lnTo>
                    <a:lnTo>
                      <a:pt x="18" y="18"/>
                    </a:lnTo>
                    <a:lnTo>
                      <a:pt x="13" y="22"/>
                    </a:lnTo>
                    <a:lnTo>
                      <a:pt x="9" y="24"/>
                    </a:lnTo>
                    <a:lnTo>
                      <a:pt x="5" y="26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7" y="15"/>
                    </a:lnTo>
                    <a:lnTo>
                      <a:pt x="13" y="11"/>
                    </a:lnTo>
                    <a:lnTo>
                      <a:pt x="18" y="7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27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78" name="AutoShape 118"/>
              <p:cNvSpPr>
                <a:spLocks noChangeArrowheads="1"/>
              </p:cNvSpPr>
              <p:nvPr/>
            </p:nvSpPr>
            <p:spPr bwMode="auto">
              <a:xfrm>
                <a:off x="2999" y="1357"/>
                <a:ext cx="33" cy="83"/>
              </a:xfrm>
              <a:custGeom>
                <a:avLst/>
                <a:gdLst>
                  <a:gd name="T0" fmla="*/ 0 w 31"/>
                  <a:gd name="T1" fmla="*/ 76 h 76"/>
                  <a:gd name="T2" fmla="*/ 22 w 31"/>
                  <a:gd name="T3" fmla="*/ 0 h 76"/>
                  <a:gd name="T4" fmla="*/ 31 w 31"/>
                  <a:gd name="T5" fmla="*/ 0 h 76"/>
                  <a:gd name="T6" fmla="*/ 9 w 31"/>
                  <a:gd name="T7" fmla="*/ 76 h 76"/>
                  <a:gd name="T8" fmla="*/ 0 w 31"/>
                  <a:gd name="T9" fmla="*/ 76 h 76"/>
                  <a:gd name="T10" fmla="*/ 0 w 31"/>
                  <a:gd name="T11" fmla="*/ 0 h 76"/>
                  <a:gd name="T12" fmla="*/ 31 w 31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1" h="76">
                    <a:moveTo>
                      <a:pt x="0" y="76"/>
                    </a:moveTo>
                    <a:lnTo>
                      <a:pt x="22" y="0"/>
                    </a:lnTo>
                    <a:lnTo>
                      <a:pt x="31" y="0"/>
                    </a:lnTo>
                    <a:lnTo>
                      <a:pt x="9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79" name="AutoShape 119"/>
              <p:cNvSpPr>
                <a:spLocks noChangeArrowheads="1"/>
              </p:cNvSpPr>
              <p:nvPr/>
            </p:nvSpPr>
            <p:spPr bwMode="auto">
              <a:xfrm>
                <a:off x="3033" y="1359"/>
                <a:ext cx="56" cy="81"/>
              </a:xfrm>
              <a:custGeom>
                <a:avLst/>
                <a:gdLst>
                  <a:gd name="T0" fmla="*/ 34 w 52"/>
                  <a:gd name="T1" fmla="*/ 74 h 74"/>
                  <a:gd name="T2" fmla="*/ 34 w 52"/>
                  <a:gd name="T3" fmla="*/ 57 h 74"/>
                  <a:gd name="T4" fmla="*/ 0 w 52"/>
                  <a:gd name="T5" fmla="*/ 57 h 74"/>
                  <a:gd name="T6" fmla="*/ 0 w 52"/>
                  <a:gd name="T7" fmla="*/ 46 h 74"/>
                  <a:gd name="T8" fmla="*/ 37 w 52"/>
                  <a:gd name="T9" fmla="*/ 0 h 74"/>
                  <a:gd name="T10" fmla="*/ 43 w 52"/>
                  <a:gd name="T11" fmla="*/ 0 h 74"/>
                  <a:gd name="T12" fmla="*/ 43 w 52"/>
                  <a:gd name="T13" fmla="*/ 46 h 74"/>
                  <a:gd name="T14" fmla="*/ 52 w 52"/>
                  <a:gd name="T15" fmla="*/ 46 h 74"/>
                  <a:gd name="T16" fmla="*/ 52 w 52"/>
                  <a:gd name="T17" fmla="*/ 57 h 74"/>
                  <a:gd name="T18" fmla="*/ 43 w 52"/>
                  <a:gd name="T19" fmla="*/ 57 h 74"/>
                  <a:gd name="T20" fmla="*/ 43 w 52"/>
                  <a:gd name="T21" fmla="*/ 74 h 74"/>
                  <a:gd name="T22" fmla="*/ 34 w 52"/>
                  <a:gd name="T23" fmla="*/ 74 h 74"/>
                  <a:gd name="T24" fmla="*/ 34 w 52"/>
                  <a:gd name="T25" fmla="*/ 46 h 74"/>
                  <a:gd name="T26" fmla="*/ 34 w 52"/>
                  <a:gd name="T27" fmla="*/ 20 h 74"/>
                  <a:gd name="T28" fmla="*/ 13 w 52"/>
                  <a:gd name="T29" fmla="*/ 46 h 74"/>
                  <a:gd name="T30" fmla="*/ 34 w 52"/>
                  <a:gd name="T31" fmla="*/ 46 h 74"/>
                  <a:gd name="T32" fmla="*/ 0 w 52"/>
                  <a:gd name="T33" fmla="*/ 0 h 74"/>
                  <a:gd name="T34" fmla="*/ 52 w 52"/>
                  <a:gd name="T3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T32" t="T33" r="T34" b="T35"/>
                <a:pathLst>
                  <a:path w="52" h="74">
                    <a:moveTo>
                      <a:pt x="34" y="74"/>
                    </a:moveTo>
                    <a:lnTo>
                      <a:pt x="34" y="57"/>
                    </a:lnTo>
                    <a:lnTo>
                      <a:pt x="0" y="57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3" y="46"/>
                    </a:lnTo>
                    <a:lnTo>
                      <a:pt x="52" y="46"/>
                    </a:lnTo>
                    <a:lnTo>
                      <a:pt x="52" y="57"/>
                    </a:lnTo>
                    <a:lnTo>
                      <a:pt x="43" y="57"/>
                    </a:lnTo>
                    <a:lnTo>
                      <a:pt x="43" y="74"/>
                    </a:lnTo>
                    <a:lnTo>
                      <a:pt x="34" y="74"/>
                    </a:lnTo>
                    <a:close/>
                    <a:moveTo>
                      <a:pt x="34" y="46"/>
                    </a:moveTo>
                    <a:lnTo>
                      <a:pt x="34" y="20"/>
                    </a:lnTo>
                    <a:lnTo>
                      <a:pt x="13" y="46"/>
                    </a:lnTo>
                    <a:lnTo>
                      <a:pt x="3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80" name="AutoShape 120"/>
              <p:cNvSpPr>
                <a:spLocks noChangeArrowheads="1"/>
              </p:cNvSpPr>
              <p:nvPr/>
            </p:nvSpPr>
            <p:spPr bwMode="auto">
              <a:xfrm>
                <a:off x="5120" y="2834"/>
                <a:ext cx="52" cy="83"/>
              </a:xfrm>
              <a:custGeom>
                <a:avLst/>
                <a:gdLst>
                  <a:gd name="T0" fmla="*/ 11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1 w 48"/>
                  <a:gd name="T7" fmla="*/ 0 h 76"/>
                  <a:gd name="T8" fmla="*/ 11 w 48"/>
                  <a:gd name="T9" fmla="*/ 28 h 76"/>
                  <a:gd name="T10" fmla="*/ 16 w 48"/>
                  <a:gd name="T11" fmla="*/ 24 h 76"/>
                  <a:gd name="T12" fmla="*/ 20 w 48"/>
                  <a:gd name="T13" fmla="*/ 22 h 76"/>
                  <a:gd name="T14" fmla="*/ 27 w 48"/>
                  <a:gd name="T15" fmla="*/ 20 h 76"/>
                  <a:gd name="T16" fmla="*/ 31 w 48"/>
                  <a:gd name="T17" fmla="*/ 22 h 76"/>
                  <a:gd name="T18" fmla="*/ 35 w 48"/>
                  <a:gd name="T19" fmla="*/ 22 h 76"/>
                  <a:gd name="T20" fmla="*/ 40 w 48"/>
                  <a:gd name="T21" fmla="*/ 24 h 76"/>
                  <a:gd name="T22" fmla="*/ 42 w 48"/>
                  <a:gd name="T23" fmla="*/ 28 h 76"/>
                  <a:gd name="T24" fmla="*/ 44 w 48"/>
                  <a:gd name="T25" fmla="*/ 33 h 76"/>
                  <a:gd name="T26" fmla="*/ 46 w 48"/>
                  <a:gd name="T27" fmla="*/ 37 h 76"/>
                  <a:gd name="T28" fmla="*/ 48 w 48"/>
                  <a:gd name="T29" fmla="*/ 41 h 76"/>
                  <a:gd name="T30" fmla="*/ 48 w 48"/>
                  <a:gd name="T31" fmla="*/ 48 h 76"/>
                  <a:gd name="T32" fmla="*/ 48 w 48"/>
                  <a:gd name="T33" fmla="*/ 57 h 76"/>
                  <a:gd name="T34" fmla="*/ 46 w 48"/>
                  <a:gd name="T35" fmla="*/ 63 h 76"/>
                  <a:gd name="T36" fmla="*/ 42 w 48"/>
                  <a:gd name="T37" fmla="*/ 70 h 76"/>
                  <a:gd name="T38" fmla="*/ 37 w 48"/>
                  <a:gd name="T39" fmla="*/ 74 h 76"/>
                  <a:gd name="T40" fmla="*/ 31 w 48"/>
                  <a:gd name="T41" fmla="*/ 76 h 76"/>
                  <a:gd name="T42" fmla="*/ 27 w 48"/>
                  <a:gd name="T43" fmla="*/ 76 h 76"/>
                  <a:gd name="T44" fmla="*/ 20 w 48"/>
                  <a:gd name="T45" fmla="*/ 76 h 76"/>
                  <a:gd name="T46" fmla="*/ 16 w 48"/>
                  <a:gd name="T47" fmla="*/ 72 h 76"/>
                  <a:gd name="T48" fmla="*/ 11 w 48"/>
                  <a:gd name="T49" fmla="*/ 67 h 76"/>
                  <a:gd name="T50" fmla="*/ 11 w 48"/>
                  <a:gd name="T51" fmla="*/ 76 h 76"/>
                  <a:gd name="T52" fmla="*/ 11 w 48"/>
                  <a:gd name="T53" fmla="*/ 48 h 76"/>
                  <a:gd name="T54" fmla="*/ 11 w 48"/>
                  <a:gd name="T55" fmla="*/ 57 h 76"/>
                  <a:gd name="T56" fmla="*/ 13 w 48"/>
                  <a:gd name="T57" fmla="*/ 61 h 76"/>
                  <a:gd name="T58" fmla="*/ 16 w 48"/>
                  <a:gd name="T59" fmla="*/ 65 h 76"/>
                  <a:gd name="T60" fmla="*/ 20 w 48"/>
                  <a:gd name="T61" fmla="*/ 67 h 76"/>
                  <a:gd name="T62" fmla="*/ 24 w 48"/>
                  <a:gd name="T63" fmla="*/ 67 h 76"/>
                  <a:gd name="T64" fmla="*/ 29 w 48"/>
                  <a:gd name="T65" fmla="*/ 67 h 76"/>
                  <a:gd name="T66" fmla="*/ 35 w 48"/>
                  <a:gd name="T67" fmla="*/ 63 h 76"/>
                  <a:gd name="T68" fmla="*/ 37 w 48"/>
                  <a:gd name="T69" fmla="*/ 59 h 76"/>
                  <a:gd name="T70" fmla="*/ 37 w 48"/>
                  <a:gd name="T71" fmla="*/ 54 h 76"/>
                  <a:gd name="T72" fmla="*/ 37 w 48"/>
                  <a:gd name="T73" fmla="*/ 48 h 76"/>
                  <a:gd name="T74" fmla="*/ 37 w 48"/>
                  <a:gd name="T75" fmla="*/ 41 h 76"/>
                  <a:gd name="T76" fmla="*/ 37 w 48"/>
                  <a:gd name="T77" fmla="*/ 37 h 76"/>
                  <a:gd name="T78" fmla="*/ 35 w 48"/>
                  <a:gd name="T79" fmla="*/ 33 h 76"/>
                  <a:gd name="T80" fmla="*/ 31 w 48"/>
                  <a:gd name="T81" fmla="*/ 30 h 76"/>
                  <a:gd name="T82" fmla="*/ 24 w 48"/>
                  <a:gd name="T83" fmla="*/ 28 h 76"/>
                  <a:gd name="T84" fmla="*/ 20 w 48"/>
                  <a:gd name="T85" fmla="*/ 30 h 76"/>
                  <a:gd name="T86" fmla="*/ 16 w 48"/>
                  <a:gd name="T87" fmla="*/ 35 h 76"/>
                  <a:gd name="T88" fmla="*/ 11 w 48"/>
                  <a:gd name="T89" fmla="*/ 39 h 76"/>
                  <a:gd name="T90" fmla="*/ 11 w 48"/>
                  <a:gd name="T91" fmla="*/ 48 h 76"/>
                  <a:gd name="T92" fmla="*/ 0 w 48"/>
                  <a:gd name="T93" fmla="*/ 0 h 76"/>
                  <a:gd name="T94" fmla="*/ 48 w 48"/>
                  <a:gd name="T9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48" h="76">
                    <a:moveTo>
                      <a:pt x="11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8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7" y="20"/>
                    </a:lnTo>
                    <a:lnTo>
                      <a:pt x="31" y="22"/>
                    </a:lnTo>
                    <a:lnTo>
                      <a:pt x="35" y="22"/>
                    </a:lnTo>
                    <a:lnTo>
                      <a:pt x="40" y="24"/>
                    </a:lnTo>
                    <a:lnTo>
                      <a:pt x="42" y="28"/>
                    </a:lnTo>
                    <a:lnTo>
                      <a:pt x="44" y="33"/>
                    </a:lnTo>
                    <a:lnTo>
                      <a:pt x="46" y="37"/>
                    </a:lnTo>
                    <a:lnTo>
                      <a:pt x="48" y="41"/>
                    </a:lnTo>
                    <a:lnTo>
                      <a:pt x="48" y="48"/>
                    </a:lnTo>
                    <a:lnTo>
                      <a:pt x="48" y="57"/>
                    </a:lnTo>
                    <a:lnTo>
                      <a:pt x="46" y="63"/>
                    </a:lnTo>
                    <a:lnTo>
                      <a:pt x="42" y="70"/>
                    </a:lnTo>
                    <a:lnTo>
                      <a:pt x="37" y="74"/>
                    </a:lnTo>
                    <a:lnTo>
                      <a:pt x="31" y="76"/>
                    </a:lnTo>
                    <a:lnTo>
                      <a:pt x="27" y="76"/>
                    </a:lnTo>
                    <a:lnTo>
                      <a:pt x="20" y="76"/>
                    </a:lnTo>
                    <a:lnTo>
                      <a:pt x="16" y="72"/>
                    </a:lnTo>
                    <a:lnTo>
                      <a:pt x="11" y="67"/>
                    </a:lnTo>
                    <a:lnTo>
                      <a:pt x="11" y="76"/>
                    </a:lnTo>
                    <a:close/>
                    <a:moveTo>
                      <a:pt x="11" y="48"/>
                    </a:moveTo>
                    <a:lnTo>
                      <a:pt x="11" y="57"/>
                    </a:lnTo>
                    <a:lnTo>
                      <a:pt x="13" y="61"/>
                    </a:lnTo>
                    <a:lnTo>
                      <a:pt x="16" y="65"/>
                    </a:lnTo>
                    <a:lnTo>
                      <a:pt x="20" y="67"/>
                    </a:lnTo>
                    <a:lnTo>
                      <a:pt x="24" y="67"/>
                    </a:lnTo>
                    <a:lnTo>
                      <a:pt x="29" y="67"/>
                    </a:lnTo>
                    <a:lnTo>
                      <a:pt x="35" y="63"/>
                    </a:lnTo>
                    <a:lnTo>
                      <a:pt x="37" y="59"/>
                    </a:lnTo>
                    <a:lnTo>
                      <a:pt x="37" y="54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7" y="37"/>
                    </a:lnTo>
                    <a:lnTo>
                      <a:pt x="35" y="33"/>
                    </a:lnTo>
                    <a:lnTo>
                      <a:pt x="31" y="30"/>
                    </a:lnTo>
                    <a:lnTo>
                      <a:pt x="24" y="28"/>
                    </a:lnTo>
                    <a:lnTo>
                      <a:pt x="20" y="30"/>
                    </a:lnTo>
                    <a:lnTo>
                      <a:pt x="16" y="35"/>
                    </a:lnTo>
                    <a:lnTo>
                      <a:pt x="11" y="39"/>
                    </a:lnTo>
                    <a:lnTo>
                      <a:pt x="11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81" name="Line 121"/>
              <p:cNvSpPr>
                <a:spLocks noChangeShapeType="1"/>
              </p:cNvSpPr>
              <p:nvPr/>
            </p:nvSpPr>
            <p:spPr bwMode="auto">
              <a:xfrm>
                <a:off x="3878" y="1420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82" name="Line 122"/>
              <p:cNvSpPr>
                <a:spLocks noChangeShapeType="1"/>
              </p:cNvSpPr>
              <p:nvPr/>
            </p:nvSpPr>
            <p:spPr bwMode="auto">
              <a:xfrm>
                <a:off x="3878" y="1477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83" name="Line 123"/>
              <p:cNvSpPr>
                <a:spLocks noChangeShapeType="1"/>
              </p:cNvSpPr>
              <p:nvPr/>
            </p:nvSpPr>
            <p:spPr bwMode="auto">
              <a:xfrm>
                <a:off x="3878" y="1535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84" name="Line 124"/>
              <p:cNvSpPr>
                <a:spLocks noChangeShapeType="1"/>
              </p:cNvSpPr>
              <p:nvPr/>
            </p:nvSpPr>
            <p:spPr bwMode="auto">
              <a:xfrm>
                <a:off x="3878" y="1594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85" name="Line 125"/>
              <p:cNvSpPr>
                <a:spLocks noChangeShapeType="1"/>
              </p:cNvSpPr>
              <p:nvPr/>
            </p:nvSpPr>
            <p:spPr bwMode="auto">
              <a:xfrm>
                <a:off x="3878" y="1651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86" name="Line 126"/>
              <p:cNvSpPr>
                <a:spLocks noChangeShapeType="1"/>
              </p:cNvSpPr>
              <p:nvPr/>
            </p:nvSpPr>
            <p:spPr bwMode="auto">
              <a:xfrm>
                <a:off x="3878" y="1708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87" name="Line 127"/>
              <p:cNvSpPr>
                <a:spLocks noChangeShapeType="1"/>
              </p:cNvSpPr>
              <p:nvPr/>
            </p:nvSpPr>
            <p:spPr bwMode="auto">
              <a:xfrm>
                <a:off x="3878" y="1766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88" name="Line 128"/>
              <p:cNvSpPr>
                <a:spLocks noChangeShapeType="1"/>
              </p:cNvSpPr>
              <p:nvPr/>
            </p:nvSpPr>
            <p:spPr bwMode="auto">
              <a:xfrm>
                <a:off x="3878" y="1825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89" name="Line 129"/>
              <p:cNvSpPr>
                <a:spLocks noChangeShapeType="1"/>
              </p:cNvSpPr>
              <p:nvPr/>
            </p:nvSpPr>
            <p:spPr bwMode="auto">
              <a:xfrm>
                <a:off x="3878" y="1882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90" name="Line 130"/>
              <p:cNvSpPr>
                <a:spLocks noChangeShapeType="1"/>
              </p:cNvSpPr>
              <p:nvPr/>
            </p:nvSpPr>
            <p:spPr bwMode="auto">
              <a:xfrm>
                <a:off x="3878" y="1940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91" name="Line 131"/>
              <p:cNvSpPr>
                <a:spLocks noChangeShapeType="1"/>
              </p:cNvSpPr>
              <p:nvPr/>
            </p:nvSpPr>
            <p:spPr bwMode="auto">
              <a:xfrm>
                <a:off x="3878" y="1997"/>
                <a:ext cx="0" cy="29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92" name="Line 132"/>
              <p:cNvSpPr>
                <a:spLocks noChangeShapeType="1"/>
              </p:cNvSpPr>
              <p:nvPr/>
            </p:nvSpPr>
            <p:spPr bwMode="auto">
              <a:xfrm>
                <a:off x="3878" y="2056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93" name="Line 133"/>
              <p:cNvSpPr>
                <a:spLocks noChangeShapeType="1"/>
              </p:cNvSpPr>
              <p:nvPr/>
            </p:nvSpPr>
            <p:spPr bwMode="auto">
              <a:xfrm>
                <a:off x="3878" y="2114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94" name="Line 134"/>
              <p:cNvSpPr>
                <a:spLocks noChangeShapeType="1"/>
              </p:cNvSpPr>
              <p:nvPr/>
            </p:nvSpPr>
            <p:spPr bwMode="auto">
              <a:xfrm>
                <a:off x="3878" y="2171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95" name="Line 135"/>
              <p:cNvSpPr>
                <a:spLocks noChangeShapeType="1"/>
              </p:cNvSpPr>
              <p:nvPr/>
            </p:nvSpPr>
            <p:spPr bwMode="auto">
              <a:xfrm>
                <a:off x="3878" y="2229"/>
                <a:ext cx="0" cy="29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96" name="Line 136"/>
              <p:cNvSpPr>
                <a:spLocks noChangeShapeType="1"/>
              </p:cNvSpPr>
              <p:nvPr/>
            </p:nvSpPr>
            <p:spPr bwMode="auto">
              <a:xfrm>
                <a:off x="3878" y="2287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97" name="Line 137"/>
              <p:cNvSpPr>
                <a:spLocks noChangeShapeType="1"/>
              </p:cNvSpPr>
              <p:nvPr/>
            </p:nvSpPr>
            <p:spPr bwMode="auto">
              <a:xfrm>
                <a:off x="3878" y="2345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98" name="Line 138"/>
              <p:cNvSpPr>
                <a:spLocks noChangeShapeType="1"/>
              </p:cNvSpPr>
              <p:nvPr/>
            </p:nvSpPr>
            <p:spPr bwMode="auto">
              <a:xfrm>
                <a:off x="3878" y="2402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499" name="Line 139"/>
              <p:cNvSpPr>
                <a:spLocks noChangeShapeType="1"/>
              </p:cNvSpPr>
              <p:nvPr/>
            </p:nvSpPr>
            <p:spPr bwMode="auto">
              <a:xfrm>
                <a:off x="3878" y="2460"/>
                <a:ext cx="0" cy="29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00" name="Line 140"/>
              <p:cNvSpPr>
                <a:spLocks noChangeShapeType="1"/>
              </p:cNvSpPr>
              <p:nvPr/>
            </p:nvSpPr>
            <p:spPr bwMode="auto">
              <a:xfrm>
                <a:off x="3878" y="2518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01" name="Line 141"/>
              <p:cNvSpPr>
                <a:spLocks noChangeShapeType="1"/>
              </p:cNvSpPr>
              <p:nvPr/>
            </p:nvSpPr>
            <p:spPr bwMode="auto">
              <a:xfrm>
                <a:off x="3878" y="2576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02" name="Line 142"/>
              <p:cNvSpPr>
                <a:spLocks noChangeShapeType="1"/>
              </p:cNvSpPr>
              <p:nvPr/>
            </p:nvSpPr>
            <p:spPr bwMode="auto">
              <a:xfrm>
                <a:off x="3878" y="2633"/>
                <a:ext cx="0" cy="28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03" name="Line 143"/>
              <p:cNvSpPr>
                <a:spLocks noChangeShapeType="1"/>
              </p:cNvSpPr>
              <p:nvPr/>
            </p:nvSpPr>
            <p:spPr bwMode="auto">
              <a:xfrm>
                <a:off x="3878" y="2691"/>
                <a:ext cx="0" cy="29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04" name="Line 144"/>
              <p:cNvSpPr>
                <a:spLocks noChangeShapeType="1"/>
              </p:cNvSpPr>
              <p:nvPr/>
            </p:nvSpPr>
            <p:spPr bwMode="auto">
              <a:xfrm>
                <a:off x="3878" y="2750"/>
                <a:ext cx="0" cy="20"/>
              </a:xfrm>
              <a:prstGeom prst="line">
                <a:avLst/>
              </a:prstGeom>
              <a:noFill/>
              <a:ln w="14400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05" name="AutoShape 145"/>
              <p:cNvSpPr>
                <a:spLocks noChangeArrowheads="1"/>
              </p:cNvSpPr>
              <p:nvPr/>
            </p:nvSpPr>
            <p:spPr bwMode="auto">
              <a:xfrm>
                <a:off x="3787" y="2863"/>
                <a:ext cx="52" cy="83"/>
              </a:xfrm>
              <a:custGeom>
                <a:avLst/>
                <a:gdLst>
                  <a:gd name="T0" fmla="*/ 11 w 48"/>
                  <a:gd name="T1" fmla="*/ 74 h 76"/>
                  <a:gd name="T2" fmla="*/ 0 w 48"/>
                  <a:gd name="T3" fmla="*/ 74 h 76"/>
                  <a:gd name="T4" fmla="*/ 0 w 48"/>
                  <a:gd name="T5" fmla="*/ 0 h 76"/>
                  <a:gd name="T6" fmla="*/ 11 w 48"/>
                  <a:gd name="T7" fmla="*/ 0 h 76"/>
                  <a:gd name="T8" fmla="*/ 11 w 48"/>
                  <a:gd name="T9" fmla="*/ 28 h 76"/>
                  <a:gd name="T10" fmla="*/ 13 w 48"/>
                  <a:gd name="T11" fmla="*/ 24 h 76"/>
                  <a:gd name="T12" fmla="*/ 20 w 48"/>
                  <a:gd name="T13" fmla="*/ 20 h 76"/>
                  <a:gd name="T14" fmla="*/ 24 w 48"/>
                  <a:gd name="T15" fmla="*/ 20 h 76"/>
                  <a:gd name="T16" fmla="*/ 28 w 48"/>
                  <a:gd name="T17" fmla="*/ 20 h 76"/>
                  <a:gd name="T18" fmla="*/ 33 w 48"/>
                  <a:gd name="T19" fmla="*/ 22 h 76"/>
                  <a:gd name="T20" fmla="*/ 37 w 48"/>
                  <a:gd name="T21" fmla="*/ 24 h 76"/>
                  <a:gd name="T22" fmla="*/ 42 w 48"/>
                  <a:gd name="T23" fmla="*/ 26 h 76"/>
                  <a:gd name="T24" fmla="*/ 44 w 48"/>
                  <a:gd name="T25" fmla="*/ 31 h 76"/>
                  <a:gd name="T26" fmla="*/ 46 w 48"/>
                  <a:gd name="T27" fmla="*/ 35 h 76"/>
                  <a:gd name="T28" fmla="*/ 46 w 48"/>
                  <a:gd name="T29" fmla="*/ 41 h 76"/>
                  <a:gd name="T30" fmla="*/ 48 w 48"/>
                  <a:gd name="T31" fmla="*/ 48 h 76"/>
                  <a:gd name="T32" fmla="*/ 46 w 48"/>
                  <a:gd name="T33" fmla="*/ 55 h 76"/>
                  <a:gd name="T34" fmla="*/ 44 w 48"/>
                  <a:gd name="T35" fmla="*/ 63 h 76"/>
                  <a:gd name="T36" fmla="*/ 39 w 48"/>
                  <a:gd name="T37" fmla="*/ 68 h 76"/>
                  <a:gd name="T38" fmla="*/ 35 w 48"/>
                  <a:gd name="T39" fmla="*/ 72 h 76"/>
                  <a:gd name="T40" fmla="*/ 31 w 48"/>
                  <a:gd name="T41" fmla="*/ 76 h 76"/>
                  <a:gd name="T42" fmla="*/ 24 w 48"/>
                  <a:gd name="T43" fmla="*/ 76 h 76"/>
                  <a:gd name="T44" fmla="*/ 20 w 48"/>
                  <a:gd name="T45" fmla="*/ 74 h 76"/>
                  <a:gd name="T46" fmla="*/ 13 w 48"/>
                  <a:gd name="T47" fmla="*/ 72 h 76"/>
                  <a:gd name="T48" fmla="*/ 11 w 48"/>
                  <a:gd name="T49" fmla="*/ 68 h 76"/>
                  <a:gd name="T50" fmla="*/ 11 w 48"/>
                  <a:gd name="T51" fmla="*/ 74 h 76"/>
                  <a:gd name="T52" fmla="*/ 11 w 48"/>
                  <a:gd name="T53" fmla="*/ 48 h 76"/>
                  <a:gd name="T54" fmla="*/ 11 w 48"/>
                  <a:gd name="T55" fmla="*/ 55 h 76"/>
                  <a:gd name="T56" fmla="*/ 13 w 48"/>
                  <a:gd name="T57" fmla="*/ 61 h 76"/>
                  <a:gd name="T58" fmla="*/ 15 w 48"/>
                  <a:gd name="T59" fmla="*/ 65 h 76"/>
                  <a:gd name="T60" fmla="*/ 20 w 48"/>
                  <a:gd name="T61" fmla="*/ 68 h 76"/>
                  <a:gd name="T62" fmla="*/ 24 w 48"/>
                  <a:gd name="T63" fmla="*/ 68 h 76"/>
                  <a:gd name="T64" fmla="*/ 28 w 48"/>
                  <a:gd name="T65" fmla="*/ 65 h 76"/>
                  <a:gd name="T66" fmla="*/ 33 w 48"/>
                  <a:gd name="T67" fmla="*/ 63 h 76"/>
                  <a:gd name="T68" fmla="*/ 35 w 48"/>
                  <a:gd name="T69" fmla="*/ 59 h 76"/>
                  <a:gd name="T70" fmla="*/ 37 w 48"/>
                  <a:gd name="T71" fmla="*/ 55 h 76"/>
                  <a:gd name="T72" fmla="*/ 37 w 48"/>
                  <a:gd name="T73" fmla="*/ 48 h 76"/>
                  <a:gd name="T74" fmla="*/ 37 w 48"/>
                  <a:gd name="T75" fmla="*/ 41 h 76"/>
                  <a:gd name="T76" fmla="*/ 35 w 48"/>
                  <a:gd name="T77" fmla="*/ 37 h 76"/>
                  <a:gd name="T78" fmla="*/ 33 w 48"/>
                  <a:gd name="T79" fmla="*/ 33 h 76"/>
                  <a:gd name="T80" fmla="*/ 28 w 48"/>
                  <a:gd name="T81" fmla="*/ 28 h 76"/>
                  <a:gd name="T82" fmla="*/ 24 w 48"/>
                  <a:gd name="T83" fmla="*/ 28 h 76"/>
                  <a:gd name="T84" fmla="*/ 18 w 48"/>
                  <a:gd name="T85" fmla="*/ 28 h 76"/>
                  <a:gd name="T86" fmla="*/ 13 w 48"/>
                  <a:gd name="T87" fmla="*/ 33 h 76"/>
                  <a:gd name="T88" fmla="*/ 11 w 48"/>
                  <a:gd name="T89" fmla="*/ 39 h 76"/>
                  <a:gd name="T90" fmla="*/ 11 w 48"/>
                  <a:gd name="T91" fmla="*/ 48 h 76"/>
                  <a:gd name="T92" fmla="*/ 0 w 48"/>
                  <a:gd name="T93" fmla="*/ 0 h 76"/>
                  <a:gd name="T94" fmla="*/ 48 w 48"/>
                  <a:gd name="T9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48" h="76">
                    <a:moveTo>
                      <a:pt x="11" y="74"/>
                    </a:moveTo>
                    <a:lnTo>
                      <a:pt x="0" y="74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8"/>
                    </a:lnTo>
                    <a:lnTo>
                      <a:pt x="13" y="24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8" y="20"/>
                    </a:lnTo>
                    <a:lnTo>
                      <a:pt x="33" y="22"/>
                    </a:lnTo>
                    <a:lnTo>
                      <a:pt x="37" y="24"/>
                    </a:lnTo>
                    <a:lnTo>
                      <a:pt x="42" y="26"/>
                    </a:lnTo>
                    <a:lnTo>
                      <a:pt x="44" y="31"/>
                    </a:lnTo>
                    <a:lnTo>
                      <a:pt x="46" y="35"/>
                    </a:lnTo>
                    <a:lnTo>
                      <a:pt x="46" y="41"/>
                    </a:lnTo>
                    <a:lnTo>
                      <a:pt x="48" y="48"/>
                    </a:lnTo>
                    <a:lnTo>
                      <a:pt x="46" y="55"/>
                    </a:lnTo>
                    <a:lnTo>
                      <a:pt x="44" y="63"/>
                    </a:lnTo>
                    <a:lnTo>
                      <a:pt x="39" y="68"/>
                    </a:lnTo>
                    <a:lnTo>
                      <a:pt x="35" y="72"/>
                    </a:lnTo>
                    <a:lnTo>
                      <a:pt x="31" y="76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13" y="72"/>
                    </a:lnTo>
                    <a:lnTo>
                      <a:pt x="11" y="68"/>
                    </a:lnTo>
                    <a:lnTo>
                      <a:pt x="11" y="74"/>
                    </a:lnTo>
                    <a:close/>
                    <a:moveTo>
                      <a:pt x="11" y="48"/>
                    </a:moveTo>
                    <a:lnTo>
                      <a:pt x="11" y="55"/>
                    </a:lnTo>
                    <a:lnTo>
                      <a:pt x="13" y="61"/>
                    </a:lnTo>
                    <a:lnTo>
                      <a:pt x="15" y="65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8" y="65"/>
                    </a:lnTo>
                    <a:lnTo>
                      <a:pt x="33" y="63"/>
                    </a:lnTo>
                    <a:lnTo>
                      <a:pt x="35" y="59"/>
                    </a:lnTo>
                    <a:lnTo>
                      <a:pt x="37" y="55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5" y="37"/>
                    </a:lnTo>
                    <a:lnTo>
                      <a:pt x="33" y="33"/>
                    </a:lnTo>
                    <a:lnTo>
                      <a:pt x="28" y="28"/>
                    </a:lnTo>
                    <a:lnTo>
                      <a:pt x="24" y="28"/>
                    </a:lnTo>
                    <a:lnTo>
                      <a:pt x="18" y="28"/>
                    </a:lnTo>
                    <a:lnTo>
                      <a:pt x="13" y="33"/>
                    </a:lnTo>
                    <a:lnTo>
                      <a:pt x="11" y="39"/>
                    </a:lnTo>
                    <a:lnTo>
                      <a:pt x="11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06" name="AutoShape 146"/>
              <p:cNvSpPr>
                <a:spLocks noChangeArrowheads="1"/>
              </p:cNvSpPr>
              <p:nvPr/>
            </p:nvSpPr>
            <p:spPr bwMode="auto">
              <a:xfrm>
                <a:off x="3850" y="2887"/>
                <a:ext cx="54" cy="32"/>
              </a:xfrm>
              <a:custGeom>
                <a:avLst/>
                <a:gdLst>
                  <a:gd name="T0" fmla="*/ 50 w 50"/>
                  <a:gd name="T1" fmla="*/ 9 h 30"/>
                  <a:gd name="T2" fmla="*/ 0 w 50"/>
                  <a:gd name="T3" fmla="*/ 9 h 30"/>
                  <a:gd name="T4" fmla="*/ 0 w 50"/>
                  <a:gd name="T5" fmla="*/ 0 h 30"/>
                  <a:gd name="T6" fmla="*/ 50 w 50"/>
                  <a:gd name="T7" fmla="*/ 0 h 30"/>
                  <a:gd name="T8" fmla="*/ 50 w 50"/>
                  <a:gd name="T9" fmla="*/ 9 h 30"/>
                  <a:gd name="T10" fmla="*/ 50 w 50"/>
                  <a:gd name="T11" fmla="*/ 30 h 30"/>
                  <a:gd name="T12" fmla="*/ 0 w 50"/>
                  <a:gd name="T13" fmla="*/ 30 h 30"/>
                  <a:gd name="T14" fmla="*/ 0 w 50"/>
                  <a:gd name="T15" fmla="*/ 22 h 30"/>
                  <a:gd name="T16" fmla="*/ 50 w 50"/>
                  <a:gd name="T17" fmla="*/ 22 h 30"/>
                  <a:gd name="T18" fmla="*/ 50 w 50"/>
                  <a:gd name="T19" fmla="*/ 30 h 30"/>
                  <a:gd name="T20" fmla="*/ 0 w 50"/>
                  <a:gd name="T21" fmla="*/ 0 h 30"/>
                  <a:gd name="T22" fmla="*/ 50 w 50"/>
                  <a:gd name="T2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50" h="30">
                    <a:moveTo>
                      <a:pt x="50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9"/>
                    </a:lnTo>
                    <a:close/>
                    <a:moveTo>
                      <a:pt x="50" y="30"/>
                    </a:moveTo>
                    <a:lnTo>
                      <a:pt x="0" y="30"/>
                    </a:lnTo>
                    <a:lnTo>
                      <a:pt x="0" y="22"/>
                    </a:lnTo>
                    <a:lnTo>
                      <a:pt x="50" y="22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07" name="AutoShape 147"/>
              <p:cNvSpPr>
                <a:spLocks noChangeArrowheads="1"/>
              </p:cNvSpPr>
              <p:nvPr/>
            </p:nvSpPr>
            <p:spPr bwMode="auto">
              <a:xfrm>
                <a:off x="3922" y="2863"/>
                <a:ext cx="66" cy="81"/>
              </a:xfrm>
              <a:custGeom>
                <a:avLst/>
                <a:gdLst>
                  <a:gd name="T0" fmla="*/ 0 w 61"/>
                  <a:gd name="T1" fmla="*/ 74 h 74"/>
                  <a:gd name="T2" fmla="*/ 0 w 61"/>
                  <a:gd name="T3" fmla="*/ 0 h 74"/>
                  <a:gd name="T4" fmla="*/ 31 w 61"/>
                  <a:gd name="T5" fmla="*/ 0 h 74"/>
                  <a:gd name="T6" fmla="*/ 39 w 61"/>
                  <a:gd name="T7" fmla="*/ 0 h 74"/>
                  <a:gd name="T8" fmla="*/ 46 w 61"/>
                  <a:gd name="T9" fmla="*/ 2 h 74"/>
                  <a:gd name="T10" fmla="*/ 50 w 61"/>
                  <a:gd name="T11" fmla="*/ 4 h 74"/>
                  <a:gd name="T12" fmla="*/ 54 w 61"/>
                  <a:gd name="T13" fmla="*/ 9 h 74"/>
                  <a:gd name="T14" fmla="*/ 57 w 61"/>
                  <a:gd name="T15" fmla="*/ 13 h 74"/>
                  <a:gd name="T16" fmla="*/ 57 w 61"/>
                  <a:gd name="T17" fmla="*/ 20 h 74"/>
                  <a:gd name="T18" fmla="*/ 54 w 61"/>
                  <a:gd name="T19" fmla="*/ 26 h 74"/>
                  <a:gd name="T20" fmla="*/ 52 w 61"/>
                  <a:gd name="T21" fmla="*/ 33 h 74"/>
                  <a:gd name="T22" fmla="*/ 48 w 61"/>
                  <a:gd name="T23" fmla="*/ 37 h 74"/>
                  <a:gd name="T24" fmla="*/ 44 w 61"/>
                  <a:gd name="T25" fmla="*/ 39 h 74"/>
                  <a:gd name="T26" fmla="*/ 37 w 61"/>
                  <a:gd name="T27" fmla="*/ 39 h 74"/>
                  <a:gd name="T28" fmla="*/ 39 w 61"/>
                  <a:gd name="T29" fmla="*/ 41 h 74"/>
                  <a:gd name="T30" fmla="*/ 41 w 61"/>
                  <a:gd name="T31" fmla="*/ 44 h 74"/>
                  <a:gd name="T32" fmla="*/ 46 w 61"/>
                  <a:gd name="T33" fmla="*/ 48 h 74"/>
                  <a:gd name="T34" fmla="*/ 50 w 61"/>
                  <a:gd name="T35" fmla="*/ 55 h 74"/>
                  <a:gd name="T36" fmla="*/ 61 w 61"/>
                  <a:gd name="T37" fmla="*/ 74 h 74"/>
                  <a:gd name="T38" fmla="*/ 50 w 61"/>
                  <a:gd name="T39" fmla="*/ 74 h 74"/>
                  <a:gd name="T40" fmla="*/ 41 w 61"/>
                  <a:gd name="T41" fmla="*/ 59 h 74"/>
                  <a:gd name="T42" fmla="*/ 37 w 61"/>
                  <a:gd name="T43" fmla="*/ 52 h 74"/>
                  <a:gd name="T44" fmla="*/ 35 w 61"/>
                  <a:gd name="T45" fmla="*/ 48 h 74"/>
                  <a:gd name="T46" fmla="*/ 33 w 61"/>
                  <a:gd name="T47" fmla="*/ 46 h 74"/>
                  <a:gd name="T48" fmla="*/ 28 w 61"/>
                  <a:gd name="T49" fmla="*/ 44 h 74"/>
                  <a:gd name="T50" fmla="*/ 26 w 61"/>
                  <a:gd name="T51" fmla="*/ 41 h 74"/>
                  <a:gd name="T52" fmla="*/ 24 w 61"/>
                  <a:gd name="T53" fmla="*/ 41 h 74"/>
                  <a:gd name="T54" fmla="*/ 24 w 61"/>
                  <a:gd name="T55" fmla="*/ 41 h 74"/>
                  <a:gd name="T56" fmla="*/ 20 w 61"/>
                  <a:gd name="T57" fmla="*/ 41 h 74"/>
                  <a:gd name="T58" fmla="*/ 9 w 61"/>
                  <a:gd name="T59" fmla="*/ 41 h 74"/>
                  <a:gd name="T60" fmla="*/ 9 w 61"/>
                  <a:gd name="T61" fmla="*/ 74 h 74"/>
                  <a:gd name="T62" fmla="*/ 0 w 61"/>
                  <a:gd name="T63" fmla="*/ 74 h 74"/>
                  <a:gd name="T64" fmla="*/ 9 w 61"/>
                  <a:gd name="T65" fmla="*/ 33 h 74"/>
                  <a:gd name="T66" fmla="*/ 28 w 61"/>
                  <a:gd name="T67" fmla="*/ 33 h 74"/>
                  <a:gd name="T68" fmla="*/ 35 w 61"/>
                  <a:gd name="T69" fmla="*/ 33 h 74"/>
                  <a:gd name="T70" fmla="*/ 39 w 61"/>
                  <a:gd name="T71" fmla="*/ 31 h 74"/>
                  <a:gd name="T72" fmla="*/ 44 w 61"/>
                  <a:gd name="T73" fmla="*/ 28 h 74"/>
                  <a:gd name="T74" fmla="*/ 46 w 61"/>
                  <a:gd name="T75" fmla="*/ 26 h 74"/>
                  <a:gd name="T76" fmla="*/ 46 w 61"/>
                  <a:gd name="T77" fmla="*/ 24 h 74"/>
                  <a:gd name="T78" fmla="*/ 48 w 61"/>
                  <a:gd name="T79" fmla="*/ 20 h 74"/>
                  <a:gd name="T80" fmla="*/ 46 w 61"/>
                  <a:gd name="T81" fmla="*/ 15 h 74"/>
                  <a:gd name="T82" fmla="*/ 44 w 61"/>
                  <a:gd name="T83" fmla="*/ 11 h 74"/>
                  <a:gd name="T84" fmla="*/ 39 w 61"/>
                  <a:gd name="T85" fmla="*/ 9 h 74"/>
                  <a:gd name="T86" fmla="*/ 31 w 61"/>
                  <a:gd name="T87" fmla="*/ 9 h 74"/>
                  <a:gd name="T88" fmla="*/ 9 w 61"/>
                  <a:gd name="T89" fmla="*/ 9 h 74"/>
                  <a:gd name="T90" fmla="*/ 9 w 61"/>
                  <a:gd name="T91" fmla="*/ 33 h 74"/>
                  <a:gd name="T92" fmla="*/ 0 w 61"/>
                  <a:gd name="T93" fmla="*/ 0 h 74"/>
                  <a:gd name="T94" fmla="*/ 61 w 61"/>
                  <a:gd name="T9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61" h="74">
                    <a:moveTo>
                      <a:pt x="0" y="74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2"/>
                    </a:lnTo>
                    <a:lnTo>
                      <a:pt x="50" y="4"/>
                    </a:lnTo>
                    <a:lnTo>
                      <a:pt x="54" y="9"/>
                    </a:lnTo>
                    <a:lnTo>
                      <a:pt x="57" y="13"/>
                    </a:lnTo>
                    <a:lnTo>
                      <a:pt x="57" y="20"/>
                    </a:lnTo>
                    <a:lnTo>
                      <a:pt x="54" y="26"/>
                    </a:lnTo>
                    <a:lnTo>
                      <a:pt x="52" y="33"/>
                    </a:lnTo>
                    <a:lnTo>
                      <a:pt x="48" y="37"/>
                    </a:lnTo>
                    <a:lnTo>
                      <a:pt x="44" y="39"/>
                    </a:lnTo>
                    <a:lnTo>
                      <a:pt x="37" y="39"/>
                    </a:lnTo>
                    <a:lnTo>
                      <a:pt x="39" y="41"/>
                    </a:lnTo>
                    <a:lnTo>
                      <a:pt x="41" y="44"/>
                    </a:lnTo>
                    <a:lnTo>
                      <a:pt x="46" y="48"/>
                    </a:lnTo>
                    <a:lnTo>
                      <a:pt x="50" y="55"/>
                    </a:lnTo>
                    <a:lnTo>
                      <a:pt x="61" y="74"/>
                    </a:lnTo>
                    <a:lnTo>
                      <a:pt x="50" y="74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3" y="46"/>
                    </a:lnTo>
                    <a:lnTo>
                      <a:pt x="28" y="44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0" y="41"/>
                    </a:lnTo>
                    <a:lnTo>
                      <a:pt x="9" y="41"/>
                    </a:lnTo>
                    <a:lnTo>
                      <a:pt x="9" y="74"/>
                    </a:lnTo>
                    <a:lnTo>
                      <a:pt x="0" y="74"/>
                    </a:lnTo>
                    <a:close/>
                    <a:moveTo>
                      <a:pt x="9" y="33"/>
                    </a:moveTo>
                    <a:lnTo>
                      <a:pt x="28" y="33"/>
                    </a:lnTo>
                    <a:lnTo>
                      <a:pt x="35" y="33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48" y="20"/>
                    </a:lnTo>
                    <a:lnTo>
                      <a:pt x="46" y="15"/>
                    </a:lnTo>
                    <a:lnTo>
                      <a:pt x="44" y="11"/>
                    </a:lnTo>
                    <a:lnTo>
                      <a:pt x="39" y="9"/>
                    </a:lnTo>
                    <a:lnTo>
                      <a:pt x="31" y="9"/>
                    </a:lnTo>
                    <a:lnTo>
                      <a:pt x="9" y="9"/>
                    </a:lnTo>
                    <a:lnTo>
                      <a:pt x="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08" name="AutoShape 148"/>
              <p:cNvSpPr>
                <a:spLocks noChangeArrowheads="1"/>
              </p:cNvSpPr>
              <p:nvPr/>
            </p:nvSpPr>
            <p:spPr bwMode="auto">
              <a:xfrm>
                <a:off x="4001" y="2863"/>
                <a:ext cx="28" cy="105"/>
              </a:xfrm>
              <a:custGeom>
                <a:avLst/>
                <a:gdLst>
                  <a:gd name="T0" fmla="*/ 20 w 26"/>
                  <a:gd name="T1" fmla="*/ 96 h 96"/>
                  <a:gd name="T2" fmla="*/ 11 w 26"/>
                  <a:gd name="T3" fmla="*/ 85 h 96"/>
                  <a:gd name="T4" fmla="*/ 4 w 26"/>
                  <a:gd name="T5" fmla="*/ 74 h 96"/>
                  <a:gd name="T6" fmla="*/ 2 w 26"/>
                  <a:gd name="T7" fmla="*/ 61 h 96"/>
                  <a:gd name="T8" fmla="*/ 0 w 26"/>
                  <a:gd name="T9" fmla="*/ 48 h 96"/>
                  <a:gd name="T10" fmla="*/ 0 w 26"/>
                  <a:gd name="T11" fmla="*/ 37 h 96"/>
                  <a:gd name="T12" fmla="*/ 4 w 26"/>
                  <a:gd name="T13" fmla="*/ 24 h 96"/>
                  <a:gd name="T14" fmla="*/ 11 w 26"/>
                  <a:gd name="T15" fmla="*/ 13 h 96"/>
                  <a:gd name="T16" fmla="*/ 20 w 26"/>
                  <a:gd name="T17" fmla="*/ 0 h 96"/>
                  <a:gd name="T18" fmla="*/ 26 w 26"/>
                  <a:gd name="T19" fmla="*/ 0 h 96"/>
                  <a:gd name="T20" fmla="*/ 22 w 26"/>
                  <a:gd name="T21" fmla="*/ 7 h 96"/>
                  <a:gd name="T22" fmla="*/ 20 w 26"/>
                  <a:gd name="T23" fmla="*/ 11 h 96"/>
                  <a:gd name="T24" fmla="*/ 17 w 26"/>
                  <a:gd name="T25" fmla="*/ 15 h 96"/>
                  <a:gd name="T26" fmla="*/ 13 w 26"/>
                  <a:gd name="T27" fmla="*/ 22 h 96"/>
                  <a:gd name="T28" fmla="*/ 13 w 26"/>
                  <a:gd name="T29" fmla="*/ 28 h 96"/>
                  <a:gd name="T30" fmla="*/ 11 w 26"/>
                  <a:gd name="T31" fmla="*/ 39 h 96"/>
                  <a:gd name="T32" fmla="*/ 11 w 26"/>
                  <a:gd name="T33" fmla="*/ 48 h 96"/>
                  <a:gd name="T34" fmla="*/ 13 w 26"/>
                  <a:gd name="T35" fmla="*/ 72 h 96"/>
                  <a:gd name="T36" fmla="*/ 26 w 26"/>
                  <a:gd name="T37" fmla="*/ 96 h 96"/>
                  <a:gd name="T38" fmla="*/ 20 w 26"/>
                  <a:gd name="T39" fmla="*/ 96 h 96"/>
                  <a:gd name="T40" fmla="*/ 0 w 26"/>
                  <a:gd name="T41" fmla="*/ 0 h 96"/>
                  <a:gd name="T42" fmla="*/ 26 w 26"/>
                  <a:gd name="T4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T40" t="T41" r="T42" b="T43"/>
                <a:pathLst>
                  <a:path w="26" h="96">
                    <a:moveTo>
                      <a:pt x="20" y="96"/>
                    </a:moveTo>
                    <a:lnTo>
                      <a:pt x="11" y="85"/>
                    </a:lnTo>
                    <a:lnTo>
                      <a:pt x="4" y="74"/>
                    </a:lnTo>
                    <a:lnTo>
                      <a:pt x="2" y="61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4" y="24"/>
                    </a:lnTo>
                    <a:lnTo>
                      <a:pt x="11" y="13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2" y="7"/>
                    </a:lnTo>
                    <a:lnTo>
                      <a:pt x="20" y="11"/>
                    </a:lnTo>
                    <a:lnTo>
                      <a:pt x="17" y="15"/>
                    </a:lnTo>
                    <a:lnTo>
                      <a:pt x="13" y="22"/>
                    </a:lnTo>
                    <a:lnTo>
                      <a:pt x="13" y="28"/>
                    </a:lnTo>
                    <a:lnTo>
                      <a:pt x="11" y="39"/>
                    </a:lnTo>
                    <a:lnTo>
                      <a:pt x="11" y="48"/>
                    </a:lnTo>
                    <a:lnTo>
                      <a:pt x="13" y="72"/>
                    </a:lnTo>
                    <a:lnTo>
                      <a:pt x="26" y="96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09" name="AutoShape 149"/>
              <p:cNvSpPr>
                <a:spLocks noChangeArrowheads="1"/>
              </p:cNvSpPr>
              <p:nvPr/>
            </p:nvSpPr>
            <p:spPr bwMode="auto">
              <a:xfrm>
                <a:off x="4038" y="2885"/>
                <a:ext cx="47" cy="61"/>
              </a:xfrm>
              <a:custGeom>
                <a:avLst/>
                <a:gdLst>
                  <a:gd name="T0" fmla="*/ 8 w 43"/>
                  <a:gd name="T1" fmla="*/ 37 h 56"/>
                  <a:gd name="T2" fmla="*/ 13 w 43"/>
                  <a:gd name="T3" fmla="*/ 45 h 56"/>
                  <a:gd name="T4" fmla="*/ 21 w 43"/>
                  <a:gd name="T5" fmla="*/ 48 h 56"/>
                  <a:gd name="T6" fmla="*/ 30 w 43"/>
                  <a:gd name="T7" fmla="*/ 45 h 56"/>
                  <a:gd name="T8" fmla="*/ 34 w 43"/>
                  <a:gd name="T9" fmla="*/ 39 h 56"/>
                  <a:gd name="T10" fmla="*/ 30 w 43"/>
                  <a:gd name="T11" fmla="*/ 35 h 56"/>
                  <a:gd name="T12" fmla="*/ 21 w 43"/>
                  <a:gd name="T13" fmla="*/ 32 h 56"/>
                  <a:gd name="T14" fmla="*/ 8 w 43"/>
                  <a:gd name="T15" fmla="*/ 28 h 56"/>
                  <a:gd name="T16" fmla="*/ 2 w 43"/>
                  <a:gd name="T17" fmla="*/ 24 h 56"/>
                  <a:gd name="T18" fmla="*/ 0 w 43"/>
                  <a:gd name="T19" fmla="*/ 15 h 56"/>
                  <a:gd name="T20" fmla="*/ 2 w 43"/>
                  <a:gd name="T21" fmla="*/ 8 h 56"/>
                  <a:gd name="T22" fmla="*/ 6 w 43"/>
                  <a:gd name="T23" fmla="*/ 4 h 56"/>
                  <a:gd name="T24" fmla="*/ 10 w 43"/>
                  <a:gd name="T25" fmla="*/ 0 h 56"/>
                  <a:gd name="T26" fmla="*/ 19 w 43"/>
                  <a:gd name="T27" fmla="*/ 0 h 56"/>
                  <a:gd name="T28" fmla="*/ 30 w 43"/>
                  <a:gd name="T29" fmla="*/ 2 h 56"/>
                  <a:gd name="T30" fmla="*/ 37 w 43"/>
                  <a:gd name="T31" fmla="*/ 6 h 56"/>
                  <a:gd name="T32" fmla="*/ 41 w 43"/>
                  <a:gd name="T33" fmla="*/ 15 h 56"/>
                  <a:gd name="T34" fmla="*/ 30 w 43"/>
                  <a:gd name="T35" fmla="*/ 13 h 56"/>
                  <a:gd name="T36" fmla="*/ 24 w 43"/>
                  <a:gd name="T37" fmla="*/ 8 h 56"/>
                  <a:gd name="T38" fmla="*/ 15 w 43"/>
                  <a:gd name="T39" fmla="*/ 8 h 56"/>
                  <a:gd name="T40" fmla="*/ 10 w 43"/>
                  <a:gd name="T41" fmla="*/ 13 h 56"/>
                  <a:gd name="T42" fmla="*/ 10 w 43"/>
                  <a:gd name="T43" fmla="*/ 15 h 56"/>
                  <a:gd name="T44" fmla="*/ 13 w 43"/>
                  <a:gd name="T45" fmla="*/ 19 h 56"/>
                  <a:gd name="T46" fmla="*/ 15 w 43"/>
                  <a:gd name="T47" fmla="*/ 19 h 56"/>
                  <a:gd name="T48" fmla="*/ 28 w 43"/>
                  <a:gd name="T49" fmla="*/ 24 h 56"/>
                  <a:gd name="T50" fmla="*/ 37 w 43"/>
                  <a:gd name="T51" fmla="*/ 28 h 56"/>
                  <a:gd name="T52" fmla="*/ 43 w 43"/>
                  <a:gd name="T53" fmla="*/ 35 h 56"/>
                  <a:gd name="T54" fmla="*/ 43 w 43"/>
                  <a:gd name="T55" fmla="*/ 43 h 56"/>
                  <a:gd name="T56" fmla="*/ 37 w 43"/>
                  <a:gd name="T57" fmla="*/ 52 h 56"/>
                  <a:gd name="T58" fmla="*/ 28 w 43"/>
                  <a:gd name="T59" fmla="*/ 56 h 56"/>
                  <a:gd name="T60" fmla="*/ 15 w 43"/>
                  <a:gd name="T61" fmla="*/ 56 h 56"/>
                  <a:gd name="T62" fmla="*/ 6 w 43"/>
                  <a:gd name="T63" fmla="*/ 52 h 56"/>
                  <a:gd name="T64" fmla="*/ 0 w 43"/>
                  <a:gd name="T65" fmla="*/ 39 h 56"/>
                  <a:gd name="T66" fmla="*/ 0 w 43"/>
                  <a:gd name="T67" fmla="*/ 0 h 56"/>
                  <a:gd name="T68" fmla="*/ 43 w 43"/>
                  <a:gd name="T6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T66" t="T67" r="T68" b="T69"/>
                <a:pathLst>
                  <a:path w="43" h="56">
                    <a:moveTo>
                      <a:pt x="0" y="39"/>
                    </a:moveTo>
                    <a:lnTo>
                      <a:pt x="8" y="37"/>
                    </a:lnTo>
                    <a:lnTo>
                      <a:pt x="10" y="41"/>
                    </a:lnTo>
                    <a:lnTo>
                      <a:pt x="13" y="45"/>
                    </a:lnTo>
                    <a:lnTo>
                      <a:pt x="17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5"/>
                    </a:lnTo>
                    <a:lnTo>
                      <a:pt x="32" y="43"/>
                    </a:lnTo>
                    <a:lnTo>
                      <a:pt x="34" y="39"/>
                    </a:lnTo>
                    <a:lnTo>
                      <a:pt x="32" y="37"/>
                    </a:lnTo>
                    <a:lnTo>
                      <a:pt x="30" y="35"/>
                    </a:lnTo>
                    <a:lnTo>
                      <a:pt x="26" y="35"/>
                    </a:lnTo>
                    <a:lnTo>
                      <a:pt x="21" y="32"/>
                    </a:lnTo>
                    <a:lnTo>
                      <a:pt x="13" y="30"/>
                    </a:lnTo>
                    <a:lnTo>
                      <a:pt x="8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7" y="6"/>
                    </a:lnTo>
                    <a:lnTo>
                      <a:pt x="39" y="11"/>
                    </a:lnTo>
                    <a:lnTo>
                      <a:pt x="41" y="15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19" y="8"/>
                    </a:lnTo>
                    <a:lnTo>
                      <a:pt x="15" y="8"/>
                    </a:lnTo>
                    <a:lnTo>
                      <a:pt x="13" y="11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21" y="21"/>
                    </a:lnTo>
                    <a:lnTo>
                      <a:pt x="28" y="24"/>
                    </a:lnTo>
                    <a:lnTo>
                      <a:pt x="34" y="26"/>
                    </a:lnTo>
                    <a:lnTo>
                      <a:pt x="37" y="28"/>
                    </a:lnTo>
                    <a:lnTo>
                      <a:pt x="41" y="30"/>
                    </a:lnTo>
                    <a:lnTo>
                      <a:pt x="43" y="35"/>
                    </a:lnTo>
                    <a:lnTo>
                      <a:pt x="43" y="39"/>
                    </a:lnTo>
                    <a:lnTo>
                      <a:pt x="43" y="43"/>
                    </a:lnTo>
                    <a:lnTo>
                      <a:pt x="41" y="48"/>
                    </a:lnTo>
                    <a:lnTo>
                      <a:pt x="37" y="52"/>
                    </a:lnTo>
                    <a:lnTo>
                      <a:pt x="32" y="54"/>
                    </a:lnTo>
                    <a:lnTo>
                      <a:pt x="28" y="56"/>
                    </a:lnTo>
                    <a:lnTo>
                      <a:pt x="21" y="56"/>
                    </a:lnTo>
                    <a:lnTo>
                      <a:pt x="15" y="56"/>
                    </a:lnTo>
                    <a:lnTo>
                      <a:pt x="10" y="54"/>
                    </a:lnTo>
                    <a:lnTo>
                      <a:pt x="6" y="52"/>
                    </a:lnTo>
                    <a:lnTo>
                      <a:pt x="2" y="4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10" name="AutoShape 150"/>
              <p:cNvSpPr>
                <a:spLocks noChangeArrowheads="1"/>
              </p:cNvSpPr>
              <p:nvPr/>
            </p:nvSpPr>
            <p:spPr bwMode="auto">
              <a:xfrm>
                <a:off x="4095" y="2863"/>
                <a:ext cx="25" cy="105"/>
              </a:xfrm>
              <a:custGeom>
                <a:avLst/>
                <a:gdLst>
                  <a:gd name="T0" fmla="*/ 6 w 24"/>
                  <a:gd name="T1" fmla="*/ 96 h 96"/>
                  <a:gd name="T2" fmla="*/ 0 w 24"/>
                  <a:gd name="T3" fmla="*/ 96 h 96"/>
                  <a:gd name="T4" fmla="*/ 11 w 24"/>
                  <a:gd name="T5" fmla="*/ 72 h 96"/>
                  <a:gd name="T6" fmla="*/ 15 w 24"/>
                  <a:gd name="T7" fmla="*/ 48 h 96"/>
                  <a:gd name="T8" fmla="*/ 13 w 24"/>
                  <a:gd name="T9" fmla="*/ 39 h 96"/>
                  <a:gd name="T10" fmla="*/ 11 w 24"/>
                  <a:gd name="T11" fmla="*/ 28 h 96"/>
                  <a:gd name="T12" fmla="*/ 11 w 24"/>
                  <a:gd name="T13" fmla="*/ 22 h 96"/>
                  <a:gd name="T14" fmla="*/ 6 w 24"/>
                  <a:gd name="T15" fmla="*/ 15 h 96"/>
                  <a:gd name="T16" fmla="*/ 4 w 24"/>
                  <a:gd name="T17" fmla="*/ 11 h 96"/>
                  <a:gd name="T18" fmla="*/ 2 w 24"/>
                  <a:gd name="T19" fmla="*/ 7 h 96"/>
                  <a:gd name="T20" fmla="*/ 0 w 24"/>
                  <a:gd name="T21" fmla="*/ 0 h 96"/>
                  <a:gd name="T22" fmla="*/ 6 w 24"/>
                  <a:gd name="T23" fmla="*/ 0 h 96"/>
                  <a:gd name="T24" fmla="*/ 13 w 24"/>
                  <a:gd name="T25" fmla="*/ 13 h 96"/>
                  <a:gd name="T26" fmla="*/ 19 w 24"/>
                  <a:gd name="T27" fmla="*/ 24 h 96"/>
                  <a:gd name="T28" fmla="*/ 24 w 24"/>
                  <a:gd name="T29" fmla="*/ 37 h 96"/>
                  <a:gd name="T30" fmla="*/ 24 w 24"/>
                  <a:gd name="T31" fmla="*/ 48 h 96"/>
                  <a:gd name="T32" fmla="*/ 22 w 24"/>
                  <a:gd name="T33" fmla="*/ 61 h 96"/>
                  <a:gd name="T34" fmla="*/ 19 w 24"/>
                  <a:gd name="T35" fmla="*/ 74 h 96"/>
                  <a:gd name="T36" fmla="*/ 13 w 24"/>
                  <a:gd name="T37" fmla="*/ 85 h 96"/>
                  <a:gd name="T38" fmla="*/ 6 w 24"/>
                  <a:gd name="T39" fmla="*/ 96 h 96"/>
                  <a:gd name="T40" fmla="*/ 0 w 24"/>
                  <a:gd name="T41" fmla="*/ 0 h 96"/>
                  <a:gd name="T42" fmla="*/ 24 w 24"/>
                  <a:gd name="T4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T40" t="T41" r="T42" b="T43"/>
                <a:pathLst>
                  <a:path w="24" h="96">
                    <a:moveTo>
                      <a:pt x="6" y="96"/>
                    </a:moveTo>
                    <a:lnTo>
                      <a:pt x="0" y="96"/>
                    </a:lnTo>
                    <a:lnTo>
                      <a:pt x="11" y="72"/>
                    </a:lnTo>
                    <a:lnTo>
                      <a:pt x="15" y="48"/>
                    </a:lnTo>
                    <a:lnTo>
                      <a:pt x="13" y="39"/>
                    </a:lnTo>
                    <a:lnTo>
                      <a:pt x="11" y="28"/>
                    </a:lnTo>
                    <a:lnTo>
                      <a:pt x="11" y="22"/>
                    </a:lnTo>
                    <a:lnTo>
                      <a:pt x="6" y="15"/>
                    </a:lnTo>
                    <a:lnTo>
                      <a:pt x="4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13"/>
                    </a:lnTo>
                    <a:lnTo>
                      <a:pt x="19" y="24"/>
                    </a:lnTo>
                    <a:lnTo>
                      <a:pt x="24" y="37"/>
                    </a:lnTo>
                    <a:lnTo>
                      <a:pt x="24" y="48"/>
                    </a:lnTo>
                    <a:lnTo>
                      <a:pt x="22" y="61"/>
                    </a:lnTo>
                    <a:lnTo>
                      <a:pt x="19" y="74"/>
                    </a:lnTo>
                    <a:lnTo>
                      <a:pt x="13" y="85"/>
                    </a:lnTo>
                    <a:lnTo>
                      <a:pt x="6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11" name="AutoShape 151"/>
              <p:cNvSpPr>
                <a:spLocks noChangeArrowheads="1"/>
              </p:cNvSpPr>
              <p:nvPr/>
            </p:nvSpPr>
            <p:spPr bwMode="auto">
              <a:xfrm>
                <a:off x="1326" y="1878"/>
                <a:ext cx="52" cy="83"/>
              </a:xfrm>
              <a:custGeom>
                <a:avLst/>
                <a:gdLst>
                  <a:gd name="T0" fmla="*/ 11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1 w 48"/>
                  <a:gd name="T7" fmla="*/ 0 h 76"/>
                  <a:gd name="T8" fmla="*/ 11 w 48"/>
                  <a:gd name="T9" fmla="*/ 28 h 76"/>
                  <a:gd name="T10" fmla="*/ 15 w 48"/>
                  <a:gd name="T11" fmla="*/ 23 h 76"/>
                  <a:gd name="T12" fmla="*/ 19 w 48"/>
                  <a:gd name="T13" fmla="*/ 21 h 76"/>
                  <a:gd name="T14" fmla="*/ 26 w 48"/>
                  <a:gd name="T15" fmla="*/ 19 h 76"/>
                  <a:gd name="T16" fmla="*/ 30 w 48"/>
                  <a:gd name="T17" fmla="*/ 21 h 76"/>
                  <a:gd name="T18" fmla="*/ 35 w 48"/>
                  <a:gd name="T19" fmla="*/ 21 h 76"/>
                  <a:gd name="T20" fmla="*/ 39 w 48"/>
                  <a:gd name="T21" fmla="*/ 26 h 76"/>
                  <a:gd name="T22" fmla="*/ 41 w 48"/>
                  <a:gd name="T23" fmla="*/ 28 h 76"/>
                  <a:gd name="T24" fmla="*/ 43 w 48"/>
                  <a:gd name="T25" fmla="*/ 32 h 76"/>
                  <a:gd name="T26" fmla="*/ 46 w 48"/>
                  <a:gd name="T27" fmla="*/ 37 h 76"/>
                  <a:gd name="T28" fmla="*/ 48 w 48"/>
                  <a:gd name="T29" fmla="*/ 43 h 76"/>
                  <a:gd name="T30" fmla="*/ 48 w 48"/>
                  <a:gd name="T31" fmla="*/ 47 h 76"/>
                  <a:gd name="T32" fmla="*/ 48 w 48"/>
                  <a:gd name="T33" fmla="*/ 56 h 76"/>
                  <a:gd name="T34" fmla="*/ 46 w 48"/>
                  <a:gd name="T35" fmla="*/ 63 h 76"/>
                  <a:gd name="T36" fmla="*/ 41 w 48"/>
                  <a:gd name="T37" fmla="*/ 69 h 76"/>
                  <a:gd name="T38" fmla="*/ 37 w 48"/>
                  <a:gd name="T39" fmla="*/ 74 h 76"/>
                  <a:gd name="T40" fmla="*/ 30 w 48"/>
                  <a:gd name="T41" fmla="*/ 76 h 76"/>
                  <a:gd name="T42" fmla="*/ 26 w 48"/>
                  <a:gd name="T43" fmla="*/ 76 h 76"/>
                  <a:gd name="T44" fmla="*/ 19 w 48"/>
                  <a:gd name="T45" fmla="*/ 76 h 76"/>
                  <a:gd name="T46" fmla="*/ 15 w 48"/>
                  <a:gd name="T47" fmla="*/ 74 h 76"/>
                  <a:gd name="T48" fmla="*/ 11 w 48"/>
                  <a:gd name="T49" fmla="*/ 67 h 76"/>
                  <a:gd name="T50" fmla="*/ 11 w 48"/>
                  <a:gd name="T51" fmla="*/ 76 h 76"/>
                  <a:gd name="T52" fmla="*/ 11 w 48"/>
                  <a:gd name="T53" fmla="*/ 47 h 76"/>
                  <a:gd name="T54" fmla="*/ 11 w 48"/>
                  <a:gd name="T55" fmla="*/ 56 h 76"/>
                  <a:gd name="T56" fmla="*/ 13 w 48"/>
                  <a:gd name="T57" fmla="*/ 60 h 76"/>
                  <a:gd name="T58" fmla="*/ 15 w 48"/>
                  <a:gd name="T59" fmla="*/ 65 h 76"/>
                  <a:gd name="T60" fmla="*/ 19 w 48"/>
                  <a:gd name="T61" fmla="*/ 67 h 76"/>
                  <a:gd name="T62" fmla="*/ 24 w 48"/>
                  <a:gd name="T63" fmla="*/ 67 h 76"/>
                  <a:gd name="T64" fmla="*/ 28 w 48"/>
                  <a:gd name="T65" fmla="*/ 67 h 76"/>
                  <a:gd name="T66" fmla="*/ 35 w 48"/>
                  <a:gd name="T67" fmla="*/ 63 h 76"/>
                  <a:gd name="T68" fmla="*/ 37 w 48"/>
                  <a:gd name="T69" fmla="*/ 58 h 76"/>
                  <a:gd name="T70" fmla="*/ 37 w 48"/>
                  <a:gd name="T71" fmla="*/ 54 h 76"/>
                  <a:gd name="T72" fmla="*/ 37 w 48"/>
                  <a:gd name="T73" fmla="*/ 47 h 76"/>
                  <a:gd name="T74" fmla="*/ 37 w 48"/>
                  <a:gd name="T75" fmla="*/ 43 h 76"/>
                  <a:gd name="T76" fmla="*/ 37 w 48"/>
                  <a:gd name="T77" fmla="*/ 37 h 76"/>
                  <a:gd name="T78" fmla="*/ 35 w 48"/>
                  <a:gd name="T79" fmla="*/ 34 h 76"/>
                  <a:gd name="T80" fmla="*/ 30 w 48"/>
                  <a:gd name="T81" fmla="*/ 30 h 76"/>
                  <a:gd name="T82" fmla="*/ 24 w 48"/>
                  <a:gd name="T83" fmla="*/ 28 h 76"/>
                  <a:gd name="T84" fmla="*/ 19 w 48"/>
                  <a:gd name="T85" fmla="*/ 30 h 76"/>
                  <a:gd name="T86" fmla="*/ 15 w 48"/>
                  <a:gd name="T87" fmla="*/ 34 h 76"/>
                  <a:gd name="T88" fmla="*/ 11 w 48"/>
                  <a:gd name="T89" fmla="*/ 41 h 76"/>
                  <a:gd name="T90" fmla="*/ 11 w 48"/>
                  <a:gd name="T91" fmla="*/ 47 h 76"/>
                  <a:gd name="T92" fmla="*/ 0 w 48"/>
                  <a:gd name="T93" fmla="*/ 0 h 76"/>
                  <a:gd name="T94" fmla="*/ 48 w 48"/>
                  <a:gd name="T9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48" h="76">
                    <a:moveTo>
                      <a:pt x="11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8"/>
                    </a:lnTo>
                    <a:lnTo>
                      <a:pt x="15" y="23"/>
                    </a:lnTo>
                    <a:lnTo>
                      <a:pt x="19" y="21"/>
                    </a:lnTo>
                    <a:lnTo>
                      <a:pt x="26" y="19"/>
                    </a:lnTo>
                    <a:lnTo>
                      <a:pt x="30" y="21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1" y="28"/>
                    </a:lnTo>
                    <a:lnTo>
                      <a:pt x="43" y="32"/>
                    </a:lnTo>
                    <a:lnTo>
                      <a:pt x="46" y="37"/>
                    </a:lnTo>
                    <a:lnTo>
                      <a:pt x="48" y="43"/>
                    </a:lnTo>
                    <a:lnTo>
                      <a:pt x="48" y="47"/>
                    </a:lnTo>
                    <a:lnTo>
                      <a:pt x="48" y="56"/>
                    </a:lnTo>
                    <a:lnTo>
                      <a:pt x="46" y="63"/>
                    </a:lnTo>
                    <a:lnTo>
                      <a:pt x="41" y="69"/>
                    </a:lnTo>
                    <a:lnTo>
                      <a:pt x="37" y="74"/>
                    </a:lnTo>
                    <a:lnTo>
                      <a:pt x="30" y="76"/>
                    </a:lnTo>
                    <a:lnTo>
                      <a:pt x="26" y="76"/>
                    </a:lnTo>
                    <a:lnTo>
                      <a:pt x="19" y="76"/>
                    </a:lnTo>
                    <a:lnTo>
                      <a:pt x="15" y="74"/>
                    </a:lnTo>
                    <a:lnTo>
                      <a:pt x="11" y="67"/>
                    </a:lnTo>
                    <a:lnTo>
                      <a:pt x="11" y="76"/>
                    </a:lnTo>
                    <a:close/>
                    <a:moveTo>
                      <a:pt x="11" y="47"/>
                    </a:moveTo>
                    <a:lnTo>
                      <a:pt x="11" y="56"/>
                    </a:lnTo>
                    <a:lnTo>
                      <a:pt x="13" y="60"/>
                    </a:lnTo>
                    <a:lnTo>
                      <a:pt x="15" y="65"/>
                    </a:lnTo>
                    <a:lnTo>
                      <a:pt x="19" y="67"/>
                    </a:lnTo>
                    <a:lnTo>
                      <a:pt x="24" y="67"/>
                    </a:lnTo>
                    <a:lnTo>
                      <a:pt x="28" y="67"/>
                    </a:lnTo>
                    <a:lnTo>
                      <a:pt x="35" y="63"/>
                    </a:lnTo>
                    <a:lnTo>
                      <a:pt x="37" y="58"/>
                    </a:lnTo>
                    <a:lnTo>
                      <a:pt x="37" y="54"/>
                    </a:lnTo>
                    <a:lnTo>
                      <a:pt x="37" y="47"/>
                    </a:lnTo>
                    <a:lnTo>
                      <a:pt x="37" y="43"/>
                    </a:lnTo>
                    <a:lnTo>
                      <a:pt x="37" y="37"/>
                    </a:lnTo>
                    <a:lnTo>
                      <a:pt x="35" y="34"/>
                    </a:lnTo>
                    <a:lnTo>
                      <a:pt x="30" y="30"/>
                    </a:lnTo>
                    <a:lnTo>
                      <a:pt x="24" y="28"/>
                    </a:lnTo>
                    <a:lnTo>
                      <a:pt x="19" y="30"/>
                    </a:lnTo>
                    <a:lnTo>
                      <a:pt x="15" y="34"/>
                    </a:lnTo>
                    <a:lnTo>
                      <a:pt x="11" y="41"/>
                    </a:ln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12" name="Rectangle 152"/>
              <p:cNvSpPr>
                <a:spLocks noChangeArrowheads="1"/>
              </p:cNvSpPr>
              <p:nvPr/>
            </p:nvSpPr>
            <p:spPr bwMode="auto">
              <a:xfrm>
                <a:off x="1391" y="1878"/>
                <a:ext cx="11" cy="8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13" name="AutoShape 153"/>
              <p:cNvSpPr>
                <a:spLocks noChangeArrowheads="1"/>
              </p:cNvSpPr>
              <p:nvPr/>
            </p:nvSpPr>
            <p:spPr bwMode="auto">
              <a:xfrm>
                <a:off x="1412" y="1899"/>
                <a:ext cx="54" cy="62"/>
              </a:xfrm>
              <a:custGeom>
                <a:avLst/>
                <a:gdLst>
                  <a:gd name="T0" fmla="*/ 33 w 50"/>
                  <a:gd name="T1" fmla="*/ 55 h 57"/>
                  <a:gd name="T2" fmla="*/ 24 w 50"/>
                  <a:gd name="T3" fmla="*/ 57 h 57"/>
                  <a:gd name="T4" fmla="*/ 11 w 50"/>
                  <a:gd name="T5" fmla="*/ 57 h 57"/>
                  <a:gd name="T6" fmla="*/ 2 w 50"/>
                  <a:gd name="T7" fmla="*/ 48 h 57"/>
                  <a:gd name="T8" fmla="*/ 2 w 50"/>
                  <a:gd name="T9" fmla="*/ 39 h 57"/>
                  <a:gd name="T10" fmla="*/ 5 w 50"/>
                  <a:gd name="T11" fmla="*/ 33 h 57"/>
                  <a:gd name="T12" fmla="*/ 11 w 50"/>
                  <a:gd name="T13" fmla="*/ 28 h 57"/>
                  <a:gd name="T14" fmla="*/ 16 w 50"/>
                  <a:gd name="T15" fmla="*/ 26 h 57"/>
                  <a:gd name="T16" fmla="*/ 31 w 50"/>
                  <a:gd name="T17" fmla="*/ 24 h 57"/>
                  <a:gd name="T18" fmla="*/ 35 w 50"/>
                  <a:gd name="T19" fmla="*/ 20 h 57"/>
                  <a:gd name="T20" fmla="*/ 35 w 50"/>
                  <a:gd name="T21" fmla="*/ 15 h 57"/>
                  <a:gd name="T22" fmla="*/ 31 w 50"/>
                  <a:gd name="T23" fmla="*/ 11 h 57"/>
                  <a:gd name="T24" fmla="*/ 20 w 50"/>
                  <a:gd name="T25" fmla="*/ 11 h 57"/>
                  <a:gd name="T26" fmla="*/ 13 w 50"/>
                  <a:gd name="T27" fmla="*/ 15 h 57"/>
                  <a:gd name="T28" fmla="*/ 2 w 50"/>
                  <a:gd name="T29" fmla="*/ 18 h 57"/>
                  <a:gd name="T30" fmla="*/ 7 w 50"/>
                  <a:gd name="T31" fmla="*/ 9 h 57"/>
                  <a:gd name="T32" fmla="*/ 13 w 50"/>
                  <a:gd name="T33" fmla="*/ 2 h 57"/>
                  <a:gd name="T34" fmla="*/ 26 w 50"/>
                  <a:gd name="T35" fmla="*/ 0 h 57"/>
                  <a:gd name="T36" fmla="*/ 37 w 50"/>
                  <a:gd name="T37" fmla="*/ 2 h 57"/>
                  <a:gd name="T38" fmla="*/ 44 w 50"/>
                  <a:gd name="T39" fmla="*/ 7 h 57"/>
                  <a:gd name="T40" fmla="*/ 46 w 50"/>
                  <a:gd name="T41" fmla="*/ 13 h 57"/>
                  <a:gd name="T42" fmla="*/ 46 w 50"/>
                  <a:gd name="T43" fmla="*/ 22 h 57"/>
                  <a:gd name="T44" fmla="*/ 46 w 50"/>
                  <a:gd name="T45" fmla="*/ 39 h 57"/>
                  <a:gd name="T46" fmla="*/ 48 w 50"/>
                  <a:gd name="T47" fmla="*/ 50 h 57"/>
                  <a:gd name="T48" fmla="*/ 50 w 50"/>
                  <a:gd name="T49" fmla="*/ 57 h 57"/>
                  <a:gd name="T50" fmla="*/ 37 w 50"/>
                  <a:gd name="T51" fmla="*/ 55 h 57"/>
                  <a:gd name="T52" fmla="*/ 35 w 50"/>
                  <a:gd name="T53" fmla="*/ 31 h 57"/>
                  <a:gd name="T54" fmla="*/ 22 w 50"/>
                  <a:gd name="T55" fmla="*/ 33 h 57"/>
                  <a:gd name="T56" fmla="*/ 16 w 50"/>
                  <a:gd name="T57" fmla="*/ 35 h 57"/>
                  <a:gd name="T58" fmla="*/ 11 w 50"/>
                  <a:gd name="T59" fmla="*/ 37 h 57"/>
                  <a:gd name="T60" fmla="*/ 11 w 50"/>
                  <a:gd name="T61" fmla="*/ 41 h 57"/>
                  <a:gd name="T62" fmla="*/ 13 w 50"/>
                  <a:gd name="T63" fmla="*/ 48 h 57"/>
                  <a:gd name="T64" fmla="*/ 20 w 50"/>
                  <a:gd name="T65" fmla="*/ 48 h 57"/>
                  <a:gd name="T66" fmla="*/ 29 w 50"/>
                  <a:gd name="T67" fmla="*/ 46 h 57"/>
                  <a:gd name="T68" fmla="*/ 35 w 50"/>
                  <a:gd name="T69" fmla="*/ 41 h 57"/>
                  <a:gd name="T70" fmla="*/ 35 w 50"/>
                  <a:gd name="T71" fmla="*/ 33 h 57"/>
                  <a:gd name="T72" fmla="*/ 0 w 50"/>
                  <a:gd name="T73" fmla="*/ 0 h 57"/>
                  <a:gd name="T74" fmla="*/ 50 w 50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T72" t="T73" r="T74" b="T75"/>
                <a:pathLst>
                  <a:path w="50" h="57">
                    <a:moveTo>
                      <a:pt x="37" y="50"/>
                    </a:moveTo>
                    <a:lnTo>
                      <a:pt x="33" y="55"/>
                    </a:lnTo>
                    <a:lnTo>
                      <a:pt x="29" y="57"/>
                    </a:lnTo>
                    <a:lnTo>
                      <a:pt x="24" y="57"/>
                    </a:lnTo>
                    <a:lnTo>
                      <a:pt x="18" y="57"/>
                    </a:lnTo>
                    <a:lnTo>
                      <a:pt x="11" y="57"/>
                    </a:lnTo>
                    <a:lnTo>
                      <a:pt x="5" y="52"/>
                    </a:lnTo>
                    <a:lnTo>
                      <a:pt x="2" y="48"/>
                    </a:lnTo>
                    <a:lnTo>
                      <a:pt x="0" y="41"/>
                    </a:lnTo>
                    <a:lnTo>
                      <a:pt x="2" y="39"/>
                    </a:lnTo>
                    <a:lnTo>
                      <a:pt x="2" y="35"/>
                    </a:lnTo>
                    <a:lnTo>
                      <a:pt x="5" y="33"/>
                    </a:lnTo>
                    <a:lnTo>
                      <a:pt x="7" y="28"/>
                    </a:lnTo>
                    <a:lnTo>
                      <a:pt x="11" y="28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31" y="24"/>
                    </a:lnTo>
                    <a:lnTo>
                      <a:pt x="35" y="22"/>
                    </a:lnTo>
                    <a:lnTo>
                      <a:pt x="35" y="20"/>
                    </a:lnTo>
                    <a:lnTo>
                      <a:pt x="35" y="15"/>
                    </a:lnTo>
                    <a:lnTo>
                      <a:pt x="33" y="13"/>
                    </a:lnTo>
                    <a:lnTo>
                      <a:pt x="31" y="11"/>
                    </a:lnTo>
                    <a:lnTo>
                      <a:pt x="24" y="9"/>
                    </a:lnTo>
                    <a:lnTo>
                      <a:pt x="20" y="11"/>
                    </a:lnTo>
                    <a:lnTo>
                      <a:pt x="16" y="11"/>
                    </a:lnTo>
                    <a:lnTo>
                      <a:pt x="13" y="15"/>
                    </a:lnTo>
                    <a:lnTo>
                      <a:pt x="11" y="18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7" y="9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3" y="2"/>
                    </a:lnTo>
                    <a:lnTo>
                      <a:pt x="37" y="2"/>
                    </a:lnTo>
                    <a:lnTo>
                      <a:pt x="42" y="4"/>
                    </a:lnTo>
                    <a:lnTo>
                      <a:pt x="44" y="7"/>
                    </a:lnTo>
                    <a:lnTo>
                      <a:pt x="46" y="9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6" y="22"/>
                    </a:lnTo>
                    <a:lnTo>
                      <a:pt x="46" y="33"/>
                    </a:lnTo>
                    <a:lnTo>
                      <a:pt x="46" y="39"/>
                    </a:lnTo>
                    <a:lnTo>
                      <a:pt x="48" y="46"/>
                    </a:lnTo>
                    <a:lnTo>
                      <a:pt x="48" y="50"/>
                    </a:lnTo>
                    <a:lnTo>
                      <a:pt x="48" y="52"/>
                    </a:lnTo>
                    <a:lnTo>
                      <a:pt x="50" y="57"/>
                    </a:lnTo>
                    <a:lnTo>
                      <a:pt x="39" y="57"/>
                    </a:lnTo>
                    <a:lnTo>
                      <a:pt x="37" y="55"/>
                    </a:lnTo>
                    <a:lnTo>
                      <a:pt x="37" y="50"/>
                    </a:lnTo>
                    <a:close/>
                    <a:moveTo>
                      <a:pt x="35" y="31"/>
                    </a:moveTo>
                    <a:lnTo>
                      <a:pt x="31" y="33"/>
                    </a:lnTo>
                    <a:lnTo>
                      <a:pt x="22" y="33"/>
                    </a:lnTo>
                    <a:lnTo>
                      <a:pt x="18" y="35"/>
                    </a:lnTo>
                    <a:lnTo>
                      <a:pt x="16" y="35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1" y="41"/>
                    </a:lnTo>
                    <a:lnTo>
                      <a:pt x="11" y="44"/>
                    </a:lnTo>
                    <a:lnTo>
                      <a:pt x="13" y="48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4" y="48"/>
                    </a:lnTo>
                    <a:lnTo>
                      <a:pt x="29" y="46"/>
                    </a:lnTo>
                    <a:lnTo>
                      <a:pt x="33" y="44"/>
                    </a:lnTo>
                    <a:lnTo>
                      <a:pt x="35" y="41"/>
                    </a:lnTo>
                    <a:lnTo>
                      <a:pt x="35" y="37"/>
                    </a:lnTo>
                    <a:lnTo>
                      <a:pt x="35" y="33"/>
                    </a:lnTo>
                    <a:lnTo>
                      <a:pt x="3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14" name="AutoShape 154"/>
              <p:cNvSpPr>
                <a:spLocks noChangeArrowheads="1"/>
              </p:cNvSpPr>
              <p:nvPr/>
            </p:nvSpPr>
            <p:spPr bwMode="auto">
              <a:xfrm>
                <a:off x="1477" y="1899"/>
                <a:ext cx="50" cy="62"/>
              </a:xfrm>
              <a:custGeom>
                <a:avLst/>
                <a:gdLst>
                  <a:gd name="T0" fmla="*/ 37 w 46"/>
                  <a:gd name="T1" fmla="*/ 37 h 57"/>
                  <a:gd name="T2" fmla="*/ 46 w 46"/>
                  <a:gd name="T3" fmla="*/ 37 h 57"/>
                  <a:gd name="T4" fmla="*/ 44 w 46"/>
                  <a:gd name="T5" fmla="*/ 46 h 57"/>
                  <a:gd name="T6" fmla="*/ 39 w 46"/>
                  <a:gd name="T7" fmla="*/ 52 h 57"/>
                  <a:gd name="T8" fmla="*/ 33 w 46"/>
                  <a:gd name="T9" fmla="*/ 57 h 57"/>
                  <a:gd name="T10" fmla="*/ 24 w 46"/>
                  <a:gd name="T11" fmla="*/ 57 h 57"/>
                  <a:gd name="T12" fmla="*/ 17 w 46"/>
                  <a:gd name="T13" fmla="*/ 57 h 57"/>
                  <a:gd name="T14" fmla="*/ 11 w 46"/>
                  <a:gd name="T15" fmla="*/ 55 h 57"/>
                  <a:gd name="T16" fmla="*/ 7 w 46"/>
                  <a:gd name="T17" fmla="*/ 50 h 57"/>
                  <a:gd name="T18" fmla="*/ 2 w 46"/>
                  <a:gd name="T19" fmla="*/ 46 h 57"/>
                  <a:gd name="T20" fmla="*/ 0 w 46"/>
                  <a:gd name="T21" fmla="*/ 37 h 57"/>
                  <a:gd name="T22" fmla="*/ 0 w 46"/>
                  <a:gd name="T23" fmla="*/ 31 h 57"/>
                  <a:gd name="T24" fmla="*/ 0 w 46"/>
                  <a:gd name="T25" fmla="*/ 22 h 57"/>
                  <a:gd name="T26" fmla="*/ 2 w 46"/>
                  <a:gd name="T27" fmla="*/ 15 h 57"/>
                  <a:gd name="T28" fmla="*/ 7 w 46"/>
                  <a:gd name="T29" fmla="*/ 9 h 57"/>
                  <a:gd name="T30" fmla="*/ 11 w 46"/>
                  <a:gd name="T31" fmla="*/ 4 h 57"/>
                  <a:gd name="T32" fmla="*/ 17 w 46"/>
                  <a:gd name="T33" fmla="*/ 2 h 57"/>
                  <a:gd name="T34" fmla="*/ 24 w 46"/>
                  <a:gd name="T35" fmla="*/ 0 h 57"/>
                  <a:gd name="T36" fmla="*/ 33 w 46"/>
                  <a:gd name="T37" fmla="*/ 2 h 57"/>
                  <a:gd name="T38" fmla="*/ 39 w 46"/>
                  <a:gd name="T39" fmla="*/ 7 h 57"/>
                  <a:gd name="T40" fmla="*/ 44 w 46"/>
                  <a:gd name="T41" fmla="*/ 11 h 57"/>
                  <a:gd name="T42" fmla="*/ 46 w 46"/>
                  <a:gd name="T43" fmla="*/ 18 h 57"/>
                  <a:gd name="T44" fmla="*/ 35 w 46"/>
                  <a:gd name="T45" fmla="*/ 20 h 57"/>
                  <a:gd name="T46" fmla="*/ 35 w 46"/>
                  <a:gd name="T47" fmla="*/ 15 h 57"/>
                  <a:gd name="T48" fmla="*/ 31 w 46"/>
                  <a:gd name="T49" fmla="*/ 13 h 57"/>
                  <a:gd name="T50" fmla="*/ 28 w 46"/>
                  <a:gd name="T51" fmla="*/ 11 h 57"/>
                  <a:gd name="T52" fmla="*/ 24 w 46"/>
                  <a:gd name="T53" fmla="*/ 9 h 57"/>
                  <a:gd name="T54" fmla="*/ 17 w 46"/>
                  <a:gd name="T55" fmla="*/ 11 h 57"/>
                  <a:gd name="T56" fmla="*/ 13 w 46"/>
                  <a:gd name="T57" fmla="*/ 15 h 57"/>
                  <a:gd name="T58" fmla="*/ 11 w 46"/>
                  <a:gd name="T59" fmla="*/ 18 h 57"/>
                  <a:gd name="T60" fmla="*/ 11 w 46"/>
                  <a:gd name="T61" fmla="*/ 24 h 57"/>
                  <a:gd name="T62" fmla="*/ 9 w 46"/>
                  <a:gd name="T63" fmla="*/ 28 h 57"/>
                  <a:gd name="T64" fmla="*/ 11 w 46"/>
                  <a:gd name="T65" fmla="*/ 35 h 57"/>
                  <a:gd name="T66" fmla="*/ 11 w 46"/>
                  <a:gd name="T67" fmla="*/ 41 h 57"/>
                  <a:gd name="T68" fmla="*/ 13 w 46"/>
                  <a:gd name="T69" fmla="*/ 44 h 57"/>
                  <a:gd name="T70" fmla="*/ 17 w 46"/>
                  <a:gd name="T71" fmla="*/ 48 h 57"/>
                  <a:gd name="T72" fmla="*/ 24 w 46"/>
                  <a:gd name="T73" fmla="*/ 48 h 57"/>
                  <a:gd name="T74" fmla="*/ 28 w 46"/>
                  <a:gd name="T75" fmla="*/ 48 h 57"/>
                  <a:gd name="T76" fmla="*/ 33 w 46"/>
                  <a:gd name="T77" fmla="*/ 46 h 57"/>
                  <a:gd name="T78" fmla="*/ 35 w 46"/>
                  <a:gd name="T79" fmla="*/ 41 h 57"/>
                  <a:gd name="T80" fmla="*/ 37 w 46"/>
                  <a:gd name="T81" fmla="*/ 37 h 57"/>
                  <a:gd name="T82" fmla="*/ 0 w 46"/>
                  <a:gd name="T83" fmla="*/ 0 h 57"/>
                  <a:gd name="T84" fmla="*/ 46 w 46"/>
                  <a:gd name="T8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T82" t="T83" r="T84" b="T85"/>
                <a:pathLst>
                  <a:path w="46" h="57">
                    <a:moveTo>
                      <a:pt x="37" y="37"/>
                    </a:moveTo>
                    <a:lnTo>
                      <a:pt x="46" y="37"/>
                    </a:lnTo>
                    <a:lnTo>
                      <a:pt x="44" y="46"/>
                    </a:lnTo>
                    <a:lnTo>
                      <a:pt x="39" y="52"/>
                    </a:lnTo>
                    <a:lnTo>
                      <a:pt x="33" y="57"/>
                    </a:lnTo>
                    <a:lnTo>
                      <a:pt x="24" y="57"/>
                    </a:lnTo>
                    <a:lnTo>
                      <a:pt x="17" y="57"/>
                    </a:lnTo>
                    <a:lnTo>
                      <a:pt x="11" y="55"/>
                    </a:lnTo>
                    <a:lnTo>
                      <a:pt x="7" y="50"/>
                    </a:lnTo>
                    <a:lnTo>
                      <a:pt x="2" y="46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2" y="15"/>
                    </a:lnTo>
                    <a:lnTo>
                      <a:pt x="7" y="9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33" y="2"/>
                    </a:lnTo>
                    <a:lnTo>
                      <a:pt x="39" y="7"/>
                    </a:lnTo>
                    <a:lnTo>
                      <a:pt x="44" y="11"/>
                    </a:lnTo>
                    <a:lnTo>
                      <a:pt x="46" y="18"/>
                    </a:lnTo>
                    <a:lnTo>
                      <a:pt x="35" y="20"/>
                    </a:lnTo>
                    <a:lnTo>
                      <a:pt x="35" y="15"/>
                    </a:lnTo>
                    <a:lnTo>
                      <a:pt x="31" y="13"/>
                    </a:lnTo>
                    <a:lnTo>
                      <a:pt x="28" y="11"/>
                    </a:lnTo>
                    <a:lnTo>
                      <a:pt x="24" y="9"/>
                    </a:lnTo>
                    <a:lnTo>
                      <a:pt x="17" y="11"/>
                    </a:lnTo>
                    <a:lnTo>
                      <a:pt x="13" y="15"/>
                    </a:lnTo>
                    <a:lnTo>
                      <a:pt x="11" y="18"/>
                    </a:lnTo>
                    <a:lnTo>
                      <a:pt x="11" y="24"/>
                    </a:lnTo>
                    <a:lnTo>
                      <a:pt x="9" y="28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13" y="44"/>
                    </a:lnTo>
                    <a:lnTo>
                      <a:pt x="17" y="48"/>
                    </a:lnTo>
                    <a:lnTo>
                      <a:pt x="24" y="48"/>
                    </a:lnTo>
                    <a:lnTo>
                      <a:pt x="28" y="48"/>
                    </a:lnTo>
                    <a:lnTo>
                      <a:pt x="33" y="46"/>
                    </a:lnTo>
                    <a:lnTo>
                      <a:pt x="35" y="41"/>
                    </a:lnTo>
                    <a:lnTo>
                      <a:pt x="37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15" name="AutoShape 155"/>
              <p:cNvSpPr>
                <a:spLocks noChangeArrowheads="1"/>
              </p:cNvSpPr>
              <p:nvPr/>
            </p:nvSpPr>
            <p:spPr bwMode="auto">
              <a:xfrm>
                <a:off x="1537" y="1878"/>
                <a:ext cx="48" cy="83"/>
              </a:xfrm>
              <a:custGeom>
                <a:avLst/>
                <a:gdLst>
                  <a:gd name="T0" fmla="*/ 0 w 44"/>
                  <a:gd name="T1" fmla="*/ 76 h 76"/>
                  <a:gd name="T2" fmla="*/ 0 w 44"/>
                  <a:gd name="T3" fmla="*/ 0 h 76"/>
                  <a:gd name="T4" fmla="*/ 9 w 44"/>
                  <a:gd name="T5" fmla="*/ 0 h 76"/>
                  <a:gd name="T6" fmla="*/ 9 w 44"/>
                  <a:gd name="T7" fmla="*/ 41 h 76"/>
                  <a:gd name="T8" fmla="*/ 31 w 44"/>
                  <a:gd name="T9" fmla="*/ 21 h 76"/>
                  <a:gd name="T10" fmla="*/ 44 w 44"/>
                  <a:gd name="T11" fmla="*/ 21 h 76"/>
                  <a:gd name="T12" fmla="*/ 22 w 44"/>
                  <a:gd name="T13" fmla="*/ 41 h 76"/>
                  <a:gd name="T14" fmla="*/ 44 w 44"/>
                  <a:gd name="T15" fmla="*/ 76 h 76"/>
                  <a:gd name="T16" fmla="*/ 33 w 44"/>
                  <a:gd name="T17" fmla="*/ 76 h 76"/>
                  <a:gd name="T18" fmla="*/ 16 w 44"/>
                  <a:gd name="T19" fmla="*/ 47 h 76"/>
                  <a:gd name="T20" fmla="*/ 9 w 44"/>
                  <a:gd name="T21" fmla="*/ 54 h 76"/>
                  <a:gd name="T22" fmla="*/ 9 w 44"/>
                  <a:gd name="T23" fmla="*/ 76 h 76"/>
                  <a:gd name="T24" fmla="*/ 0 w 44"/>
                  <a:gd name="T25" fmla="*/ 76 h 76"/>
                  <a:gd name="T26" fmla="*/ 0 w 44"/>
                  <a:gd name="T27" fmla="*/ 0 h 76"/>
                  <a:gd name="T28" fmla="*/ 44 w 44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T26" t="T27" r="T28" b="T29"/>
                <a:pathLst>
                  <a:path w="44" h="76">
                    <a:moveTo>
                      <a:pt x="0" y="76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41"/>
                    </a:lnTo>
                    <a:lnTo>
                      <a:pt x="31" y="21"/>
                    </a:lnTo>
                    <a:lnTo>
                      <a:pt x="44" y="21"/>
                    </a:lnTo>
                    <a:lnTo>
                      <a:pt x="22" y="41"/>
                    </a:lnTo>
                    <a:lnTo>
                      <a:pt x="44" y="76"/>
                    </a:lnTo>
                    <a:lnTo>
                      <a:pt x="33" y="76"/>
                    </a:lnTo>
                    <a:lnTo>
                      <a:pt x="16" y="47"/>
                    </a:lnTo>
                    <a:lnTo>
                      <a:pt x="9" y="54"/>
                    </a:lnTo>
                    <a:lnTo>
                      <a:pt x="9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16" name="AutoShape 156"/>
              <p:cNvSpPr>
                <a:spLocks noChangeArrowheads="1"/>
              </p:cNvSpPr>
              <p:nvPr/>
            </p:nvSpPr>
            <p:spPr bwMode="auto">
              <a:xfrm>
                <a:off x="1624" y="1878"/>
                <a:ext cx="50" cy="83"/>
              </a:xfrm>
              <a:custGeom>
                <a:avLst/>
                <a:gdLst>
                  <a:gd name="T0" fmla="*/ 37 w 46"/>
                  <a:gd name="T1" fmla="*/ 76 h 76"/>
                  <a:gd name="T2" fmla="*/ 37 w 46"/>
                  <a:gd name="T3" fmla="*/ 67 h 76"/>
                  <a:gd name="T4" fmla="*/ 33 w 46"/>
                  <a:gd name="T5" fmla="*/ 74 h 76"/>
                  <a:gd name="T6" fmla="*/ 28 w 46"/>
                  <a:gd name="T7" fmla="*/ 76 h 76"/>
                  <a:gd name="T8" fmla="*/ 22 w 46"/>
                  <a:gd name="T9" fmla="*/ 76 h 76"/>
                  <a:gd name="T10" fmla="*/ 15 w 46"/>
                  <a:gd name="T11" fmla="*/ 76 h 76"/>
                  <a:gd name="T12" fmla="*/ 11 w 46"/>
                  <a:gd name="T13" fmla="*/ 74 h 76"/>
                  <a:gd name="T14" fmla="*/ 6 w 46"/>
                  <a:gd name="T15" fmla="*/ 69 h 76"/>
                  <a:gd name="T16" fmla="*/ 2 w 46"/>
                  <a:gd name="T17" fmla="*/ 63 h 76"/>
                  <a:gd name="T18" fmla="*/ 0 w 46"/>
                  <a:gd name="T19" fmla="*/ 56 h 76"/>
                  <a:gd name="T20" fmla="*/ 0 w 46"/>
                  <a:gd name="T21" fmla="*/ 50 h 76"/>
                  <a:gd name="T22" fmla="*/ 0 w 46"/>
                  <a:gd name="T23" fmla="*/ 41 h 76"/>
                  <a:gd name="T24" fmla="*/ 2 w 46"/>
                  <a:gd name="T25" fmla="*/ 34 h 76"/>
                  <a:gd name="T26" fmla="*/ 6 w 46"/>
                  <a:gd name="T27" fmla="*/ 28 h 76"/>
                  <a:gd name="T28" fmla="*/ 11 w 46"/>
                  <a:gd name="T29" fmla="*/ 23 h 76"/>
                  <a:gd name="T30" fmla="*/ 15 w 46"/>
                  <a:gd name="T31" fmla="*/ 21 h 76"/>
                  <a:gd name="T32" fmla="*/ 22 w 46"/>
                  <a:gd name="T33" fmla="*/ 19 h 76"/>
                  <a:gd name="T34" fmla="*/ 26 w 46"/>
                  <a:gd name="T35" fmla="*/ 21 h 76"/>
                  <a:gd name="T36" fmla="*/ 30 w 46"/>
                  <a:gd name="T37" fmla="*/ 23 h 76"/>
                  <a:gd name="T38" fmla="*/ 35 w 46"/>
                  <a:gd name="T39" fmla="*/ 26 h 76"/>
                  <a:gd name="T40" fmla="*/ 37 w 46"/>
                  <a:gd name="T41" fmla="*/ 28 h 76"/>
                  <a:gd name="T42" fmla="*/ 37 w 46"/>
                  <a:gd name="T43" fmla="*/ 0 h 76"/>
                  <a:gd name="T44" fmla="*/ 46 w 46"/>
                  <a:gd name="T45" fmla="*/ 0 h 76"/>
                  <a:gd name="T46" fmla="*/ 46 w 46"/>
                  <a:gd name="T47" fmla="*/ 76 h 76"/>
                  <a:gd name="T48" fmla="*/ 37 w 46"/>
                  <a:gd name="T49" fmla="*/ 76 h 76"/>
                  <a:gd name="T50" fmla="*/ 9 w 46"/>
                  <a:gd name="T51" fmla="*/ 50 h 76"/>
                  <a:gd name="T52" fmla="*/ 11 w 46"/>
                  <a:gd name="T53" fmla="*/ 54 h 76"/>
                  <a:gd name="T54" fmla="*/ 11 w 46"/>
                  <a:gd name="T55" fmla="*/ 60 h 76"/>
                  <a:gd name="T56" fmla="*/ 13 w 46"/>
                  <a:gd name="T57" fmla="*/ 63 h 76"/>
                  <a:gd name="T58" fmla="*/ 17 w 46"/>
                  <a:gd name="T59" fmla="*/ 67 h 76"/>
                  <a:gd name="T60" fmla="*/ 24 w 46"/>
                  <a:gd name="T61" fmla="*/ 67 h 76"/>
                  <a:gd name="T62" fmla="*/ 28 w 46"/>
                  <a:gd name="T63" fmla="*/ 67 h 76"/>
                  <a:gd name="T64" fmla="*/ 33 w 46"/>
                  <a:gd name="T65" fmla="*/ 63 h 76"/>
                  <a:gd name="T66" fmla="*/ 35 w 46"/>
                  <a:gd name="T67" fmla="*/ 60 h 76"/>
                  <a:gd name="T68" fmla="*/ 37 w 46"/>
                  <a:gd name="T69" fmla="*/ 56 h 76"/>
                  <a:gd name="T70" fmla="*/ 37 w 46"/>
                  <a:gd name="T71" fmla="*/ 50 h 76"/>
                  <a:gd name="T72" fmla="*/ 37 w 46"/>
                  <a:gd name="T73" fmla="*/ 43 h 76"/>
                  <a:gd name="T74" fmla="*/ 35 w 46"/>
                  <a:gd name="T75" fmla="*/ 39 h 76"/>
                  <a:gd name="T76" fmla="*/ 33 w 46"/>
                  <a:gd name="T77" fmla="*/ 34 h 76"/>
                  <a:gd name="T78" fmla="*/ 28 w 46"/>
                  <a:gd name="T79" fmla="*/ 30 h 76"/>
                  <a:gd name="T80" fmla="*/ 24 w 46"/>
                  <a:gd name="T81" fmla="*/ 28 h 76"/>
                  <a:gd name="T82" fmla="*/ 17 w 46"/>
                  <a:gd name="T83" fmla="*/ 30 h 76"/>
                  <a:gd name="T84" fmla="*/ 13 w 46"/>
                  <a:gd name="T85" fmla="*/ 34 h 76"/>
                  <a:gd name="T86" fmla="*/ 11 w 46"/>
                  <a:gd name="T87" fmla="*/ 37 h 76"/>
                  <a:gd name="T88" fmla="*/ 11 w 46"/>
                  <a:gd name="T89" fmla="*/ 43 h 76"/>
                  <a:gd name="T90" fmla="*/ 9 w 46"/>
                  <a:gd name="T91" fmla="*/ 50 h 76"/>
                  <a:gd name="T92" fmla="*/ 0 w 46"/>
                  <a:gd name="T93" fmla="*/ 0 h 76"/>
                  <a:gd name="T94" fmla="*/ 46 w 46"/>
                  <a:gd name="T9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46" h="76">
                    <a:moveTo>
                      <a:pt x="37" y="76"/>
                    </a:moveTo>
                    <a:lnTo>
                      <a:pt x="37" y="67"/>
                    </a:lnTo>
                    <a:lnTo>
                      <a:pt x="33" y="74"/>
                    </a:lnTo>
                    <a:lnTo>
                      <a:pt x="28" y="76"/>
                    </a:lnTo>
                    <a:lnTo>
                      <a:pt x="22" y="76"/>
                    </a:lnTo>
                    <a:lnTo>
                      <a:pt x="15" y="76"/>
                    </a:lnTo>
                    <a:lnTo>
                      <a:pt x="11" y="74"/>
                    </a:lnTo>
                    <a:lnTo>
                      <a:pt x="6" y="69"/>
                    </a:lnTo>
                    <a:lnTo>
                      <a:pt x="2" y="63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0" y="41"/>
                    </a:lnTo>
                    <a:lnTo>
                      <a:pt x="2" y="34"/>
                    </a:lnTo>
                    <a:lnTo>
                      <a:pt x="6" y="28"/>
                    </a:lnTo>
                    <a:lnTo>
                      <a:pt x="11" y="23"/>
                    </a:lnTo>
                    <a:lnTo>
                      <a:pt x="15" y="21"/>
                    </a:lnTo>
                    <a:lnTo>
                      <a:pt x="22" y="19"/>
                    </a:lnTo>
                    <a:lnTo>
                      <a:pt x="26" y="21"/>
                    </a:lnTo>
                    <a:lnTo>
                      <a:pt x="30" y="23"/>
                    </a:lnTo>
                    <a:lnTo>
                      <a:pt x="35" y="26"/>
                    </a:lnTo>
                    <a:lnTo>
                      <a:pt x="37" y="28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46" y="76"/>
                    </a:lnTo>
                    <a:lnTo>
                      <a:pt x="37" y="76"/>
                    </a:lnTo>
                    <a:close/>
                    <a:moveTo>
                      <a:pt x="9" y="50"/>
                    </a:moveTo>
                    <a:lnTo>
                      <a:pt x="11" y="54"/>
                    </a:lnTo>
                    <a:lnTo>
                      <a:pt x="11" y="60"/>
                    </a:lnTo>
                    <a:lnTo>
                      <a:pt x="13" y="63"/>
                    </a:lnTo>
                    <a:lnTo>
                      <a:pt x="17" y="67"/>
                    </a:lnTo>
                    <a:lnTo>
                      <a:pt x="24" y="67"/>
                    </a:lnTo>
                    <a:lnTo>
                      <a:pt x="28" y="67"/>
                    </a:lnTo>
                    <a:lnTo>
                      <a:pt x="33" y="63"/>
                    </a:lnTo>
                    <a:lnTo>
                      <a:pt x="35" y="60"/>
                    </a:lnTo>
                    <a:lnTo>
                      <a:pt x="37" y="56"/>
                    </a:lnTo>
                    <a:lnTo>
                      <a:pt x="37" y="50"/>
                    </a:lnTo>
                    <a:lnTo>
                      <a:pt x="37" y="43"/>
                    </a:lnTo>
                    <a:lnTo>
                      <a:pt x="35" y="39"/>
                    </a:lnTo>
                    <a:lnTo>
                      <a:pt x="33" y="34"/>
                    </a:lnTo>
                    <a:lnTo>
                      <a:pt x="28" y="30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3" y="34"/>
                    </a:lnTo>
                    <a:lnTo>
                      <a:pt x="11" y="37"/>
                    </a:lnTo>
                    <a:lnTo>
                      <a:pt x="11" y="43"/>
                    </a:lnTo>
                    <a:lnTo>
                      <a:pt x="9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17" name="AutoShape 157"/>
              <p:cNvSpPr>
                <a:spLocks noChangeArrowheads="1"/>
              </p:cNvSpPr>
              <p:nvPr/>
            </p:nvSpPr>
            <p:spPr bwMode="auto">
              <a:xfrm>
                <a:off x="1692" y="1878"/>
                <a:ext cx="11" cy="83"/>
              </a:xfrm>
              <a:custGeom>
                <a:avLst/>
                <a:gdLst>
                  <a:gd name="T0" fmla="*/ 0 w 11"/>
                  <a:gd name="T1" fmla="*/ 10 h 76"/>
                  <a:gd name="T2" fmla="*/ 0 w 11"/>
                  <a:gd name="T3" fmla="*/ 0 h 76"/>
                  <a:gd name="T4" fmla="*/ 11 w 11"/>
                  <a:gd name="T5" fmla="*/ 0 h 76"/>
                  <a:gd name="T6" fmla="*/ 11 w 11"/>
                  <a:gd name="T7" fmla="*/ 10 h 76"/>
                  <a:gd name="T8" fmla="*/ 0 w 11"/>
                  <a:gd name="T9" fmla="*/ 10 h 76"/>
                  <a:gd name="T10" fmla="*/ 0 w 11"/>
                  <a:gd name="T11" fmla="*/ 76 h 76"/>
                  <a:gd name="T12" fmla="*/ 0 w 11"/>
                  <a:gd name="T13" fmla="*/ 21 h 76"/>
                  <a:gd name="T14" fmla="*/ 11 w 11"/>
                  <a:gd name="T15" fmla="*/ 21 h 76"/>
                  <a:gd name="T16" fmla="*/ 11 w 11"/>
                  <a:gd name="T17" fmla="*/ 76 h 76"/>
                  <a:gd name="T18" fmla="*/ 0 w 11"/>
                  <a:gd name="T19" fmla="*/ 76 h 76"/>
                  <a:gd name="T20" fmla="*/ 0 w 11"/>
                  <a:gd name="T21" fmla="*/ 0 h 76"/>
                  <a:gd name="T22" fmla="*/ 11 w 11"/>
                  <a:gd name="T2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11" h="76">
                    <a:moveTo>
                      <a:pt x="0" y="1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0" y="10"/>
                    </a:lnTo>
                    <a:close/>
                    <a:moveTo>
                      <a:pt x="0" y="76"/>
                    </a:moveTo>
                    <a:lnTo>
                      <a:pt x="0" y="21"/>
                    </a:lnTo>
                    <a:lnTo>
                      <a:pt x="11" y="21"/>
                    </a:lnTo>
                    <a:lnTo>
                      <a:pt x="11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18" name="AutoShape 158"/>
              <p:cNvSpPr>
                <a:spLocks noChangeArrowheads="1"/>
              </p:cNvSpPr>
              <p:nvPr/>
            </p:nvSpPr>
            <p:spPr bwMode="auto">
              <a:xfrm>
                <a:off x="1713" y="1899"/>
                <a:ext cx="48" cy="62"/>
              </a:xfrm>
              <a:custGeom>
                <a:avLst/>
                <a:gdLst>
                  <a:gd name="T0" fmla="*/ 9 w 44"/>
                  <a:gd name="T1" fmla="*/ 39 h 57"/>
                  <a:gd name="T2" fmla="*/ 14 w 44"/>
                  <a:gd name="T3" fmla="*/ 46 h 57"/>
                  <a:gd name="T4" fmla="*/ 22 w 44"/>
                  <a:gd name="T5" fmla="*/ 48 h 57"/>
                  <a:gd name="T6" fmla="*/ 33 w 44"/>
                  <a:gd name="T7" fmla="*/ 46 h 57"/>
                  <a:gd name="T8" fmla="*/ 35 w 44"/>
                  <a:gd name="T9" fmla="*/ 41 h 57"/>
                  <a:gd name="T10" fmla="*/ 31 w 44"/>
                  <a:gd name="T11" fmla="*/ 37 h 57"/>
                  <a:gd name="T12" fmla="*/ 22 w 44"/>
                  <a:gd name="T13" fmla="*/ 35 h 57"/>
                  <a:gd name="T14" fmla="*/ 9 w 44"/>
                  <a:gd name="T15" fmla="*/ 31 h 57"/>
                  <a:gd name="T16" fmla="*/ 3 w 44"/>
                  <a:gd name="T17" fmla="*/ 24 h 57"/>
                  <a:gd name="T18" fmla="*/ 0 w 44"/>
                  <a:gd name="T19" fmla="*/ 18 h 57"/>
                  <a:gd name="T20" fmla="*/ 3 w 44"/>
                  <a:gd name="T21" fmla="*/ 11 h 57"/>
                  <a:gd name="T22" fmla="*/ 7 w 44"/>
                  <a:gd name="T23" fmla="*/ 4 h 57"/>
                  <a:gd name="T24" fmla="*/ 14 w 44"/>
                  <a:gd name="T25" fmla="*/ 2 h 57"/>
                  <a:gd name="T26" fmla="*/ 20 w 44"/>
                  <a:gd name="T27" fmla="*/ 0 h 57"/>
                  <a:gd name="T28" fmla="*/ 31 w 44"/>
                  <a:gd name="T29" fmla="*/ 2 h 57"/>
                  <a:gd name="T30" fmla="*/ 37 w 44"/>
                  <a:gd name="T31" fmla="*/ 9 h 57"/>
                  <a:gd name="T32" fmla="*/ 42 w 44"/>
                  <a:gd name="T33" fmla="*/ 15 h 57"/>
                  <a:gd name="T34" fmla="*/ 31 w 44"/>
                  <a:gd name="T35" fmla="*/ 15 h 57"/>
                  <a:gd name="T36" fmla="*/ 27 w 44"/>
                  <a:gd name="T37" fmla="*/ 11 h 57"/>
                  <a:gd name="T38" fmla="*/ 16 w 44"/>
                  <a:gd name="T39" fmla="*/ 11 h 57"/>
                  <a:gd name="T40" fmla="*/ 11 w 44"/>
                  <a:gd name="T41" fmla="*/ 13 h 57"/>
                  <a:gd name="T42" fmla="*/ 11 w 44"/>
                  <a:gd name="T43" fmla="*/ 18 h 57"/>
                  <a:gd name="T44" fmla="*/ 14 w 44"/>
                  <a:gd name="T45" fmla="*/ 20 h 57"/>
                  <a:gd name="T46" fmla="*/ 18 w 44"/>
                  <a:gd name="T47" fmla="*/ 22 h 57"/>
                  <a:gd name="T48" fmla="*/ 29 w 44"/>
                  <a:gd name="T49" fmla="*/ 26 h 57"/>
                  <a:gd name="T50" fmla="*/ 40 w 44"/>
                  <a:gd name="T51" fmla="*/ 31 h 57"/>
                  <a:gd name="T52" fmla="*/ 44 w 44"/>
                  <a:gd name="T53" fmla="*/ 35 h 57"/>
                  <a:gd name="T54" fmla="*/ 44 w 44"/>
                  <a:gd name="T55" fmla="*/ 46 h 57"/>
                  <a:gd name="T56" fmla="*/ 40 w 44"/>
                  <a:gd name="T57" fmla="*/ 52 h 57"/>
                  <a:gd name="T58" fmla="*/ 29 w 44"/>
                  <a:gd name="T59" fmla="*/ 57 h 57"/>
                  <a:gd name="T60" fmla="*/ 18 w 44"/>
                  <a:gd name="T61" fmla="*/ 57 h 57"/>
                  <a:gd name="T62" fmla="*/ 7 w 44"/>
                  <a:gd name="T63" fmla="*/ 52 h 57"/>
                  <a:gd name="T64" fmla="*/ 0 w 44"/>
                  <a:gd name="T65" fmla="*/ 39 h 57"/>
                  <a:gd name="T66" fmla="*/ 0 w 44"/>
                  <a:gd name="T67" fmla="*/ 0 h 57"/>
                  <a:gd name="T68" fmla="*/ 44 w 44"/>
                  <a:gd name="T6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T66" t="T67" r="T68" b="T69"/>
                <a:pathLst>
                  <a:path w="44" h="57">
                    <a:moveTo>
                      <a:pt x="0" y="39"/>
                    </a:moveTo>
                    <a:lnTo>
                      <a:pt x="9" y="39"/>
                    </a:lnTo>
                    <a:lnTo>
                      <a:pt x="11" y="44"/>
                    </a:lnTo>
                    <a:lnTo>
                      <a:pt x="14" y="46"/>
                    </a:lnTo>
                    <a:lnTo>
                      <a:pt x="18" y="48"/>
                    </a:lnTo>
                    <a:lnTo>
                      <a:pt x="22" y="48"/>
                    </a:lnTo>
                    <a:lnTo>
                      <a:pt x="29" y="48"/>
                    </a:lnTo>
                    <a:lnTo>
                      <a:pt x="33" y="46"/>
                    </a:lnTo>
                    <a:lnTo>
                      <a:pt x="35" y="44"/>
                    </a:lnTo>
                    <a:lnTo>
                      <a:pt x="35" y="41"/>
                    </a:lnTo>
                    <a:lnTo>
                      <a:pt x="35" y="39"/>
                    </a:lnTo>
                    <a:lnTo>
                      <a:pt x="31" y="37"/>
                    </a:lnTo>
                    <a:lnTo>
                      <a:pt x="29" y="35"/>
                    </a:lnTo>
                    <a:lnTo>
                      <a:pt x="22" y="35"/>
                    </a:lnTo>
                    <a:lnTo>
                      <a:pt x="16" y="33"/>
                    </a:lnTo>
                    <a:lnTo>
                      <a:pt x="9" y="31"/>
                    </a:lnTo>
                    <a:lnTo>
                      <a:pt x="7" y="28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5" y="4"/>
                    </a:lnTo>
                    <a:lnTo>
                      <a:pt x="37" y="9"/>
                    </a:lnTo>
                    <a:lnTo>
                      <a:pt x="40" y="11"/>
                    </a:lnTo>
                    <a:lnTo>
                      <a:pt x="42" y="15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2" y="9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1" y="2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22" y="24"/>
                    </a:lnTo>
                    <a:lnTo>
                      <a:pt x="29" y="26"/>
                    </a:lnTo>
                    <a:lnTo>
                      <a:pt x="35" y="28"/>
                    </a:lnTo>
                    <a:lnTo>
                      <a:pt x="40" y="31"/>
                    </a:lnTo>
                    <a:lnTo>
                      <a:pt x="42" y="33"/>
                    </a:lnTo>
                    <a:lnTo>
                      <a:pt x="44" y="35"/>
                    </a:lnTo>
                    <a:lnTo>
                      <a:pt x="44" y="41"/>
                    </a:lnTo>
                    <a:lnTo>
                      <a:pt x="44" y="46"/>
                    </a:lnTo>
                    <a:lnTo>
                      <a:pt x="42" y="50"/>
                    </a:lnTo>
                    <a:lnTo>
                      <a:pt x="40" y="52"/>
                    </a:lnTo>
                    <a:lnTo>
                      <a:pt x="35" y="55"/>
                    </a:lnTo>
                    <a:lnTo>
                      <a:pt x="29" y="57"/>
                    </a:lnTo>
                    <a:lnTo>
                      <a:pt x="22" y="57"/>
                    </a:lnTo>
                    <a:lnTo>
                      <a:pt x="18" y="57"/>
                    </a:lnTo>
                    <a:lnTo>
                      <a:pt x="11" y="57"/>
                    </a:lnTo>
                    <a:lnTo>
                      <a:pt x="7" y="52"/>
                    </a:lnTo>
                    <a:lnTo>
                      <a:pt x="3" y="4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19" name="AutoShape 159"/>
              <p:cNvSpPr>
                <a:spLocks noChangeArrowheads="1"/>
              </p:cNvSpPr>
              <p:nvPr/>
            </p:nvSpPr>
            <p:spPr bwMode="auto">
              <a:xfrm>
                <a:off x="1774" y="1878"/>
                <a:ext cx="50" cy="83"/>
              </a:xfrm>
              <a:custGeom>
                <a:avLst/>
                <a:gdLst>
                  <a:gd name="T0" fmla="*/ 0 w 46"/>
                  <a:gd name="T1" fmla="*/ 76 h 76"/>
                  <a:gd name="T2" fmla="*/ 0 w 46"/>
                  <a:gd name="T3" fmla="*/ 0 h 76"/>
                  <a:gd name="T4" fmla="*/ 11 w 46"/>
                  <a:gd name="T5" fmla="*/ 0 h 76"/>
                  <a:gd name="T6" fmla="*/ 11 w 46"/>
                  <a:gd name="T7" fmla="*/ 41 h 76"/>
                  <a:gd name="T8" fmla="*/ 30 w 46"/>
                  <a:gd name="T9" fmla="*/ 21 h 76"/>
                  <a:gd name="T10" fmla="*/ 43 w 46"/>
                  <a:gd name="T11" fmla="*/ 21 h 76"/>
                  <a:gd name="T12" fmla="*/ 24 w 46"/>
                  <a:gd name="T13" fmla="*/ 41 h 76"/>
                  <a:gd name="T14" fmla="*/ 46 w 46"/>
                  <a:gd name="T15" fmla="*/ 76 h 76"/>
                  <a:gd name="T16" fmla="*/ 35 w 46"/>
                  <a:gd name="T17" fmla="*/ 76 h 76"/>
                  <a:gd name="T18" fmla="*/ 17 w 46"/>
                  <a:gd name="T19" fmla="*/ 47 h 76"/>
                  <a:gd name="T20" fmla="*/ 11 w 46"/>
                  <a:gd name="T21" fmla="*/ 54 h 76"/>
                  <a:gd name="T22" fmla="*/ 11 w 46"/>
                  <a:gd name="T23" fmla="*/ 76 h 76"/>
                  <a:gd name="T24" fmla="*/ 0 w 46"/>
                  <a:gd name="T25" fmla="*/ 76 h 76"/>
                  <a:gd name="T26" fmla="*/ 0 w 46"/>
                  <a:gd name="T27" fmla="*/ 0 h 76"/>
                  <a:gd name="T28" fmla="*/ 46 w 46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T26" t="T27" r="T28" b="T29"/>
                <a:pathLst>
                  <a:path w="46" h="76">
                    <a:moveTo>
                      <a:pt x="0" y="76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41"/>
                    </a:lnTo>
                    <a:lnTo>
                      <a:pt x="30" y="21"/>
                    </a:lnTo>
                    <a:lnTo>
                      <a:pt x="43" y="21"/>
                    </a:lnTo>
                    <a:lnTo>
                      <a:pt x="24" y="41"/>
                    </a:lnTo>
                    <a:lnTo>
                      <a:pt x="46" y="76"/>
                    </a:lnTo>
                    <a:lnTo>
                      <a:pt x="35" y="76"/>
                    </a:lnTo>
                    <a:lnTo>
                      <a:pt x="17" y="47"/>
                    </a:lnTo>
                    <a:lnTo>
                      <a:pt x="11" y="54"/>
                    </a:lnTo>
                    <a:lnTo>
                      <a:pt x="11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20" name="Rectangle 160"/>
              <p:cNvSpPr>
                <a:spLocks noChangeArrowheads="1"/>
              </p:cNvSpPr>
              <p:nvPr/>
            </p:nvSpPr>
            <p:spPr bwMode="auto">
              <a:xfrm>
                <a:off x="1866" y="1878"/>
                <a:ext cx="10" cy="8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21" name="AutoShape 161"/>
              <p:cNvSpPr>
                <a:spLocks noChangeArrowheads="1"/>
              </p:cNvSpPr>
              <p:nvPr/>
            </p:nvSpPr>
            <p:spPr bwMode="auto">
              <a:xfrm>
                <a:off x="1892" y="1878"/>
                <a:ext cx="8" cy="83"/>
              </a:xfrm>
              <a:custGeom>
                <a:avLst/>
                <a:gdLst>
                  <a:gd name="T0" fmla="*/ 0 w 8"/>
                  <a:gd name="T1" fmla="*/ 10 h 76"/>
                  <a:gd name="T2" fmla="*/ 0 w 8"/>
                  <a:gd name="T3" fmla="*/ 0 h 76"/>
                  <a:gd name="T4" fmla="*/ 8 w 8"/>
                  <a:gd name="T5" fmla="*/ 0 h 76"/>
                  <a:gd name="T6" fmla="*/ 8 w 8"/>
                  <a:gd name="T7" fmla="*/ 10 h 76"/>
                  <a:gd name="T8" fmla="*/ 0 w 8"/>
                  <a:gd name="T9" fmla="*/ 10 h 76"/>
                  <a:gd name="T10" fmla="*/ 0 w 8"/>
                  <a:gd name="T11" fmla="*/ 76 h 76"/>
                  <a:gd name="T12" fmla="*/ 0 w 8"/>
                  <a:gd name="T13" fmla="*/ 21 h 76"/>
                  <a:gd name="T14" fmla="*/ 8 w 8"/>
                  <a:gd name="T15" fmla="*/ 21 h 76"/>
                  <a:gd name="T16" fmla="*/ 8 w 8"/>
                  <a:gd name="T17" fmla="*/ 76 h 76"/>
                  <a:gd name="T18" fmla="*/ 0 w 8"/>
                  <a:gd name="T19" fmla="*/ 76 h 76"/>
                  <a:gd name="T20" fmla="*/ 0 w 8"/>
                  <a:gd name="T21" fmla="*/ 0 h 76"/>
                  <a:gd name="T22" fmla="*/ 8 w 8"/>
                  <a:gd name="T2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8" h="76">
                    <a:moveTo>
                      <a:pt x="0" y="1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0" y="10"/>
                    </a:lnTo>
                    <a:close/>
                    <a:moveTo>
                      <a:pt x="0" y="76"/>
                    </a:moveTo>
                    <a:lnTo>
                      <a:pt x="0" y="21"/>
                    </a:lnTo>
                    <a:lnTo>
                      <a:pt x="8" y="21"/>
                    </a:lnTo>
                    <a:lnTo>
                      <a:pt x="8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22" name="AutoShape 162"/>
              <p:cNvSpPr>
                <a:spLocks noChangeArrowheads="1"/>
              </p:cNvSpPr>
              <p:nvPr/>
            </p:nvSpPr>
            <p:spPr bwMode="auto">
              <a:xfrm>
                <a:off x="1915" y="1899"/>
                <a:ext cx="81" cy="62"/>
              </a:xfrm>
              <a:custGeom>
                <a:avLst/>
                <a:gdLst>
                  <a:gd name="T0" fmla="*/ 0 w 74"/>
                  <a:gd name="T1" fmla="*/ 57 h 57"/>
                  <a:gd name="T2" fmla="*/ 0 w 74"/>
                  <a:gd name="T3" fmla="*/ 2 h 57"/>
                  <a:gd name="T4" fmla="*/ 9 w 74"/>
                  <a:gd name="T5" fmla="*/ 2 h 57"/>
                  <a:gd name="T6" fmla="*/ 9 w 74"/>
                  <a:gd name="T7" fmla="*/ 11 h 57"/>
                  <a:gd name="T8" fmla="*/ 13 w 74"/>
                  <a:gd name="T9" fmla="*/ 7 h 57"/>
                  <a:gd name="T10" fmla="*/ 16 w 74"/>
                  <a:gd name="T11" fmla="*/ 4 h 57"/>
                  <a:gd name="T12" fmla="*/ 20 w 74"/>
                  <a:gd name="T13" fmla="*/ 2 h 57"/>
                  <a:gd name="T14" fmla="*/ 26 w 74"/>
                  <a:gd name="T15" fmla="*/ 0 h 57"/>
                  <a:gd name="T16" fmla="*/ 31 w 74"/>
                  <a:gd name="T17" fmla="*/ 2 h 57"/>
                  <a:gd name="T18" fmla="*/ 35 w 74"/>
                  <a:gd name="T19" fmla="*/ 4 h 57"/>
                  <a:gd name="T20" fmla="*/ 40 w 74"/>
                  <a:gd name="T21" fmla="*/ 7 h 57"/>
                  <a:gd name="T22" fmla="*/ 42 w 74"/>
                  <a:gd name="T23" fmla="*/ 11 h 57"/>
                  <a:gd name="T24" fmla="*/ 46 w 74"/>
                  <a:gd name="T25" fmla="*/ 7 h 57"/>
                  <a:gd name="T26" fmla="*/ 53 w 74"/>
                  <a:gd name="T27" fmla="*/ 2 h 57"/>
                  <a:gd name="T28" fmla="*/ 59 w 74"/>
                  <a:gd name="T29" fmla="*/ 0 h 57"/>
                  <a:gd name="T30" fmla="*/ 66 w 74"/>
                  <a:gd name="T31" fmla="*/ 2 h 57"/>
                  <a:gd name="T32" fmla="*/ 70 w 74"/>
                  <a:gd name="T33" fmla="*/ 7 h 57"/>
                  <a:gd name="T34" fmla="*/ 72 w 74"/>
                  <a:gd name="T35" fmla="*/ 9 h 57"/>
                  <a:gd name="T36" fmla="*/ 74 w 74"/>
                  <a:gd name="T37" fmla="*/ 13 h 57"/>
                  <a:gd name="T38" fmla="*/ 74 w 74"/>
                  <a:gd name="T39" fmla="*/ 20 h 57"/>
                  <a:gd name="T40" fmla="*/ 74 w 74"/>
                  <a:gd name="T41" fmla="*/ 57 h 57"/>
                  <a:gd name="T42" fmla="*/ 66 w 74"/>
                  <a:gd name="T43" fmla="*/ 57 h 57"/>
                  <a:gd name="T44" fmla="*/ 66 w 74"/>
                  <a:gd name="T45" fmla="*/ 24 h 57"/>
                  <a:gd name="T46" fmla="*/ 66 w 74"/>
                  <a:gd name="T47" fmla="*/ 18 h 57"/>
                  <a:gd name="T48" fmla="*/ 63 w 74"/>
                  <a:gd name="T49" fmla="*/ 15 h 57"/>
                  <a:gd name="T50" fmla="*/ 63 w 74"/>
                  <a:gd name="T51" fmla="*/ 13 h 57"/>
                  <a:gd name="T52" fmla="*/ 61 w 74"/>
                  <a:gd name="T53" fmla="*/ 11 h 57"/>
                  <a:gd name="T54" fmla="*/ 59 w 74"/>
                  <a:gd name="T55" fmla="*/ 11 h 57"/>
                  <a:gd name="T56" fmla="*/ 55 w 74"/>
                  <a:gd name="T57" fmla="*/ 9 h 57"/>
                  <a:gd name="T58" fmla="*/ 50 w 74"/>
                  <a:gd name="T59" fmla="*/ 11 h 57"/>
                  <a:gd name="T60" fmla="*/ 46 w 74"/>
                  <a:gd name="T61" fmla="*/ 13 h 57"/>
                  <a:gd name="T62" fmla="*/ 44 w 74"/>
                  <a:gd name="T63" fmla="*/ 18 h 57"/>
                  <a:gd name="T64" fmla="*/ 42 w 74"/>
                  <a:gd name="T65" fmla="*/ 26 h 57"/>
                  <a:gd name="T66" fmla="*/ 42 w 74"/>
                  <a:gd name="T67" fmla="*/ 57 h 57"/>
                  <a:gd name="T68" fmla="*/ 33 w 74"/>
                  <a:gd name="T69" fmla="*/ 57 h 57"/>
                  <a:gd name="T70" fmla="*/ 33 w 74"/>
                  <a:gd name="T71" fmla="*/ 22 h 57"/>
                  <a:gd name="T72" fmla="*/ 33 w 74"/>
                  <a:gd name="T73" fmla="*/ 18 h 57"/>
                  <a:gd name="T74" fmla="*/ 31 w 74"/>
                  <a:gd name="T75" fmla="*/ 13 h 57"/>
                  <a:gd name="T76" fmla="*/ 29 w 74"/>
                  <a:gd name="T77" fmla="*/ 11 h 57"/>
                  <a:gd name="T78" fmla="*/ 24 w 74"/>
                  <a:gd name="T79" fmla="*/ 9 h 57"/>
                  <a:gd name="T80" fmla="*/ 20 w 74"/>
                  <a:gd name="T81" fmla="*/ 11 h 57"/>
                  <a:gd name="T82" fmla="*/ 16 w 74"/>
                  <a:gd name="T83" fmla="*/ 11 h 57"/>
                  <a:gd name="T84" fmla="*/ 13 w 74"/>
                  <a:gd name="T85" fmla="*/ 15 h 57"/>
                  <a:gd name="T86" fmla="*/ 11 w 74"/>
                  <a:gd name="T87" fmla="*/ 18 h 57"/>
                  <a:gd name="T88" fmla="*/ 11 w 74"/>
                  <a:gd name="T89" fmla="*/ 22 h 57"/>
                  <a:gd name="T90" fmla="*/ 9 w 74"/>
                  <a:gd name="T91" fmla="*/ 28 h 57"/>
                  <a:gd name="T92" fmla="*/ 9 w 74"/>
                  <a:gd name="T93" fmla="*/ 57 h 57"/>
                  <a:gd name="T94" fmla="*/ 0 w 74"/>
                  <a:gd name="T95" fmla="*/ 57 h 57"/>
                  <a:gd name="T96" fmla="*/ 0 w 74"/>
                  <a:gd name="T97" fmla="*/ 0 h 57"/>
                  <a:gd name="T98" fmla="*/ 74 w 74"/>
                  <a:gd name="T9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T96" t="T97" r="T98" b="T99"/>
                <a:pathLst>
                  <a:path w="74" h="57">
                    <a:moveTo>
                      <a:pt x="0" y="57"/>
                    </a:moveTo>
                    <a:lnTo>
                      <a:pt x="0" y="2"/>
                    </a:lnTo>
                    <a:lnTo>
                      <a:pt x="9" y="2"/>
                    </a:lnTo>
                    <a:lnTo>
                      <a:pt x="9" y="11"/>
                    </a:lnTo>
                    <a:lnTo>
                      <a:pt x="13" y="7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5" y="4"/>
                    </a:lnTo>
                    <a:lnTo>
                      <a:pt x="40" y="7"/>
                    </a:lnTo>
                    <a:lnTo>
                      <a:pt x="42" y="11"/>
                    </a:lnTo>
                    <a:lnTo>
                      <a:pt x="46" y="7"/>
                    </a:lnTo>
                    <a:lnTo>
                      <a:pt x="53" y="2"/>
                    </a:lnTo>
                    <a:lnTo>
                      <a:pt x="59" y="0"/>
                    </a:lnTo>
                    <a:lnTo>
                      <a:pt x="66" y="2"/>
                    </a:lnTo>
                    <a:lnTo>
                      <a:pt x="70" y="7"/>
                    </a:lnTo>
                    <a:lnTo>
                      <a:pt x="72" y="9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4" y="57"/>
                    </a:lnTo>
                    <a:lnTo>
                      <a:pt x="66" y="57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3" y="15"/>
                    </a:lnTo>
                    <a:lnTo>
                      <a:pt x="63" y="13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55" y="9"/>
                    </a:lnTo>
                    <a:lnTo>
                      <a:pt x="50" y="11"/>
                    </a:lnTo>
                    <a:lnTo>
                      <a:pt x="46" y="13"/>
                    </a:lnTo>
                    <a:lnTo>
                      <a:pt x="44" y="18"/>
                    </a:lnTo>
                    <a:lnTo>
                      <a:pt x="42" y="26"/>
                    </a:lnTo>
                    <a:lnTo>
                      <a:pt x="42" y="57"/>
                    </a:lnTo>
                    <a:lnTo>
                      <a:pt x="33" y="57"/>
                    </a:lnTo>
                    <a:lnTo>
                      <a:pt x="33" y="22"/>
                    </a:lnTo>
                    <a:lnTo>
                      <a:pt x="33" y="18"/>
                    </a:lnTo>
                    <a:lnTo>
                      <a:pt x="31" y="13"/>
                    </a:lnTo>
                    <a:lnTo>
                      <a:pt x="29" y="11"/>
                    </a:lnTo>
                    <a:lnTo>
                      <a:pt x="24" y="9"/>
                    </a:lnTo>
                    <a:lnTo>
                      <a:pt x="20" y="11"/>
                    </a:lnTo>
                    <a:lnTo>
                      <a:pt x="16" y="11"/>
                    </a:lnTo>
                    <a:lnTo>
                      <a:pt x="13" y="15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9" y="28"/>
                    </a:lnTo>
                    <a:lnTo>
                      <a:pt x="9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23" name="AutoShape 163"/>
              <p:cNvSpPr>
                <a:spLocks noChangeArrowheads="1"/>
              </p:cNvSpPr>
              <p:nvPr/>
            </p:nvSpPr>
            <p:spPr bwMode="auto">
              <a:xfrm>
                <a:off x="2015" y="1878"/>
                <a:ext cx="10" cy="83"/>
              </a:xfrm>
              <a:custGeom>
                <a:avLst/>
                <a:gdLst>
                  <a:gd name="T0" fmla="*/ 0 w 10"/>
                  <a:gd name="T1" fmla="*/ 10 h 76"/>
                  <a:gd name="T2" fmla="*/ 0 w 10"/>
                  <a:gd name="T3" fmla="*/ 0 h 76"/>
                  <a:gd name="T4" fmla="*/ 10 w 10"/>
                  <a:gd name="T5" fmla="*/ 0 h 76"/>
                  <a:gd name="T6" fmla="*/ 10 w 10"/>
                  <a:gd name="T7" fmla="*/ 10 h 76"/>
                  <a:gd name="T8" fmla="*/ 0 w 10"/>
                  <a:gd name="T9" fmla="*/ 10 h 76"/>
                  <a:gd name="T10" fmla="*/ 0 w 10"/>
                  <a:gd name="T11" fmla="*/ 76 h 76"/>
                  <a:gd name="T12" fmla="*/ 0 w 10"/>
                  <a:gd name="T13" fmla="*/ 21 h 76"/>
                  <a:gd name="T14" fmla="*/ 10 w 10"/>
                  <a:gd name="T15" fmla="*/ 21 h 76"/>
                  <a:gd name="T16" fmla="*/ 10 w 10"/>
                  <a:gd name="T17" fmla="*/ 76 h 76"/>
                  <a:gd name="T18" fmla="*/ 0 w 10"/>
                  <a:gd name="T19" fmla="*/ 76 h 76"/>
                  <a:gd name="T20" fmla="*/ 0 w 10"/>
                  <a:gd name="T21" fmla="*/ 0 h 76"/>
                  <a:gd name="T22" fmla="*/ 10 w 10"/>
                  <a:gd name="T2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10" h="76">
                    <a:moveTo>
                      <a:pt x="0" y="1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  <a:moveTo>
                      <a:pt x="0" y="76"/>
                    </a:moveTo>
                    <a:lnTo>
                      <a:pt x="0" y="21"/>
                    </a:lnTo>
                    <a:lnTo>
                      <a:pt x="10" y="21"/>
                    </a:lnTo>
                    <a:lnTo>
                      <a:pt x="1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24" name="AutoShape 164"/>
              <p:cNvSpPr>
                <a:spLocks noChangeArrowheads="1"/>
              </p:cNvSpPr>
              <p:nvPr/>
            </p:nvSpPr>
            <p:spPr bwMode="auto">
              <a:xfrm>
                <a:off x="2034" y="1880"/>
                <a:ext cx="28" cy="81"/>
              </a:xfrm>
              <a:custGeom>
                <a:avLst/>
                <a:gdLst>
                  <a:gd name="T0" fmla="*/ 26 w 26"/>
                  <a:gd name="T1" fmla="*/ 65 h 74"/>
                  <a:gd name="T2" fmla="*/ 26 w 26"/>
                  <a:gd name="T3" fmla="*/ 74 h 74"/>
                  <a:gd name="T4" fmla="*/ 24 w 26"/>
                  <a:gd name="T5" fmla="*/ 74 h 74"/>
                  <a:gd name="T6" fmla="*/ 20 w 26"/>
                  <a:gd name="T7" fmla="*/ 74 h 74"/>
                  <a:gd name="T8" fmla="*/ 15 w 26"/>
                  <a:gd name="T9" fmla="*/ 74 h 74"/>
                  <a:gd name="T10" fmla="*/ 13 w 26"/>
                  <a:gd name="T11" fmla="*/ 74 h 74"/>
                  <a:gd name="T12" fmla="*/ 11 w 26"/>
                  <a:gd name="T13" fmla="*/ 72 h 74"/>
                  <a:gd name="T14" fmla="*/ 9 w 26"/>
                  <a:gd name="T15" fmla="*/ 69 h 74"/>
                  <a:gd name="T16" fmla="*/ 9 w 26"/>
                  <a:gd name="T17" fmla="*/ 65 h 74"/>
                  <a:gd name="T18" fmla="*/ 7 w 26"/>
                  <a:gd name="T19" fmla="*/ 58 h 74"/>
                  <a:gd name="T20" fmla="*/ 7 w 26"/>
                  <a:gd name="T21" fmla="*/ 28 h 74"/>
                  <a:gd name="T22" fmla="*/ 0 w 26"/>
                  <a:gd name="T23" fmla="*/ 28 h 74"/>
                  <a:gd name="T24" fmla="*/ 0 w 26"/>
                  <a:gd name="T25" fmla="*/ 19 h 74"/>
                  <a:gd name="T26" fmla="*/ 7 w 26"/>
                  <a:gd name="T27" fmla="*/ 19 h 74"/>
                  <a:gd name="T28" fmla="*/ 7 w 26"/>
                  <a:gd name="T29" fmla="*/ 6 h 74"/>
                  <a:gd name="T30" fmla="*/ 17 w 26"/>
                  <a:gd name="T31" fmla="*/ 0 h 74"/>
                  <a:gd name="T32" fmla="*/ 17 w 26"/>
                  <a:gd name="T33" fmla="*/ 19 h 74"/>
                  <a:gd name="T34" fmla="*/ 26 w 26"/>
                  <a:gd name="T35" fmla="*/ 19 h 74"/>
                  <a:gd name="T36" fmla="*/ 26 w 26"/>
                  <a:gd name="T37" fmla="*/ 28 h 74"/>
                  <a:gd name="T38" fmla="*/ 17 w 26"/>
                  <a:gd name="T39" fmla="*/ 28 h 74"/>
                  <a:gd name="T40" fmla="*/ 17 w 26"/>
                  <a:gd name="T41" fmla="*/ 58 h 74"/>
                  <a:gd name="T42" fmla="*/ 17 w 26"/>
                  <a:gd name="T43" fmla="*/ 63 h 74"/>
                  <a:gd name="T44" fmla="*/ 17 w 26"/>
                  <a:gd name="T45" fmla="*/ 63 h 74"/>
                  <a:gd name="T46" fmla="*/ 17 w 26"/>
                  <a:gd name="T47" fmla="*/ 65 h 74"/>
                  <a:gd name="T48" fmla="*/ 20 w 26"/>
                  <a:gd name="T49" fmla="*/ 65 h 74"/>
                  <a:gd name="T50" fmla="*/ 20 w 26"/>
                  <a:gd name="T51" fmla="*/ 65 h 74"/>
                  <a:gd name="T52" fmla="*/ 22 w 26"/>
                  <a:gd name="T53" fmla="*/ 65 h 74"/>
                  <a:gd name="T54" fmla="*/ 24 w 26"/>
                  <a:gd name="T55" fmla="*/ 65 h 74"/>
                  <a:gd name="T56" fmla="*/ 26 w 26"/>
                  <a:gd name="T57" fmla="*/ 65 h 74"/>
                  <a:gd name="T58" fmla="*/ 0 w 26"/>
                  <a:gd name="T59" fmla="*/ 0 h 74"/>
                  <a:gd name="T60" fmla="*/ 26 w 2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T58" t="T59" r="T60" b="T61"/>
                <a:pathLst>
                  <a:path w="26" h="74">
                    <a:moveTo>
                      <a:pt x="26" y="65"/>
                    </a:moveTo>
                    <a:lnTo>
                      <a:pt x="26" y="74"/>
                    </a:lnTo>
                    <a:lnTo>
                      <a:pt x="24" y="74"/>
                    </a:lnTo>
                    <a:lnTo>
                      <a:pt x="20" y="74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1" y="72"/>
                    </a:lnTo>
                    <a:lnTo>
                      <a:pt x="9" y="69"/>
                    </a:lnTo>
                    <a:lnTo>
                      <a:pt x="9" y="65"/>
                    </a:lnTo>
                    <a:lnTo>
                      <a:pt x="7" y="58"/>
                    </a:lnTo>
                    <a:lnTo>
                      <a:pt x="7" y="2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7" y="6"/>
                    </a:lnTo>
                    <a:lnTo>
                      <a:pt x="17" y="0"/>
                    </a:lnTo>
                    <a:lnTo>
                      <a:pt x="17" y="19"/>
                    </a:lnTo>
                    <a:lnTo>
                      <a:pt x="26" y="19"/>
                    </a:lnTo>
                    <a:lnTo>
                      <a:pt x="26" y="28"/>
                    </a:lnTo>
                    <a:lnTo>
                      <a:pt x="17" y="28"/>
                    </a:lnTo>
                    <a:lnTo>
                      <a:pt x="17" y="58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20" y="65"/>
                    </a:lnTo>
                    <a:lnTo>
                      <a:pt x="22" y="65"/>
                    </a:lnTo>
                    <a:lnTo>
                      <a:pt x="24" y="65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25" name="AutoShape 165"/>
              <p:cNvSpPr>
                <a:spLocks noChangeArrowheads="1"/>
              </p:cNvSpPr>
              <p:nvPr/>
            </p:nvSpPr>
            <p:spPr bwMode="auto">
              <a:xfrm>
                <a:off x="1314" y="1297"/>
                <a:ext cx="44" cy="59"/>
              </a:xfrm>
              <a:custGeom>
                <a:avLst/>
                <a:gdLst>
                  <a:gd name="T0" fmla="*/ 33 w 41"/>
                  <a:gd name="T1" fmla="*/ 54 h 54"/>
                  <a:gd name="T2" fmla="*/ 33 w 41"/>
                  <a:gd name="T3" fmla="*/ 45 h 54"/>
                  <a:gd name="T4" fmla="*/ 28 w 41"/>
                  <a:gd name="T5" fmla="*/ 50 h 54"/>
                  <a:gd name="T6" fmla="*/ 24 w 41"/>
                  <a:gd name="T7" fmla="*/ 54 h 54"/>
                  <a:gd name="T8" fmla="*/ 17 w 41"/>
                  <a:gd name="T9" fmla="*/ 54 h 54"/>
                  <a:gd name="T10" fmla="*/ 13 w 41"/>
                  <a:gd name="T11" fmla="*/ 54 h 54"/>
                  <a:gd name="T12" fmla="*/ 9 w 41"/>
                  <a:gd name="T13" fmla="*/ 52 h 54"/>
                  <a:gd name="T14" fmla="*/ 4 w 41"/>
                  <a:gd name="T15" fmla="*/ 52 h 54"/>
                  <a:gd name="T16" fmla="*/ 2 w 41"/>
                  <a:gd name="T17" fmla="*/ 48 h 54"/>
                  <a:gd name="T18" fmla="*/ 2 w 41"/>
                  <a:gd name="T19" fmla="*/ 45 h 54"/>
                  <a:gd name="T20" fmla="*/ 0 w 41"/>
                  <a:gd name="T21" fmla="*/ 41 h 54"/>
                  <a:gd name="T22" fmla="*/ 0 w 41"/>
                  <a:gd name="T23" fmla="*/ 39 h 54"/>
                  <a:gd name="T24" fmla="*/ 0 w 41"/>
                  <a:gd name="T25" fmla="*/ 32 h 54"/>
                  <a:gd name="T26" fmla="*/ 0 w 41"/>
                  <a:gd name="T27" fmla="*/ 0 h 54"/>
                  <a:gd name="T28" fmla="*/ 9 w 41"/>
                  <a:gd name="T29" fmla="*/ 0 h 54"/>
                  <a:gd name="T30" fmla="*/ 9 w 41"/>
                  <a:gd name="T31" fmla="*/ 28 h 54"/>
                  <a:gd name="T32" fmla="*/ 9 w 41"/>
                  <a:gd name="T33" fmla="*/ 35 h 54"/>
                  <a:gd name="T34" fmla="*/ 11 w 41"/>
                  <a:gd name="T35" fmla="*/ 39 h 54"/>
                  <a:gd name="T36" fmla="*/ 11 w 41"/>
                  <a:gd name="T37" fmla="*/ 41 h 54"/>
                  <a:gd name="T38" fmla="*/ 13 w 41"/>
                  <a:gd name="T39" fmla="*/ 43 h 54"/>
                  <a:gd name="T40" fmla="*/ 15 w 41"/>
                  <a:gd name="T41" fmla="*/ 45 h 54"/>
                  <a:gd name="T42" fmla="*/ 20 w 41"/>
                  <a:gd name="T43" fmla="*/ 45 h 54"/>
                  <a:gd name="T44" fmla="*/ 24 w 41"/>
                  <a:gd name="T45" fmla="*/ 45 h 54"/>
                  <a:gd name="T46" fmla="*/ 26 w 41"/>
                  <a:gd name="T47" fmla="*/ 43 h 54"/>
                  <a:gd name="T48" fmla="*/ 28 w 41"/>
                  <a:gd name="T49" fmla="*/ 41 h 54"/>
                  <a:gd name="T50" fmla="*/ 30 w 41"/>
                  <a:gd name="T51" fmla="*/ 39 h 54"/>
                  <a:gd name="T52" fmla="*/ 33 w 41"/>
                  <a:gd name="T53" fmla="*/ 35 h 54"/>
                  <a:gd name="T54" fmla="*/ 33 w 41"/>
                  <a:gd name="T55" fmla="*/ 28 h 54"/>
                  <a:gd name="T56" fmla="*/ 33 w 41"/>
                  <a:gd name="T57" fmla="*/ 0 h 54"/>
                  <a:gd name="T58" fmla="*/ 41 w 41"/>
                  <a:gd name="T59" fmla="*/ 0 h 54"/>
                  <a:gd name="T60" fmla="*/ 41 w 41"/>
                  <a:gd name="T61" fmla="*/ 54 h 54"/>
                  <a:gd name="T62" fmla="*/ 33 w 41"/>
                  <a:gd name="T63" fmla="*/ 54 h 54"/>
                  <a:gd name="T64" fmla="*/ 0 w 41"/>
                  <a:gd name="T65" fmla="*/ 0 h 54"/>
                  <a:gd name="T66" fmla="*/ 41 w 41"/>
                  <a:gd name="T6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T64" t="T65" r="T66" b="T67"/>
                <a:pathLst>
                  <a:path w="41" h="54">
                    <a:moveTo>
                      <a:pt x="33" y="54"/>
                    </a:moveTo>
                    <a:lnTo>
                      <a:pt x="33" y="45"/>
                    </a:lnTo>
                    <a:lnTo>
                      <a:pt x="28" y="50"/>
                    </a:lnTo>
                    <a:lnTo>
                      <a:pt x="24" y="54"/>
                    </a:lnTo>
                    <a:lnTo>
                      <a:pt x="17" y="54"/>
                    </a:lnTo>
                    <a:lnTo>
                      <a:pt x="13" y="54"/>
                    </a:lnTo>
                    <a:lnTo>
                      <a:pt x="9" y="52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8"/>
                    </a:lnTo>
                    <a:lnTo>
                      <a:pt x="9" y="35"/>
                    </a:lnTo>
                    <a:lnTo>
                      <a:pt x="11" y="39"/>
                    </a:lnTo>
                    <a:lnTo>
                      <a:pt x="11" y="41"/>
                    </a:lnTo>
                    <a:lnTo>
                      <a:pt x="13" y="43"/>
                    </a:lnTo>
                    <a:lnTo>
                      <a:pt x="15" y="45"/>
                    </a:lnTo>
                    <a:lnTo>
                      <a:pt x="20" y="45"/>
                    </a:lnTo>
                    <a:lnTo>
                      <a:pt x="24" y="45"/>
                    </a:lnTo>
                    <a:lnTo>
                      <a:pt x="26" y="43"/>
                    </a:lnTo>
                    <a:lnTo>
                      <a:pt x="28" y="41"/>
                    </a:lnTo>
                    <a:lnTo>
                      <a:pt x="30" y="39"/>
                    </a:lnTo>
                    <a:lnTo>
                      <a:pt x="33" y="35"/>
                    </a:lnTo>
                    <a:lnTo>
                      <a:pt x="33" y="28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1" y="54"/>
                    </a:lnTo>
                    <a:lnTo>
                      <a:pt x="3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26" name="AutoShape 166"/>
              <p:cNvSpPr>
                <a:spLocks noChangeArrowheads="1"/>
              </p:cNvSpPr>
              <p:nvPr/>
            </p:nvSpPr>
            <p:spPr bwMode="auto">
              <a:xfrm>
                <a:off x="1377" y="1295"/>
                <a:ext cx="47" cy="61"/>
              </a:xfrm>
              <a:custGeom>
                <a:avLst/>
                <a:gdLst>
                  <a:gd name="T0" fmla="*/ 0 w 43"/>
                  <a:gd name="T1" fmla="*/ 56 h 56"/>
                  <a:gd name="T2" fmla="*/ 0 w 43"/>
                  <a:gd name="T3" fmla="*/ 2 h 56"/>
                  <a:gd name="T4" fmla="*/ 10 w 43"/>
                  <a:gd name="T5" fmla="*/ 2 h 56"/>
                  <a:gd name="T6" fmla="*/ 10 w 43"/>
                  <a:gd name="T7" fmla="*/ 8 h 56"/>
                  <a:gd name="T8" fmla="*/ 15 w 43"/>
                  <a:gd name="T9" fmla="*/ 4 h 56"/>
                  <a:gd name="T10" fmla="*/ 19 w 43"/>
                  <a:gd name="T11" fmla="*/ 2 h 56"/>
                  <a:gd name="T12" fmla="*/ 26 w 43"/>
                  <a:gd name="T13" fmla="*/ 0 h 56"/>
                  <a:gd name="T14" fmla="*/ 30 w 43"/>
                  <a:gd name="T15" fmla="*/ 2 h 56"/>
                  <a:gd name="T16" fmla="*/ 34 w 43"/>
                  <a:gd name="T17" fmla="*/ 2 h 56"/>
                  <a:gd name="T18" fmla="*/ 37 w 43"/>
                  <a:gd name="T19" fmla="*/ 4 h 56"/>
                  <a:gd name="T20" fmla="*/ 39 w 43"/>
                  <a:gd name="T21" fmla="*/ 6 h 56"/>
                  <a:gd name="T22" fmla="*/ 41 w 43"/>
                  <a:gd name="T23" fmla="*/ 10 h 56"/>
                  <a:gd name="T24" fmla="*/ 43 w 43"/>
                  <a:gd name="T25" fmla="*/ 13 h 56"/>
                  <a:gd name="T26" fmla="*/ 43 w 43"/>
                  <a:gd name="T27" fmla="*/ 17 h 56"/>
                  <a:gd name="T28" fmla="*/ 43 w 43"/>
                  <a:gd name="T29" fmla="*/ 21 h 56"/>
                  <a:gd name="T30" fmla="*/ 43 w 43"/>
                  <a:gd name="T31" fmla="*/ 56 h 56"/>
                  <a:gd name="T32" fmla="*/ 32 w 43"/>
                  <a:gd name="T33" fmla="*/ 56 h 56"/>
                  <a:gd name="T34" fmla="*/ 32 w 43"/>
                  <a:gd name="T35" fmla="*/ 24 h 56"/>
                  <a:gd name="T36" fmla="*/ 32 w 43"/>
                  <a:gd name="T37" fmla="*/ 19 h 56"/>
                  <a:gd name="T38" fmla="*/ 32 w 43"/>
                  <a:gd name="T39" fmla="*/ 15 h 56"/>
                  <a:gd name="T40" fmla="*/ 30 w 43"/>
                  <a:gd name="T41" fmla="*/ 13 h 56"/>
                  <a:gd name="T42" fmla="*/ 28 w 43"/>
                  <a:gd name="T43" fmla="*/ 10 h 56"/>
                  <a:gd name="T44" fmla="*/ 26 w 43"/>
                  <a:gd name="T45" fmla="*/ 8 h 56"/>
                  <a:gd name="T46" fmla="*/ 24 w 43"/>
                  <a:gd name="T47" fmla="*/ 8 h 56"/>
                  <a:gd name="T48" fmla="*/ 19 w 43"/>
                  <a:gd name="T49" fmla="*/ 10 h 56"/>
                  <a:gd name="T50" fmla="*/ 15 w 43"/>
                  <a:gd name="T51" fmla="*/ 13 h 56"/>
                  <a:gd name="T52" fmla="*/ 13 w 43"/>
                  <a:gd name="T53" fmla="*/ 15 h 56"/>
                  <a:gd name="T54" fmla="*/ 10 w 43"/>
                  <a:gd name="T55" fmla="*/ 21 h 56"/>
                  <a:gd name="T56" fmla="*/ 10 w 43"/>
                  <a:gd name="T57" fmla="*/ 26 h 56"/>
                  <a:gd name="T58" fmla="*/ 10 w 43"/>
                  <a:gd name="T59" fmla="*/ 56 h 56"/>
                  <a:gd name="T60" fmla="*/ 0 w 43"/>
                  <a:gd name="T61" fmla="*/ 56 h 56"/>
                  <a:gd name="T62" fmla="*/ 0 w 43"/>
                  <a:gd name="T63" fmla="*/ 0 h 56"/>
                  <a:gd name="T64" fmla="*/ 43 w 43"/>
                  <a:gd name="T6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43" h="56">
                    <a:moveTo>
                      <a:pt x="0" y="56"/>
                    </a:moveTo>
                    <a:lnTo>
                      <a:pt x="0" y="2"/>
                    </a:lnTo>
                    <a:lnTo>
                      <a:pt x="10" y="2"/>
                    </a:lnTo>
                    <a:lnTo>
                      <a:pt x="10" y="8"/>
                    </a:lnTo>
                    <a:lnTo>
                      <a:pt x="15" y="4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37" y="4"/>
                    </a:lnTo>
                    <a:lnTo>
                      <a:pt x="39" y="6"/>
                    </a:lnTo>
                    <a:lnTo>
                      <a:pt x="41" y="10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1"/>
                    </a:lnTo>
                    <a:lnTo>
                      <a:pt x="43" y="56"/>
                    </a:lnTo>
                    <a:lnTo>
                      <a:pt x="32" y="56"/>
                    </a:lnTo>
                    <a:lnTo>
                      <a:pt x="32" y="24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0" y="13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19" y="10"/>
                    </a:lnTo>
                    <a:lnTo>
                      <a:pt x="15" y="13"/>
                    </a:lnTo>
                    <a:lnTo>
                      <a:pt x="13" y="15"/>
                    </a:lnTo>
                    <a:lnTo>
                      <a:pt x="10" y="21"/>
                    </a:lnTo>
                    <a:lnTo>
                      <a:pt x="10" y="26"/>
                    </a:lnTo>
                    <a:lnTo>
                      <a:pt x="1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27" name="AutoShape 167"/>
              <p:cNvSpPr>
                <a:spLocks noChangeArrowheads="1"/>
              </p:cNvSpPr>
              <p:nvPr/>
            </p:nvSpPr>
            <p:spPr bwMode="auto">
              <a:xfrm>
                <a:off x="1441" y="1273"/>
                <a:ext cx="9" cy="83"/>
              </a:xfrm>
              <a:custGeom>
                <a:avLst/>
                <a:gdLst>
                  <a:gd name="T0" fmla="*/ 0 w 9"/>
                  <a:gd name="T1" fmla="*/ 11 h 76"/>
                  <a:gd name="T2" fmla="*/ 0 w 9"/>
                  <a:gd name="T3" fmla="*/ 0 h 76"/>
                  <a:gd name="T4" fmla="*/ 9 w 9"/>
                  <a:gd name="T5" fmla="*/ 0 h 76"/>
                  <a:gd name="T6" fmla="*/ 9 w 9"/>
                  <a:gd name="T7" fmla="*/ 11 h 76"/>
                  <a:gd name="T8" fmla="*/ 0 w 9"/>
                  <a:gd name="T9" fmla="*/ 11 h 76"/>
                  <a:gd name="T10" fmla="*/ 0 w 9"/>
                  <a:gd name="T11" fmla="*/ 76 h 76"/>
                  <a:gd name="T12" fmla="*/ 0 w 9"/>
                  <a:gd name="T13" fmla="*/ 22 h 76"/>
                  <a:gd name="T14" fmla="*/ 9 w 9"/>
                  <a:gd name="T15" fmla="*/ 22 h 76"/>
                  <a:gd name="T16" fmla="*/ 9 w 9"/>
                  <a:gd name="T17" fmla="*/ 76 h 76"/>
                  <a:gd name="T18" fmla="*/ 0 w 9"/>
                  <a:gd name="T19" fmla="*/ 76 h 76"/>
                  <a:gd name="T20" fmla="*/ 0 w 9"/>
                  <a:gd name="T21" fmla="*/ 0 h 76"/>
                  <a:gd name="T22" fmla="*/ 9 w 9"/>
                  <a:gd name="T2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9" h="76">
                    <a:moveTo>
                      <a:pt x="0" y="11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11"/>
                    </a:lnTo>
                    <a:lnTo>
                      <a:pt x="0" y="11"/>
                    </a:lnTo>
                    <a:close/>
                    <a:moveTo>
                      <a:pt x="0" y="76"/>
                    </a:moveTo>
                    <a:lnTo>
                      <a:pt x="0" y="22"/>
                    </a:lnTo>
                    <a:lnTo>
                      <a:pt x="9" y="22"/>
                    </a:lnTo>
                    <a:lnTo>
                      <a:pt x="9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28" name="AutoShape 168"/>
              <p:cNvSpPr>
                <a:spLocks noChangeArrowheads="1"/>
              </p:cNvSpPr>
              <p:nvPr/>
            </p:nvSpPr>
            <p:spPr bwMode="auto">
              <a:xfrm>
                <a:off x="1461" y="1275"/>
                <a:ext cx="28" cy="81"/>
              </a:xfrm>
              <a:custGeom>
                <a:avLst/>
                <a:gdLst>
                  <a:gd name="T0" fmla="*/ 24 w 26"/>
                  <a:gd name="T1" fmla="*/ 65 h 74"/>
                  <a:gd name="T2" fmla="*/ 26 w 26"/>
                  <a:gd name="T3" fmla="*/ 74 h 74"/>
                  <a:gd name="T4" fmla="*/ 22 w 26"/>
                  <a:gd name="T5" fmla="*/ 74 h 74"/>
                  <a:gd name="T6" fmla="*/ 19 w 26"/>
                  <a:gd name="T7" fmla="*/ 74 h 74"/>
                  <a:gd name="T8" fmla="*/ 15 w 26"/>
                  <a:gd name="T9" fmla="*/ 74 h 74"/>
                  <a:gd name="T10" fmla="*/ 11 w 26"/>
                  <a:gd name="T11" fmla="*/ 74 h 74"/>
                  <a:gd name="T12" fmla="*/ 9 w 26"/>
                  <a:gd name="T13" fmla="*/ 72 h 74"/>
                  <a:gd name="T14" fmla="*/ 6 w 26"/>
                  <a:gd name="T15" fmla="*/ 70 h 74"/>
                  <a:gd name="T16" fmla="*/ 6 w 26"/>
                  <a:gd name="T17" fmla="*/ 65 h 74"/>
                  <a:gd name="T18" fmla="*/ 6 w 26"/>
                  <a:gd name="T19" fmla="*/ 59 h 74"/>
                  <a:gd name="T20" fmla="*/ 6 w 26"/>
                  <a:gd name="T21" fmla="*/ 28 h 74"/>
                  <a:gd name="T22" fmla="*/ 0 w 26"/>
                  <a:gd name="T23" fmla="*/ 28 h 74"/>
                  <a:gd name="T24" fmla="*/ 0 w 26"/>
                  <a:gd name="T25" fmla="*/ 20 h 74"/>
                  <a:gd name="T26" fmla="*/ 6 w 26"/>
                  <a:gd name="T27" fmla="*/ 20 h 74"/>
                  <a:gd name="T28" fmla="*/ 6 w 26"/>
                  <a:gd name="T29" fmla="*/ 7 h 74"/>
                  <a:gd name="T30" fmla="*/ 15 w 26"/>
                  <a:gd name="T31" fmla="*/ 0 h 74"/>
                  <a:gd name="T32" fmla="*/ 15 w 26"/>
                  <a:gd name="T33" fmla="*/ 20 h 74"/>
                  <a:gd name="T34" fmla="*/ 24 w 26"/>
                  <a:gd name="T35" fmla="*/ 20 h 74"/>
                  <a:gd name="T36" fmla="*/ 24 w 26"/>
                  <a:gd name="T37" fmla="*/ 28 h 74"/>
                  <a:gd name="T38" fmla="*/ 15 w 26"/>
                  <a:gd name="T39" fmla="*/ 28 h 74"/>
                  <a:gd name="T40" fmla="*/ 15 w 26"/>
                  <a:gd name="T41" fmla="*/ 59 h 74"/>
                  <a:gd name="T42" fmla="*/ 15 w 26"/>
                  <a:gd name="T43" fmla="*/ 61 h 74"/>
                  <a:gd name="T44" fmla="*/ 17 w 26"/>
                  <a:gd name="T45" fmla="*/ 63 h 74"/>
                  <a:gd name="T46" fmla="*/ 17 w 26"/>
                  <a:gd name="T47" fmla="*/ 65 h 74"/>
                  <a:gd name="T48" fmla="*/ 17 w 26"/>
                  <a:gd name="T49" fmla="*/ 65 h 74"/>
                  <a:gd name="T50" fmla="*/ 19 w 26"/>
                  <a:gd name="T51" fmla="*/ 65 h 74"/>
                  <a:gd name="T52" fmla="*/ 22 w 26"/>
                  <a:gd name="T53" fmla="*/ 65 h 74"/>
                  <a:gd name="T54" fmla="*/ 22 w 26"/>
                  <a:gd name="T55" fmla="*/ 65 h 74"/>
                  <a:gd name="T56" fmla="*/ 24 w 26"/>
                  <a:gd name="T57" fmla="*/ 65 h 74"/>
                  <a:gd name="T58" fmla="*/ 0 w 26"/>
                  <a:gd name="T59" fmla="*/ 0 h 74"/>
                  <a:gd name="T60" fmla="*/ 26 w 2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T58" t="T59" r="T60" b="T61"/>
                <a:pathLst>
                  <a:path w="26" h="74">
                    <a:moveTo>
                      <a:pt x="24" y="65"/>
                    </a:moveTo>
                    <a:lnTo>
                      <a:pt x="26" y="74"/>
                    </a:lnTo>
                    <a:lnTo>
                      <a:pt x="22" y="74"/>
                    </a:lnTo>
                    <a:lnTo>
                      <a:pt x="19" y="74"/>
                    </a:lnTo>
                    <a:lnTo>
                      <a:pt x="15" y="74"/>
                    </a:lnTo>
                    <a:lnTo>
                      <a:pt x="11" y="74"/>
                    </a:lnTo>
                    <a:lnTo>
                      <a:pt x="9" y="72"/>
                    </a:lnTo>
                    <a:lnTo>
                      <a:pt x="6" y="70"/>
                    </a:lnTo>
                    <a:lnTo>
                      <a:pt x="6" y="65"/>
                    </a:lnTo>
                    <a:lnTo>
                      <a:pt x="6" y="59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6" y="7"/>
                    </a:lnTo>
                    <a:lnTo>
                      <a:pt x="15" y="0"/>
                    </a:lnTo>
                    <a:lnTo>
                      <a:pt x="15" y="20"/>
                    </a:lnTo>
                    <a:lnTo>
                      <a:pt x="24" y="20"/>
                    </a:lnTo>
                    <a:lnTo>
                      <a:pt x="24" y="28"/>
                    </a:lnTo>
                    <a:lnTo>
                      <a:pt x="15" y="28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9" y="65"/>
                    </a:lnTo>
                    <a:lnTo>
                      <a:pt x="22" y="65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29" name="AutoShape 169"/>
              <p:cNvSpPr>
                <a:spLocks noChangeArrowheads="1"/>
              </p:cNvSpPr>
              <p:nvPr/>
            </p:nvSpPr>
            <p:spPr bwMode="auto">
              <a:xfrm>
                <a:off x="1494" y="1295"/>
                <a:ext cx="54" cy="61"/>
              </a:xfrm>
              <a:custGeom>
                <a:avLst/>
                <a:gdLst>
                  <a:gd name="T0" fmla="*/ 33 w 50"/>
                  <a:gd name="T1" fmla="*/ 52 h 56"/>
                  <a:gd name="T2" fmla="*/ 24 w 50"/>
                  <a:gd name="T3" fmla="*/ 56 h 56"/>
                  <a:gd name="T4" fmla="*/ 11 w 50"/>
                  <a:gd name="T5" fmla="*/ 56 h 56"/>
                  <a:gd name="T6" fmla="*/ 2 w 50"/>
                  <a:gd name="T7" fmla="*/ 47 h 56"/>
                  <a:gd name="T8" fmla="*/ 2 w 50"/>
                  <a:gd name="T9" fmla="*/ 37 h 56"/>
                  <a:gd name="T10" fmla="*/ 5 w 50"/>
                  <a:gd name="T11" fmla="*/ 30 h 56"/>
                  <a:gd name="T12" fmla="*/ 11 w 50"/>
                  <a:gd name="T13" fmla="*/ 26 h 56"/>
                  <a:gd name="T14" fmla="*/ 16 w 50"/>
                  <a:gd name="T15" fmla="*/ 26 h 56"/>
                  <a:gd name="T16" fmla="*/ 31 w 50"/>
                  <a:gd name="T17" fmla="*/ 24 h 56"/>
                  <a:gd name="T18" fmla="*/ 35 w 50"/>
                  <a:gd name="T19" fmla="*/ 19 h 56"/>
                  <a:gd name="T20" fmla="*/ 35 w 50"/>
                  <a:gd name="T21" fmla="*/ 15 h 56"/>
                  <a:gd name="T22" fmla="*/ 31 w 50"/>
                  <a:gd name="T23" fmla="*/ 10 h 56"/>
                  <a:gd name="T24" fmla="*/ 20 w 50"/>
                  <a:gd name="T25" fmla="*/ 10 h 56"/>
                  <a:gd name="T26" fmla="*/ 13 w 50"/>
                  <a:gd name="T27" fmla="*/ 13 h 56"/>
                  <a:gd name="T28" fmla="*/ 2 w 50"/>
                  <a:gd name="T29" fmla="*/ 17 h 56"/>
                  <a:gd name="T30" fmla="*/ 7 w 50"/>
                  <a:gd name="T31" fmla="*/ 8 h 56"/>
                  <a:gd name="T32" fmla="*/ 13 w 50"/>
                  <a:gd name="T33" fmla="*/ 2 h 56"/>
                  <a:gd name="T34" fmla="*/ 26 w 50"/>
                  <a:gd name="T35" fmla="*/ 0 h 56"/>
                  <a:gd name="T36" fmla="*/ 37 w 50"/>
                  <a:gd name="T37" fmla="*/ 2 h 56"/>
                  <a:gd name="T38" fmla="*/ 44 w 50"/>
                  <a:gd name="T39" fmla="*/ 6 h 56"/>
                  <a:gd name="T40" fmla="*/ 46 w 50"/>
                  <a:gd name="T41" fmla="*/ 13 h 56"/>
                  <a:gd name="T42" fmla="*/ 46 w 50"/>
                  <a:gd name="T43" fmla="*/ 21 h 56"/>
                  <a:gd name="T44" fmla="*/ 46 w 50"/>
                  <a:gd name="T45" fmla="*/ 39 h 56"/>
                  <a:gd name="T46" fmla="*/ 48 w 50"/>
                  <a:gd name="T47" fmla="*/ 47 h 56"/>
                  <a:gd name="T48" fmla="*/ 50 w 50"/>
                  <a:gd name="T49" fmla="*/ 56 h 56"/>
                  <a:gd name="T50" fmla="*/ 37 w 50"/>
                  <a:gd name="T51" fmla="*/ 52 h 56"/>
                  <a:gd name="T52" fmla="*/ 35 w 50"/>
                  <a:gd name="T53" fmla="*/ 30 h 56"/>
                  <a:gd name="T54" fmla="*/ 22 w 50"/>
                  <a:gd name="T55" fmla="*/ 32 h 56"/>
                  <a:gd name="T56" fmla="*/ 16 w 50"/>
                  <a:gd name="T57" fmla="*/ 34 h 56"/>
                  <a:gd name="T58" fmla="*/ 11 w 50"/>
                  <a:gd name="T59" fmla="*/ 37 h 56"/>
                  <a:gd name="T60" fmla="*/ 11 w 50"/>
                  <a:gd name="T61" fmla="*/ 41 h 56"/>
                  <a:gd name="T62" fmla="*/ 13 w 50"/>
                  <a:gd name="T63" fmla="*/ 45 h 56"/>
                  <a:gd name="T64" fmla="*/ 20 w 50"/>
                  <a:gd name="T65" fmla="*/ 47 h 56"/>
                  <a:gd name="T66" fmla="*/ 29 w 50"/>
                  <a:gd name="T67" fmla="*/ 45 h 56"/>
                  <a:gd name="T68" fmla="*/ 35 w 50"/>
                  <a:gd name="T69" fmla="*/ 41 h 56"/>
                  <a:gd name="T70" fmla="*/ 35 w 50"/>
                  <a:gd name="T71" fmla="*/ 32 h 56"/>
                  <a:gd name="T72" fmla="*/ 0 w 50"/>
                  <a:gd name="T73" fmla="*/ 0 h 56"/>
                  <a:gd name="T74" fmla="*/ 50 w 50"/>
                  <a:gd name="T7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T72" t="T73" r="T74" b="T75"/>
                <a:pathLst>
                  <a:path w="50" h="56">
                    <a:moveTo>
                      <a:pt x="37" y="50"/>
                    </a:moveTo>
                    <a:lnTo>
                      <a:pt x="33" y="52"/>
                    </a:lnTo>
                    <a:lnTo>
                      <a:pt x="29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1" y="56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0" y="41"/>
                    </a:lnTo>
                    <a:lnTo>
                      <a:pt x="2" y="37"/>
                    </a:lnTo>
                    <a:lnTo>
                      <a:pt x="2" y="34"/>
                    </a:lnTo>
                    <a:lnTo>
                      <a:pt x="5" y="30"/>
                    </a:lnTo>
                    <a:lnTo>
                      <a:pt x="7" y="28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31" y="24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5"/>
                    </a:lnTo>
                    <a:lnTo>
                      <a:pt x="33" y="13"/>
                    </a:lnTo>
                    <a:lnTo>
                      <a:pt x="31" y="10"/>
                    </a:lnTo>
                    <a:lnTo>
                      <a:pt x="24" y="8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11" y="17"/>
                    </a:lnTo>
                    <a:lnTo>
                      <a:pt x="2" y="17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7" y="2"/>
                    </a:lnTo>
                    <a:lnTo>
                      <a:pt x="42" y="4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6" y="21"/>
                    </a:lnTo>
                    <a:lnTo>
                      <a:pt x="46" y="32"/>
                    </a:lnTo>
                    <a:lnTo>
                      <a:pt x="46" y="39"/>
                    </a:lnTo>
                    <a:lnTo>
                      <a:pt x="48" y="45"/>
                    </a:lnTo>
                    <a:lnTo>
                      <a:pt x="48" y="47"/>
                    </a:lnTo>
                    <a:lnTo>
                      <a:pt x="48" y="52"/>
                    </a:lnTo>
                    <a:lnTo>
                      <a:pt x="50" y="56"/>
                    </a:lnTo>
                    <a:lnTo>
                      <a:pt x="39" y="56"/>
                    </a:lnTo>
                    <a:lnTo>
                      <a:pt x="37" y="52"/>
                    </a:lnTo>
                    <a:lnTo>
                      <a:pt x="37" y="50"/>
                    </a:lnTo>
                    <a:close/>
                    <a:moveTo>
                      <a:pt x="35" y="30"/>
                    </a:moveTo>
                    <a:lnTo>
                      <a:pt x="31" y="32"/>
                    </a:lnTo>
                    <a:lnTo>
                      <a:pt x="22" y="32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3" y="34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1" y="41"/>
                    </a:lnTo>
                    <a:lnTo>
                      <a:pt x="11" y="43"/>
                    </a:lnTo>
                    <a:lnTo>
                      <a:pt x="13" y="45"/>
                    </a:lnTo>
                    <a:lnTo>
                      <a:pt x="16" y="47"/>
                    </a:lnTo>
                    <a:lnTo>
                      <a:pt x="20" y="47"/>
                    </a:lnTo>
                    <a:lnTo>
                      <a:pt x="24" y="47"/>
                    </a:lnTo>
                    <a:lnTo>
                      <a:pt x="29" y="45"/>
                    </a:lnTo>
                    <a:lnTo>
                      <a:pt x="33" y="43"/>
                    </a:lnTo>
                    <a:lnTo>
                      <a:pt x="35" y="41"/>
                    </a:lnTo>
                    <a:lnTo>
                      <a:pt x="35" y="37"/>
                    </a:lnTo>
                    <a:lnTo>
                      <a:pt x="35" y="32"/>
                    </a:ln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30" name="AutoShape 170"/>
              <p:cNvSpPr>
                <a:spLocks noChangeArrowheads="1"/>
              </p:cNvSpPr>
              <p:nvPr/>
            </p:nvSpPr>
            <p:spPr bwMode="auto">
              <a:xfrm>
                <a:off x="1561" y="1295"/>
                <a:ext cx="31" cy="61"/>
              </a:xfrm>
              <a:custGeom>
                <a:avLst/>
                <a:gdLst>
                  <a:gd name="T0" fmla="*/ 0 w 29"/>
                  <a:gd name="T1" fmla="*/ 56 h 56"/>
                  <a:gd name="T2" fmla="*/ 0 w 29"/>
                  <a:gd name="T3" fmla="*/ 2 h 56"/>
                  <a:gd name="T4" fmla="*/ 9 w 29"/>
                  <a:gd name="T5" fmla="*/ 2 h 56"/>
                  <a:gd name="T6" fmla="*/ 9 w 29"/>
                  <a:gd name="T7" fmla="*/ 8 h 56"/>
                  <a:gd name="T8" fmla="*/ 13 w 29"/>
                  <a:gd name="T9" fmla="*/ 4 h 56"/>
                  <a:gd name="T10" fmla="*/ 16 w 29"/>
                  <a:gd name="T11" fmla="*/ 2 h 56"/>
                  <a:gd name="T12" fmla="*/ 18 w 29"/>
                  <a:gd name="T13" fmla="*/ 0 h 56"/>
                  <a:gd name="T14" fmla="*/ 20 w 29"/>
                  <a:gd name="T15" fmla="*/ 0 h 56"/>
                  <a:gd name="T16" fmla="*/ 24 w 29"/>
                  <a:gd name="T17" fmla="*/ 2 h 56"/>
                  <a:gd name="T18" fmla="*/ 29 w 29"/>
                  <a:gd name="T19" fmla="*/ 4 h 56"/>
                  <a:gd name="T20" fmla="*/ 26 w 29"/>
                  <a:gd name="T21" fmla="*/ 10 h 56"/>
                  <a:gd name="T22" fmla="*/ 24 w 29"/>
                  <a:gd name="T23" fmla="*/ 10 h 56"/>
                  <a:gd name="T24" fmla="*/ 20 w 29"/>
                  <a:gd name="T25" fmla="*/ 8 h 56"/>
                  <a:gd name="T26" fmla="*/ 18 w 29"/>
                  <a:gd name="T27" fmla="*/ 10 h 56"/>
                  <a:gd name="T28" fmla="*/ 16 w 29"/>
                  <a:gd name="T29" fmla="*/ 10 h 56"/>
                  <a:gd name="T30" fmla="*/ 13 w 29"/>
                  <a:gd name="T31" fmla="*/ 13 h 56"/>
                  <a:gd name="T32" fmla="*/ 13 w 29"/>
                  <a:gd name="T33" fmla="*/ 17 h 56"/>
                  <a:gd name="T34" fmla="*/ 11 w 29"/>
                  <a:gd name="T35" fmla="*/ 21 h 56"/>
                  <a:gd name="T36" fmla="*/ 11 w 29"/>
                  <a:gd name="T37" fmla="*/ 28 h 56"/>
                  <a:gd name="T38" fmla="*/ 11 w 29"/>
                  <a:gd name="T39" fmla="*/ 56 h 56"/>
                  <a:gd name="T40" fmla="*/ 0 w 29"/>
                  <a:gd name="T41" fmla="*/ 56 h 56"/>
                  <a:gd name="T42" fmla="*/ 0 w 29"/>
                  <a:gd name="T43" fmla="*/ 0 h 56"/>
                  <a:gd name="T44" fmla="*/ 29 w 29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29" h="56">
                    <a:moveTo>
                      <a:pt x="0" y="56"/>
                    </a:moveTo>
                    <a:lnTo>
                      <a:pt x="0" y="2"/>
                    </a:lnTo>
                    <a:lnTo>
                      <a:pt x="9" y="2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9" y="4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13" y="17"/>
                    </a:lnTo>
                    <a:lnTo>
                      <a:pt x="11" y="21"/>
                    </a:lnTo>
                    <a:lnTo>
                      <a:pt x="11" y="28"/>
                    </a:lnTo>
                    <a:lnTo>
                      <a:pt x="11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31" name="AutoShape 171"/>
              <p:cNvSpPr>
                <a:spLocks noChangeArrowheads="1"/>
              </p:cNvSpPr>
              <p:nvPr/>
            </p:nvSpPr>
            <p:spPr bwMode="auto">
              <a:xfrm>
                <a:off x="1600" y="1273"/>
                <a:ext cx="11" cy="83"/>
              </a:xfrm>
              <a:custGeom>
                <a:avLst/>
                <a:gdLst>
                  <a:gd name="T0" fmla="*/ 0 w 11"/>
                  <a:gd name="T1" fmla="*/ 11 h 76"/>
                  <a:gd name="T2" fmla="*/ 0 w 11"/>
                  <a:gd name="T3" fmla="*/ 0 h 76"/>
                  <a:gd name="T4" fmla="*/ 11 w 11"/>
                  <a:gd name="T5" fmla="*/ 0 h 76"/>
                  <a:gd name="T6" fmla="*/ 11 w 11"/>
                  <a:gd name="T7" fmla="*/ 11 h 76"/>
                  <a:gd name="T8" fmla="*/ 0 w 11"/>
                  <a:gd name="T9" fmla="*/ 11 h 76"/>
                  <a:gd name="T10" fmla="*/ 0 w 11"/>
                  <a:gd name="T11" fmla="*/ 76 h 76"/>
                  <a:gd name="T12" fmla="*/ 0 w 11"/>
                  <a:gd name="T13" fmla="*/ 22 h 76"/>
                  <a:gd name="T14" fmla="*/ 11 w 11"/>
                  <a:gd name="T15" fmla="*/ 22 h 76"/>
                  <a:gd name="T16" fmla="*/ 11 w 11"/>
                  <a:gd name="T17" fmla="*/ 76 h 76"/>
                  <a:gd name="T18" fmla="*/ 0 w 11"/>
                  <a:gd name="T19" fmla="*/ 76 h 76"/>
                  <a:gd name="T20" fmla="*/ 0 w 11"/>
                  <a:gd name="T21" fmla="*/ 0 h 76"/>
                  <a:gd name="T22" fmla="*/ 11 w 11"/>
                  <a:gd name="T2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11" h="76">
                    <a:moveTo>
                      <a:pt x="0" y="11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  <a:moveTo>
                      <a:pt x="0" y="76"/>
                    </a:moveTo>
                    <a:lnTo>
                      <a:pt x="0" y="22"/>
                    </a:lnTo>
                    <a:lnTo>
                      <a:pt x="11" y="22"/>
                    </a:lnTo>
                    <a:lnTo>
                      <a:pt x="11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32" name="AutoShape 172"/>
              <p:cNvSpPr>
                <a:spLocks noChangeArrowheads="1"/>
              </p:cNvSpPr>
              <p:nvPr/>
            </p:nvSpPr>
            <p:spPr bwMode="auto">
              <a:xfrm>
                <a:off x="1620" y="1275"/>
                <a:ext cx="28" cy="81"/>
              </a:xfrm>
              <a:custGeom>
                <a:avLst/>
                <a:gdLst>
                  <a:gd name="T0" fmla="*/ 26 w 26"/>
                  <a:gd name="T1" fmla="*/ 65 h 74"/>
                  <a:gd name="T2" fmla="*/ 26 w 26"/>
                  <a:gd name="T3" fmla="*/ 74 h 74"/>
                  <a:gd name="T4" fmla="*/ 23 w 26"/>
                  <a:gd name="T5" fmla="*/ 74 h 74"/>
                  <a:gd name="T6" fmla="*/ 19 w 26"/>
                  <a:gd name="T7" fmla="*/ 74 h 74"/>
                  <a:gd name="T8" fmla="*/ 15 w 26"/>
                  <a:gd name="T9" fmla="*/ 74 h 74"/>
                  <a:gd name="T10" fmla="*/ 13 w 26"/>
                  <a:gd name="T11" fmla="*/ 74 h 74"/>
                  <a:gd name="T12" fmla="*/ 10 w 26"/>
                  <a:gd name="T13" fmla="*/ 72 h 74"/>
                  <a:gd name="T14" fmla="*/ 8 w 26"/>
                  <a:gd name="T15" fmla="*/ 70 h 74"/>
                  <a:gd name="T16" fmla="*/ 8 w 26"/>
                  <a:gd name="T17" fmla="*/ 65 h 74"/>
                  <a:gd name="T18" fmla="*/ 6 w 26"/>
                  <a:gd name="T19" fmla="*/ 59 h 74"/>
                  <a:gd name="T20" fmla="*/ 6 w 26"/>
                  <a:gd name="T21" fmla="*/ 28 h 74"/>
                  <a:gd name="T22" fmla="*/ 0 w 26"/>
                  <a:gd name="T23" fmla="*/ 28 h 74"/>
                  <a:gd name="T24" fmla="*/ 0 w 26"/>
                  <a:gd name="T25" fmla="*/ 20 h 74"/>
                  <a:gd name="T26" fmla="*/ 6 w 26"/>
                  <a:gd name="T27" fmla="*/ 20 h 74"/>
                  <a:gd name="T28" fmla="*/ 6 w 26"/>
                  <a:gd name="T29" fmla="*/ 7 h 74"/>
                  <a:gd name="T30" fmla="*/ 17 w 26"/>
                  <a:gd name="T31" fmla="*/ 0 h 74"/>
                  <a:gd name="T32" fmla="*/ 17 w 26"/>
                  <a:gd name="T33" fmla="*/ 20 h 74"/>
                  <a:gd name="T34" fmla="*/ 26 w 26"/>
                  <a:gd name="T35" fmla="*/ 20 h 74"/>
                  <a:gd name="T36" fmla="*/ 26 w 26"/>
                  <a:gd name="T37" fmla="*/ 28 h 74"/>
                  <a:gd name="T38" fmla="*/ 17 w 26"/>
                  <a:gd name="T39" fmla="*/ 28 h 74"/>
                  <a:gd name="T40" fmla="*/ 17 w 26"/>
                  <a:gd name="T41" fmla="*/ 59 h 74"/>
                  <a:gd name="T42" fmla="*/ 17 w 26"/>
                  <a:gd name="T43" fmla="*/ 61 h 74"/>
                  <a:gd name="T44" fmla="*/ 17 w 26"/>
                  <a:gd name="T45" fmla="*/ 63 h 74"/>
                  <a:gd name="T46" fmla="*/ 17 w 26"/>
                  <a:gd name="T47" fmla="*/ 65 h 74"/>
                  <a:gd name="T48" fmla="*/ 19 w 26"/>
                  <a:gd name="T49" fmla="*/ 65 h 74"/>
                  <a:gd name="T50" fmla="*/ 19 w 26"/>
                  <a:gd name="T51" fmla="*/ 65 h 74"/>
                  <a:gd name="T52" fmla="*/ 21 w 26"/>
                  <a:gd name="T53" fmla="*/ 65 h 74"/>
                  <a:gd name="T54" fmla="*/ 23 w 26"/>
                  <a:gd name="T55" fmla="*/ 65 h 74"/>
                  <a:gd name="T56" fmla="*/ 26 w 26"/>
                  <a:gd name="T57" fmla="*/ 65 h 74"/>
                  <a:gd name="T58" fmla="*/ 0 w 26"/>
                  <a:gd name="T59" fmla="*/ 0 h 74"/>
                  <a:gd name="T60" fmla="*/ 26 w 2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T58" t="T59" r="T60" b="T61"/>
                <a:pathLst>
                  <a:path w="26" h="74">
                    <a:moveTo>
                      <a:pt x="26" y="65"/>
                    </a:moveTo>
                    <a:lnTo>
                      <a:pt x="26" y="74"/>
                    </a:lnTo>
                    <a:lnTo>
                      <a:pt x="23" y="74"/>
                    </a:lnTo>
                    <a:lnTo>
                      <a:pt x="19" y="74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0" y="72"/>
                    </a:lnTo>
                    <a:lnTo>
                      <a:pt x="8" y="70"/>
                    </a:lnTo>
                    <a:lnTo>
                      <a:pt x="8" y="65"/>
                    </a:lnTo>
                    <a:lnTo>
                      <a:pt x="6" y="59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6" y="7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26" y="20"/>
                    </a:lnTo>
                    <a:lnTo>
                      <a:pt x="26" y="28"/>
                    </a:lnTo>
                    <a:lnTo>
                      <a:pt x="17" y="28"/>
                    </a:lnTo>
                    <a:lnTo>
                      <a:pt x="17" y="59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9" y="65"/>
                    </a:lnTo>
                    <a:lnTo>
                      <a:pt x="21" y="65"/>
                    </a:lnTo>
                    <a:lnTo>
                      <a:pt x="23" y="65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33" name="AutoShape 173"/>
              <p:cNvSpPr>
                <a:spLocks noChangeArrowheads="1"/>
              </p:cNvSpPr>
              <p:nvPr/>
            </p:nvSpPr>
            <p:spPr bwMode="auto">
              <a:xfrm>
                <a:off x="1651" y="1297"/>
                <a:ext cx="54" cy="83"/>
              </a:xfrm>
              <a:custGeom>
                <a:avLst/>
                <a:gdLst>
                  <a:gd name="T0" fmla="*/ 6 w 50"/>
                  <a:gd name="T1" fmla="*/ 74 h 76"/>
                  <a:gd name="T2" fmla="*/ 4 w 50"/>
                  <a:gd name="T3" fmla="*/ 65 h 76"/>
                  <a:gd name="T4" fmla="*/ 9 w 50"/>
                  <a:gd name="T5" fmla="*/ 67 h 76"/>
                  <a:gd name="T6" fmla="*/ 11 w 50"/>
                  <a:gd name="T7" fmla="*/ 67 h 76"/>
                  <a:gd name="T8" fmla="*/ 13 w 50"/>
                  <a:gd name="T9" fmla="*/ 67 h 76"/>
                  <a:gd name="T10" fmla="*/ 15 w 50"/>
                  <a:gd name="T11" fmla="*/ 65 h 76"/>
                  <a:gd name="T12" fmla="*/ 17 w 50"/>
                  <a:gd name="T13" fmla="*/ 65 h 76"/>
                  <a:gd name="T14" fmla="*/ 17 w 50"/>
                  <a:gd name="T15" fmla="*/ 63 h 76"/>
                  <a:gd name="T16" fmla="*/ 19 w 50"/>
                  <a:gd name="T17" fmla="*/ 61 h 76"/>
                  <a:gd name="T18" fmla="*/ 22 w 50"/>
                  <a:gd name="T19" fmla="*/ 56 h 76"/>
                  <a:gd name="T20" fmla="*/ 22 w 50"/>
                  <a:gd name="T21" fmla="*/ 54 h 76"/>
                  <a:gd name="T22" fmla="*/ 22 w 50"/>
                  <a:gd name="T23" fmla="*/ 54 h 76"/>
                  <a:gd name="T24" fmla="*/ 0 w 50"/>
                  <a:gd name="T25" fmla="*/ 0 h 76"/>
                  <a:gd name="T26" fmla="*/ 11 w 50"/>
                  <a:gd name="T27" fmla="*/ 0 h 76"/>
                  <a:gd name="T28" fmla="*/ 22 w 50"/>
                  <a:gd name="T29" fmla="*/ 28 h 76"/>
                  <a:gd name="T30" fmla="*/ 24 w 50"/>
                  <a:gd name="T31" fmla="*/ 35 h 76"/>
                  <a:gd name="T32" fmla="*/ 26 w 50"/>
                  <a:gd name="T33" fmla="*/ 41 h 76"/>
                  <a:gd name="T34" fmla="*/ 28 w 50"/>
                  <a:gd name="T35" fmla="*/ 37 h 76"/>
                  <a:gd name="T36" fmla="*/ 28 w 50"/>
                  <a:gd name="T37" fmla="*/ 30 h 76"/>
                  <a:gd name="T38" fmla="*/ 39 w 50"/>
                  <a:gd name="T39" fmla="*/ 0 h 76"/>
                  <a:gd name="T40" fmla="*/ 50 w 50"/>
                  <a:gd name="T41" fmla="*/ 0 h 76"/>
                  <a:gd name="T42" fmla="*/ 30 w 50"/>
                  <a:gd name="T43" fmla="*/ 56 h 76"/>
                  <a:gd name="T44" fmla="*/ 28 w 50"/>
                  <a:gd name="T45" fmla="*/ 63 h 76"/>
                  <a:gd name="T46" fmla="*/ 26 w 50"/>
                  <a:gd name="T47" fmla="*/ 67 h 76"/>
                  <a:gd name="T48" fmla="*/ 24 w 50"/>
                  <a:gd name="T49" fmla="*/ 72 h 76"/>
                  <a:gd name="T50" fmla="*/ 19 w 50"/>
                  <a:gd name="T51" fmla="*/ 74 h 76"/>
                  <a:gd name="T52" fmla="*/ 17 w 50"/>
                  <a:gd name="T53" fmla="*/ 76 h 76"/>
                  <a:gd name="T54" fmla="*/ 13 w 50"/>
                  <a:gd name="T55" fmla="*/ 76 h 76"/>
                  <a:gd name="T56" fmla="*/ 9 w 50"/>
                  <a:gd name="T57" fmla="*/ 76 h 76"/>
                  <a:gd name="T58" fmla="*/ 6 w 50"/>
                  <a:gd name="T59" fmla="*/ 74 h 76"/>
                  <a:gd name="T60" fmla="*/ 0 w 50"/>
                  <a:gd name="T61" fmla="*/ 0 h 76"/>
                  <a:gd name="T62" fmla="*/ 50 w 50"/>
                  <a:gd name="T6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T60" t="T61" r="T62" b="T63"/>
                <a:pathLst>
                  <a:path w="50" h="76">
                    <a:moveTo>
                      <a:pt x="6" y="74"/>
                    </a:moveTo>
                    <a:lnTo>
                      <a:pt x="4" y="65"/>
                    </a:lnTo>
                    <a:lnTo>
                      <a:pt x="9" y="67"/>
                    </a:lnTo>
                    <a:lnTo>
                      <a:pt x="11" y="67"/>
                    </a:lnTo>
                    <a:lnTo>
                      <a:pt x="13" y="67"/>
                    </a:lnTo>
                    <a:lnTo>
                      <a:pt x="15" y="65"/>
                    </a:lnTo>
                    <a:lnTo>
                      <a:pt x="17" y="65"/>
                    </a:lnTo>
                    <a:lnTo>
                      <a:pt x="17" y="63"/>
                    </a:lnTo>
                    <a:lnTo>
                      <a:pt x="19" y="61"/>
                    </a:lnTo>
                    <a:lnTo>
                      <a:pt x="22" y="56"/>
                    </a:lnTo>
                    <a:lnTo>
                      <a:pt x="22" y="54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28"/>
                    </a:lnTo>
                    <a:lnTo>
                      <a:pt x="24" y="35"/>
                    </a:lnTo>
                    <a:lnTo>
                      <a:pt x="26" y="41"/>
                    </a:lnTo>
                    <a:lnTo>
                      <a:pt x="28" y="37"/>
                    </a:lnTo>
                    <a:lnTo>
                      <a:pt x="28" y="30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30" y="56"/>
                    </a:lnTo>
                    <a:lnTo>
                      <a:pt x="28" y="63"/>
                    </a:lnTo>
                    <a:lnTo>
                      <a:pt x="26" y="67"/>
                    </a:lnTo>
                    <a:lnTo>
                      <a:pt x="24" y="72"/>
                    </a:lnTo>
                    <a:lnTo>
                      <a:pt x="19" y="74"/>
                    </a:lnTo>
                    <a:lnTo>
                      <a:pt x="17" y="76"/>
                    </a:lnTo>
                    <a:lnTo>
                      <a:pt x="13" y="76"/>
                    </a:lnTo>
                    <a:lnTo>
                      <a:pt x="9" y="76"/>
                    </a:lnTo>
                    <a:lnTo>
                      <a:pt x="6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34" name="Rectangle 174"/>
              <p:cNvSpPr>
                <a:spLocks noChangeArrowheads="1"/>
              </p:cNvSpPr>
              <p:nvPr/>
            </p:nvSpPr>
            <p:spPr bwMode="auto">
              <a:xfrm>
                <a:off x="1747" y="1273"/>
                <a:ext cx="11" cy="8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35" name="AutoShape 175"/>
              <p:cNvSpPr>
                <a:spLocks noChangeArrowheads="1"/>
              </p:cNvSpPr>
              <p:nvPr/>
            </p:nvSpPr>
            <p:spPr bwMode="auto">
              <a:xfrm>
                <a:off x="1774" y="1273"/>
                <a:ext cx="9" cy="83"/>
              </a:xfrm>
              <a:custGeom>
                <a:avLst/>
                <a:gdLst>
                  <a:gd name="T0" fmla="*/ 0 w 9"/>
                  <a:gd name="T1" fmla="*/ 11 h 76"/>
                  <a:gd name="T2" fmla="*/ 0 w 9"/>
                  <a:gd name="T3" fmla="*/ 0 h 76"/>
                  <a:gd name="T4" fmla="*/ 9 w 9"/>
                  <a:gd name="T5" fmla="*/ 0 h 76"/>
                  <a:gd name="T6" fmla="*/ 9 w 9"/>
                  <a:gd name="T7" fmla="*/ 11 h 76"/>
                  <a:gd name="T8" fmla="*/ 0 w 9"/>
                  <a:gd name="T9" fmla="*/ 11 h 76"/>
                  <a:gd name="T10" fmla="*/ 0 w 9"/>
                  <a:gd name="T11" fmla="*/ 76 h 76"/>
                  <a:gd name="T12" fmla="*/ 0 w 9"/>
                  <a:gd name="T13" fmla="*/ 22 h 76"/>
                  <a:gd name="T14" fmla="*/ 9 w 9"/>
                  <a:gd name="T15" fmla="*/ 22 h 76"/>
                  <a:gd name="T16" fmla="*/ 9 w 9"/>
                  <a:gd name="T17" fmla="*/ 76 h 76"/>
                  <a:gd name="T18" fmla="*/ 0 w 9"/>
                  <a:gd name="T19" fmla="*/ 76 h 76"/>
                  <a:gd name="T20" fmla="*/ 0 w 9"/>
                  <a:gd name="T21" fmla="*/ 0 h 76"/>
                  <a:gd name="T22" fmla="*/ 9 w 9"/>
                  <a:gd name="T2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9" h="76">
                    <a:moveTo>
                      <a:pt x="0" y="11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11"/>
                    </a:lnTo>
                    <a:lnTo>
                      <a:pt x="0" y="11"/>
                    </a:lnTo>
                    <a:close/>
                    <a:moveTo>
                      <a:pt x="0" y="76"/>
                    </a:moveTo>
                    <a:lnTo>
                      <a:pt x="0" y="22"/>
                    </a:lnTo>
                    <a:lnTo>
                      <a:pt x="9" y="22"/>
                    </a:lnTo>
                    <a:lnTo>
                      <a:pt x="9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36" name="AutoShape 176"/>
              <p:cNvSpPr>
                <a:spLocks noChangeArrowheads="1"/>
              </p:cNvSpPr>
              <p:nvPr/>
            </p:nvSpPr>
            <p:spPr bwMode="auto">
              <a:xfrm>
                <a:off x="1798" y="1295"/>
                <a:ext cx="81" cy="61"/>
              </a:xfrm>
              <a:custGeom>
                <a:avLst/>
                <a:gdLst>
                  <a:gd name="T0" fmla="*/ 0 w 74"/>
                  <a:gd name="T1" fmla="*/ 56 h 56"/>
                  <a:gd name="T2" fmla="*/ 0 w 74"/>
                  <a:gd name="T3" fmla="*/ 2 h 56"/>
                  <a:gd name="T4" fmla="*/ 8 w 74"/>
                  <a:gd name="T5" fmla="*/ 2 h 56"/>
                  <a:gd name="T6" fmla="*/ 8 w 74"/>
                  <a:gd name="T7" fmla="*/ 10 h 56"/>
                  <a:gd name="T8" fmla="*/ 13 w 74"/>
                  <a:gd name="T9" fmla="*/ 6 h 56"/>
                  <a:gd name="T10" fmla="*/ 15 w 74"/>
                  <a:gd name="T11" fmla="*/ 4 h 56"/>
                  <a:gd name="T12" fmla="*/ 19 w 74"/>
                  <a:gd name="T13" fmla="*/ 2 h 56"/>
                  <a:gd name="T14" fmla="*/ 26 w 74"/>
                  <a:gd name="T15" fmla="*/ 0 h 56"/>
                  <a:gd name="T16" fmla="*/ 30 w 74"/>
                  <a:gd name="T17" fmla="*/ 2 h 56"/>
                  <a:gd name="T18" fmla="*/ 34 w 74"/>
                  <a:gd name="T19" fmla="*/ 4 h 56"/>
                  <a:gd name="T20" fmla="*/ 39 w 74"/>
                  <a:gd name="T21" fmla="*/ 6 h 56"/>
                  <a:gd name="T22" fmla="*/ 41 w 74"/>
                  <a:gd name="T23" fmla="*/ 10 h 56"/>
                  <a:gd name="T24" fmla="*/ 45 w 74"/>
                  <a:gd name="T25" fmla="*/ 4 h 56"/>
                  <a:gd name="T26" fmla="*/ 52 w 74"/>
                  <a:gd name="T27" fmla="*/ 2 h 56"/>
                  <a:gd name="T28" fmla="*/ 58 w 74"/>
                  <a:gd name="T29" fmla="*/ 0 h 56"/>
                  <a:gd name="T30" fmla="*/ 65 w 74"/>
                  <a:gd name="T31" fmla="*/ 2 h 56"/>
                  <a:gd name="T32" fmla="*/ 69 w 74"/>
                  <a:gd name="T33" fmla="*/ 4 h 56"/>
                  <a:gd name="T34" fmla="*/ 71 w 74"/>
                  <a:gd name="T35" fmla="*/ 8 h 56"/>
                  <a:gd name="T36" fmla="*/ 74 w 74"/>
                  <a:gd name="T37" fmla="*/ 13 h 56"/>
                  <a:gd name="T38" fmla="*/ 74 w 74"/>
                  <a:gd name="T39" fmla="*/ 19 h 56"/>
                  <a:gd name="T40" fmla="*/ 74 w 74"/>
                  <a:gd name="T41" fmla="*/ 56 h 56"/>
                  <a:gd name="T42" fmla="*/ 65 w 74"/>
                  <a:gd name="T43" fmla="*/ 56 h 56"/>
                  <a:gd name="T44" fmla="*/ 65 w 74"/>
                  <a:gd name="T45" fmla="*/ 21 h 56"/>
                  <a:gd name="T46" fmla="*/ 65 w 74"/>
                  <a:gd name="T47" fmla="*/ 17 h 56"/>
                  <a:gd name="T48" fmla="*/ 63 w 74"/>
                  <a:gd name="T49" fmla="*/ 15 h 56"/>
                  <a:gd name="T50" fmla="*/ 63 w 74"/>
                  <a:gd name="T51" fmla="*/ 13 h 56"/>
                  <a:gd name="T52" fmla="*/ 61 w 74"/>
                  <a:gd name="T53" fmla="*/ 10 h 56"/>
                  <a:gd name="T54" fmla="*/ 58 w 74"/>
                  <a:gd name="T55" fmla="*/ 8 h 56"/>
                  <a:gd name="T56" fmla="*/ 54 w 74"/>
                  <a:gd name="T57" fmla="*/ 8 h 56"/>
                  <a:gd name="T58" fmla="*/ 50 w 74"/>
                  <a:gd name="T59" fmla="*/ 10 h 56"/>
                  <a:gd name="T60" fmla="*/ 45 w 74"/>
                  <a:gd name="T61" fmla="*/ 13 h 56"/>
                  <a:gd name="T62" fmla="*/ 43 w 74"/>
                  <a:gd name="T63" fmla="*/ 17 h 56"/>
                  <a:gd name="T64" fmla="*/ 41 w 74"/>
                  <a:gd name="T65" fmla="*/ 26 h 56"/>
                  <a:gd name="T66" fmla="*/ 41 w 74"/>
                  <a:gd name="T67" fmla="*/ 56 h 56"/>
                  <a:gd name="T68" fmla="*/ 32 w 74"/>
                  <a:gd name="T69" fmla="*/ 56 h 56"/>
                  <a:gd name="T70" fmla="*/ 32 w 74"/>
                  <a:gd name="T71" fmla="*/ 21 h 56"/>
                  <a:gd name="T72" fmla="*/ 32 w 74"/>
                  <a:gd name="T73" fmla="*/ 15 h 56"/>
                  <a:gd name="T74" fmla="*/ 30 w 74"/>
                  <a:gd name="T75" fmla="*/ 13 h 56"/>
                  <a:gd name="T76" fmla="*/ 28 w 74"/>
                  <a:gd name="T77" fmla="*/ 10 h 56"/>
                  <a:gd name="T78" fmla="*/ 24 w 74"/>
                  <a:gd name="T79" fmla="*/ 8 h 56"/>
                  <a:gd name="T80" fmla="*/ 19 w 74"/>
                  <a:gd name="T81" fmla="*/ 10 h 56"/>
                  <a:gd name="T82" fmla="*/ 15 w 74"/>
                  <a:gd name="T83" fmla="*/ 10 h 56"/>
                  <a:gd name="T84" fmla="*/ 13 w 74"/>
                  <a:gd name="T85" fmla="*/ 13 h 56"/>
                  <a:gd name="T86" fmla="*/ 11 w 74"/>
                  <a:gd name="T87" fmla="*/ 17 h 56"/>
                  <a:gd name="T88" fmla="*/ 11 w 74"/>
                  <a:gd name="T89" fmla="*/ 21 h 56"/>
                  <a:gd name="T90" fmla="*/ 8 w 74"/>
                  <a:gd name="T91" fmla="*/ 28 h 56"/>
                  <a:gd name="T92" fmla="*/ 8 w 74"/>
                  <a:gd name="T93" fmla="*/ 56 h 56"/>
                  <a:gd name="T94" fmla="*/ 0 w 74"/>
                  <a:gd name="T95" fmla="*/ 56 h 56"/>
                  <a:gd name="T96" fmla="*/ 0 w 74"/>
                  <a:gd name="T97" fmla="*/ 0 h 56"/>
                  <a:gd name="T98" fmla="*/ 74 w 74"/>
                  <a:gd name="T9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T96" t="T97" r="T98" b="T99"/>
                <a:pathLst>
                  <a:path w="74" h="56">
                    <a:moveTo>
                      <a:pt x="0" y="56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9" y="6"/>
                    </a:lnTo>
                    <a:lnTo>
                      <a:pt x="41" y="10"/>
                    </a:lnTo>
                    <a:lnTo>
                      <a:pt x="45" y="4"/>
                    </a:lnTo>
                    <a:lnTo>
                      <a:pt x="52" y="2"/>
                    </a:lnTo>
                    <a:lnTo>
                      <a:pt x="58" y="0"/>
                    </a:lnTo>
                    <a:lnTo>
                      <a:pt x="65" y="2"/>
                    </a:lnTo>
                    <a:lnTo>
                      <a:pt x="69" y="4"/>
                    </a:lnTo>
                    <a:lnTo>
                      <a:pt x="71" y="8"/>
                    </a:lnTo>
                    <a:lnTo>
                      <a:pt x="74" y="13"/>
                    </a:lnTo>
                    <a:lnTo>
                      <a:pt x="74" y="19"/>
                    </a:lnTo>
                    <a:lnTo>
                      <a:pt x="74" y="56"/>
                    </a:lnTo>
                    <a:lnTo>
                      <a:pt x="65" y="56"/>
                    </a:lnTo>
                    <a:lnTo>
                      <a:pt x="65" y="21"/>
                    </a:lnTo>
                    <a:lnTo>
                      <a:pt x="65" y="17"/>
                    </a:lnTo>
                    <a:lnTo>
                      <a:pt x="63" y="15"/>
                    </a:lnTo>
                    <a:lnTo>
                      <a:pt x="63" y="13"/>
                    </a:lnTo>
                    <a:lnTo>
                      <a:pt x="61" y="10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0" y="10"/>
                    </a:lnTo>
                    <a:lnTo>
                      <a:pt x="45" y="13"/>
                    </a:lnTo>
                    <a:lnTo>
                      <a:pt x="43" y="17"/>
                    </a:lnTo>
                    <a:lnTo>
                      <a:pt x="41" y="26"/>
                    </a:lnTo>
                    <a:lnTo>
                      <a:pt x="41" y="56"/>
                    </a:lnTo>
                    <a:lnTo>
                      <a:pt x="32" y="56"/>
                    </a:lnTo>
                    <a:lnTo>
                      <a:pt x="32" y="21"/>
                    </a:lnTo>
                    <a:lnTo>
                      <a:pt x="32" y="15"/>
                    </a:lnTo>
                    <a:lnTo>
                      <a:pt x="30" y="13"/>
                    </a:lnTo>
                    <a:lnTo>
                      <a:pt x="28" y="10"/>
                    </a:lnTo>
                    <a:lnTo>
                      <a:pt x="24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3" y="13"/>
                    </a:lnTo>
                    <a:lnTo>
                      <a:pt x="11" y="17"/>
                    </a:lnTo>
                    <a:lnTo>
                      <a:pt x="11" y="21"/>
                    </a:lnTo>
                    <a:lnTo>
                      <a:pt x="8" y="28"/>
                    </a:lnTo>
                    <a:lnTo>
                      <a:pt x="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37" name="AutoShape 177"/>
              <p:cNvSpPr>
                <a:spLocks noChangeArrowheads="1"/>
              </p:cNvSpPr>
              <p:nvPr/>
            </p:nvSpPr>
            <p:spPr bwMode="auto">
              <a:xfrm>
                <a:off x="1896" y="1273"/>
                <a:ext cx="11" cy="83"/>
              </a:xfrm>
              <a:custGeom>
                <a:avLst/>
                <a:gdLst>
                  <a:gd name="T0" fmla="*/ 0 w 11"/>
                  <a:gd name="T1" fmla="*/ 11 h 76"/>
                  <a:gd name="T2" fmla="*/ 0 w 11"/>
                  <a:gd name="T3" fmla="*/ 0 h 76"/>
                  <a:gd name="T4" fmla="*/ 11 w 11"/>
                  <a:gd name="T5" fmla="*/ 0 h 76"/>
                  <a:gd name="T6" fmla="*/ 11 w 11"/>
                  <a:gd name="T7" fmla="*/ 11 h 76"/>
                  <a:gd name="T8" fmla="*/ 0 w 11"/>
                  <a:gd name="T9" fmla="*/ 11 h 76"/>
                  <a:gd name="T10" fmla="*/ 0 w 11"/>
                  <a:gd name="T11" fmla="*/ 76 h 76"/>
                  <a:gd name="T12" fmla="*/ 0 w 11"/>
                  <a:gd name="T13" fmla="*/ 22 h 76"/>
                  <a:gd name="T14" fmla="*/ 11 w 11"/>
                  <a:gd name="T15" fmla="*/ 22 h 76"/>
                  <a:gd name="T16" fmla="*/ 11 w 11"/>
                  <a:gd name="T17" fmla="*/ 76 h 76"/>
                  <a:gd name="T18" fmla="*/ 0 w 11"/>
                  <a:gd name="T19" fmla="*/ 76 h 76"/>
                  <a:gd name="T20" fmla="*/ 0 w 11"/>
                  <a:gd name="T21" fmla="*/ 0 h 76"/>
                  <a:gd name="T22" fmla="*/ 11 w 11"/>
                  <a:gd name="T2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11" h="76">
                    <a:moveTo>
                      <a:pt x="0" y="11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  <a:moveTo>
                      <a:pt x="0" y="76"/>
                    </a:moveTo>
                    <a:lnTo>
                      <a:pt x="0" y="22"/>
                    </a:lnTo>
                    <a:lnTo>
                      <a:pt x="11" y="22"/>
                    </a:lnTo>
                    <a:lnTo>
                      <a:pt x="11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38" name="AutoShape 178"/>
              <p:cNvSpPr>
                <a:spLocks noChangeArrowheads="1"/>
              </p:cNvSpPr>
              <p:nvPr/>
            </p:nvSpPr>
            <p:spPr bwMode="auto">
              <a:xfrm>
                <a:off x="1915" y="1275"/>
                <a:ext cx="28" cy="81"/>
              </a:xfrm>
              <a:custGeom>
                <a:avLst/>
                <a:gdLst>
                  <a:gd name="T0" fmla="*/ 26 w 26"/>
                  <a:gd name="T1" fmla="*/ 65 h 74"/>
                  <a:gd name="T2" fmla="*/ 26 w 26"/>
                  <a:gd name="T3" fmla="*/ 74 h 74"/>
                  <a:gd name="T4" fmla="*/ 24 w 26"/>
                  <a:gd name="T5" fmla="*/ 74 h 74"/>
                  <a:gd name="T6" fmla="*/ 20 w 26"/>
                  <a:gd name="T7" fmla="*/ 74 h 74"/>
                  <a:gd name="T8" fmla="*/ 16 w 26"/>
                  <a:gd name="T9" fmla="*/ 74 h 74"/>
                  <a:gd name="T10" fmla="*/ 13 w 26"/>
                  <a:gd name="T11" fmla="*/ 74 h 74"/>
                  <a:gd name="T12" fmla="*/ 11 w 26"/>
                  <a:gd name="T13" fmla="*/ 72 h 74"/>
                  <a:gd name="T14" fmla="*/ 9 w 26"/>
                  <a:gd name="T15" fmla="*/ 70 h 74"/>
                  <a:gd name="T16" fmla="*/ 9 w 26"/>
                  <a:gd name="T17" fmla="*/ 65 h 74"/>
                  <a:gd name="T18" fmla="*/ 7 w 26"/>
                  <a:gd name="T19" fmla="*/ 59 h 74"/>
                  <a:gd name="T20" fmla="*/ 7 w 26"/>
                  <a:gd name="T21" fmla="*/ 28 h 74"/>
                  <a:gd name="T22" fmla="*/ 0 w 26"/>
                  <a:gd name="T23" fmla="*/ 28 h 74"/>
                  <a:gd name="T24" fmla="*/ 0 w 26"/>
                  <a:gd name="T25" fmla="*/ 20 h 74"/>
                  <a:gd name="T26" fmla="*/ 7 w 26"/>
                  <a:gd name="T27" fmla="*/ 20 h 74"/>
                  <a:gd name="T28" fmla="*/ 7 w 26"/>
                  <a:gd name="T29" fmla="*/ 7 h 74"/>
                  <a:gd name="T30" fmla="*/ 18 w 26"/>
                  <a:gd name="T31" fmla="*/ 0 h 74"/>
                  <a:gd name="T32" fmla="*/ 18 w 26"/>
                  <a:gd name="T33" fmla="*/ 20 h 74"/>
                  <a:gd name="T34" fmla="*/ 26 w 26"/>
                  <a:gd name="T35" fmla="*/ 20 h 74"/>
                  <a:gd name="T36" fmla="*/ 26 w 26"/>
                  <a:gd name="T37" fmla="*/ 28 h 74"/>
                  <a:gd name="T38" fmla="*/ 18 w 26"/>
                  <a:gd name="T39" fmla="*/ 28 h 74"/>
                  <a:gd name="T40" fmla="*/ 18 w 26"/>
                  <a:gd name="T41" fmla="*/ 59 h 74"/>
                  <a:gd name="T42" fmla="*/ 18 w 26"/>
                  <a:gd name="T43" fmla="*/ 61 h 74"/>
                  <a:gd name="T44" fmla="*/ 18 w 26"/>
                  <a:gd name="T45" fmla="*/ 63 h 74"/>
                  <a:gd name="T46" fmla="*/ 18 w 26"/>
                  <a:gd name="T47" fmla="*/ 65 h 74"/>
                  <a:gd name="T48" fmla="*/ 20 w 26"/>
                  <a:gd name="T49" fmla="*/ 65 h 74"/>
                  <a:gd name="T50" fmla="*/ 20 w 26"/>
                  <a:gd name="T51" fmla="*/ 65 h 74"/>
                  <a:gd name="T52" fmla="*/ 22 w 26"/>
                  <a:gd name="T53" fmla="*/ 65 h 74"/>
                  <a:gd name="T54" fmla="*/ 24 w 26"/>
                  <a:gd name="T55" fmla="*/ 65 h 74"/>
                  <a:gd name="T56" fmla="*/ 26 w 26"/>
                  <a:gd name="T57" fmla="*/ 65 h 74"/>
                  <a:gd name="T58" fmla="*/ 0 w 26"/>
                  <a:gd name="T59" fmla="*/ 0 h 74"/>
                  <a:gd name="T60" fmla="*/ 26 w 2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T58" t="T59" r="T60" b="T61"/>
                <a:pathLst>
                  <a:path w="26" h="74">
                    <a:moveTo>
                      <a:pt x="26" y="65"/>
                    </a:moveTo>
                    <a:lnTo>
                      <a:pt x="26" y="74"/>
                    </a:lnTo>
                    <a:lnTo>
                      <a:pt x="24" y="74"/>
                    </a:lnTo>
                    <a:lnTo>
                      <a:pt x="20" y="74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2"/>
                    </a:lnTo>
                    <a:lnTo>
                      <a:pt x="9" y="70"/>
                    </a:lnTo>
                    <a:lnTo>
                      <a:pt x="9" y="65"/>
                    </a:lnTo>
                    <a:lnTo>
                      <a:pt x="7" y="59"/>
                    </a:lnTo>
                    <a:lnTo>
                      <a:pt x="7" y="28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7" y="20"/>
                    </a:lnTo>
                    <a:lnTo>
                      <a:pt x="7" y="7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26" y="20"/>
                    </a:lnTo>
                    <a:lnTo>
                      <a:pt x="26" y="28"/>
                    </a:lnTo>
                    <a:lnTo>
                      <a:pt x="18" y="28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20" y="65"/>
                    </a:lnTo>
                    <a:lnTo>
                      <a:pt x="22" y="65"/>
                    </a:lnTo>
                    <a:lnTo>
                      <a:pt x="24" y="65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39" name="AutoShape 179"/>
              <p:cNvSpPr>
                <a:spLocks noChangeArrowheads="1"/>
              </p:cNvSpPr>
              <p:nvPr/>
            </p:nvSpPr>
            <p:spPr bwMode="auto">
              <a:xfrm>
                <a:off x="4049" y="2280"/>
                <a:ext cx="50" cy="62"/>
              </a:xfrm>
              <a:custGeom>
                <a:avLst/>
                <a:gdLst>
                  <a:gd name="T0" fmla="*/ 11 w 46"/>
                  <a:gd name="T1" fmla="*/ 39 h 57"/>
                  <a:gd name="T2" fmla="*/ 16 w 46"/>
                  <a:gd name="T3" fmla="*/ 46 h 57"/>
                  <a:gd name="T4" fmla="*/ 24 w 46"/>
                  <a:gd name="T5" fmla="*/ 48 h 57"/>
                  <a:gd name="T6" fmla="*/ 33 w 46"/>
                  <a:gd name="T7" fmla="*/ 46 h 57"/>
                  <a:gd name="T8" fmla="*/ 35 w 46"/>
                  <a:gd name="T9" fmla="*/ 42 h 57"/>
                  <a:gd name="T10" fmla="*/ 33 w 46"/>
                  <a:gd name="T11" fmla="*/ 37 h 57"/>
                  <a:gd name="T12" fmla="*/ 24 w 46"/>
                  <a:gd name="T13" fmla="*/ 33 h 57"/>
                  <a:gd name="T14" fmla="*/ 11 w 46"/>
                  <a:gd name="T15" fmla="*/ 28 h 57"/>
                  <a:gd name="T16" fmla="*/ 5 w 46"/>
                  <a:gd name="T17" fmla="*/ 24 h 57"/>
                  <a:gd name="T18" fmla="*/ 3 w 46"/>
                  <a:gd name="T19" fmla="*/ 15 h 57"/>
                  <a:gd name="T20" fmla="*/ 5 w 46"/>
                  <a:gd name="T21" fmla="*/ 9 h 57"/>
                  <a:gd name="T22" fmla="*/ 9 w 46"/>
                  <a:gd name="T23" fmla="*/ 4 h 57"/>
                  <a:gd name="T24" fmla="*/ 14 w 46"/>
                  <a:gd name="T25" fmla="*/ 2 h 57"/>
                  <a:gd name="T26" fmla="*/ 22 w 46"/>
                  <a:gd name="T27" fmla="*/ 0 h 57"/>
                  <a:gd name="T28" fmla="*/ 33 w 46"/>
                  <a:gd name="T29" fmla="*/ 2 h 57"/>
                  <a:gd name="T30" fmla="*/ 40 w 46"/>
                  <a:gd name="T31" fmla="*/ 7 h 57"/>
                  <a:gd name="T32" fmla="*/ 42 w 46"/>
                  <a:gd name="T33" fmla="*/ 15 h 57"/>
                  <a:gd name="T34" fmla="*/ 31 w 46"/>
                  <a:gd name="T35" fmla="*/ 13 h 57"/>
                  <a:gd name="T36" fmla="*/ 27 w 46"/>
                  <a:gd name="T37" fmla="*/ 9 h 57"/>
                  <a:gd name="T38" fmla="*/ 18 w 46"/>
                  <a:gd name="T39" fmla="*/ 9 h 57"/>
                  <a:gd name="T40" fmla="*/ 14 w 46"/>
                  <a:gd name="T41" fmla="*/ 13 h 57"/>
                  <a:gd name="T42" fmla="*/ 11 w 46"/>
                  <a:gd name="T43" fmla="*/ 18 h 57"/>
                  <a:gd name="T44" fmla="*/ 14 w 46"/>
                  <a:gd name="T45" fmla="*/ 20 h 57"/>
                  <a:gd name="T46" fmla="*/ 18 w 46"/>
                  <a:gd name="T47" fmla="*/ 22 h 57"/>
                  <a:gd name="T48" fmla="*/ 31 w 46"/>
                  <a:gd name="T49" fmla="*/ 24 h 57"/>
                  <a:gd name="T50" fmla="*/ 40 w 46"/>
                  <a:gd name="T51" fmla="*/ 28 h 57"/>
                  <a:gd name="T52" fmla="*/ 46 w 46"/>
                  <a:gd name="T53" fmla="*/ 35 h 57"/>
                  <a:gd name="T54" fmla="*/ 44 w 46"/>
                  <a:gd name="T55" fmla="*/ 44 h 57"/>
                  <a:gd name="T56" fmla="*/ 40 w 46"/>
                  <a:gd name="T57" fmla="*/ 52 h 57"/>
                  <a:gd name="T58" fmla="*/ 31 w 46"/>
                  <a:gd name="T59" fmla="*/ 57 h 57"/>
                  <a:gd name="T60" fmla="*/ 18 w 46"/>
                  <a:gd name="T61" fmla="*/ 57 h 57"/>
                  <a:gd name="T62" fmla="*/ 9 w 46"/>
                  <a:gd name="T63" fmla="*/ 52 h 57"/>
                  <a:gd name="T64" fmla="*/ 0 w 46"/>
                  <a:gd name="T65" fmla="*/ 39 h 57"/>
                  <a:gd name="T66" fmla="*/ 0 w 46"/>
                  <a:gd name="T67" fmla="*/ 0 h 57"/>
                  <a:gd name="T68" fmla="*/ 46 w 46"/>
                  <a:gd name="T6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T66" t="T67" r="T68" b="T69"/>
                <a:pathLst>
                  <a:path w="46" h="57">
                    <a:moveTo>
                      <a:pt x="0" y="39"/>
                    </a:moveTo>
                    <a:lnTo>
                      <a:pt x="11" y="39"/>
                    </a:lnTo>
                    <a:lnTo>
                      <a:pt x="11" y="44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4" y="48"/>
                    </a:lnTo>
                    <a:lnTo>
                      <a:pt x="29" y="48"/>
                    </a:lnTo>
                    <a:lnTo>
                      <a:pt x="33" y="46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29" y="35"/>
                    </a:lnTo>
                    <a:lnTo>
                      <a:pt x="24" y="33"/>
                    </a:lnTo>
                    <a:lnTo>
                      <a:pt x="16" y="31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3" y="20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2"/>
                    </a:lnTo>
                    <a:lnTo>
                      <a:pt x="37" y="4"/>
                    </a:lnTo>
                    <a:lnTo>
                      <a:pt x="40" y="7"/>
                    </a:lnTo>
                    <a:lnTo>
                      <a:pt x="42" y="11"/>
                    </a:lnTo>
                    <a:lnTo>
                      <a:pt x="42" y="15"/>
                    </a:lnTo>
                    <a:lnTo>
                      <a:pt x="33" y="18"/>
                    </a:lnTo>
                    <a:lnTo>
                      <a:pt x="31" y="13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2" y="9"/>
                    </a:lnTo>
                    <a:lnTo>
                      <a:pt x="18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8" y="22"/>
                    </a:lnTo>
                    <a:lnTo>
                      <a:pt x="22" y="22"/>
                    </a:lnTo>
                    <a:lnTo>
                      <a:pt x="31" y="24"/>
                    </a:lnTo>
                    <a:lnTo>
                      <a:pt x="35" y="26"/>
                    </a:lnTo>
                    <a:lnTo>
                      <a:pt x="40" y="28"/>
                    </a:lnTo>
                    <a:lnTo>
                      <a:pt x="44" y="31"/>
                    </a:lnTo>
                    <a:lnTo>
                      <a:pt x="46" y="35"/>
                    </a:lnTo>
                    <a:lnTo>
                      <a:pt x="46" y="39"/>
                    </a:lnTo>
                    <a:lnTo>
                      <a:pt x="44" y="44"/>
                    </a:lnTo>
                    <a:lnTo>
                      <a:pt x="44" y="48"/>
                    </a:lnTo>
                    <a:lnTo>
                      <a:pt x="40" y="52"/>
                    </a:lnTo>
                    <a:lnTo>
                      <a:pt x="35" y="55"/>
                    </a:lnTo>
                    <a:lnTo>
                      <a:pt x="31" y="57"/>
                    </a:lnTo>
                    <a:lnTo>
                      <a:pt x="24" y="57"/>
                    </a:lnTo>
                    <a:lnTo>
                      <a:pt x="18" y="57"/>
                    </a:lnTo>
                    <a:lnTo>
                      <a:pt x="11" y="55"/>
                    </a:lnTo>
                    <a:lnTo>
                      <a:pt x="9" y="52"/>
                    </a:lnTo>
                    <a:lnTo>
                      <a:pt x="3" y="4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40" name="AutoShape 180"/>
              <p:cNvSpPr>
                <a:spLocks noChangeArrowheads="1"/>
              </p:cNvSpPr>
              <p:nvPr/>
            </p:nvSpPr>
            <p:spPr bwMode="auto">
              <a:xfrm>
                <a:off x="4112" y="2258"/>
                <a:ext cx="48" cy="83"/>
              </a:xfrm>
              <a:custGeom>
                <a:avLst/>
                <a:gdLst>
                  <a:gd name="T0" fmla="*/ 0 w 44"/>
                  <a:gd name="T1" fmla="*/ 76 h 76"/>
                  <a:gd name="T2" fmla="*/ 0 w 44"/>
                  <a:gd name="T3" fmla="*/ 0 h 76"/>
                  <a:gd name="T4" fmla="*/ 11 w 44"/>
                  <a:gd name="T5" fmla="*/ 0 h 76"/>
                  <a:gd name="T6" fmla="*/ 11 w 44"/>
                  <a:gd name="T7" fmla="*/ 28 h 76"/>
                  <a:gd name="T8" fmla="*/ 15 w 44"/>
                  <a:gd name="T9" fmla="*/ 23 h 76"/>
                  <a:gd name="T10" fmla="*/ 20 w 44"/>
                  <a:gd name="T11" fmla="*/ 21 h 76"/>
                  <a:gd name="T12" fmla="*/ 26 w 44"/>
                  <a:gd name="T13" fmla="*/ 19 h 76"/>
                  <a:gd name="T14" fmla="*/ 31 w 44"/>
                  <a:gd name="T15" fmla="*/ 19 h 76"/>
                  <a:gd name="T16" fmla="*/ 35 w 44"/>
                  <a:gd name="T17" fmla="*/ 21 h 76"/>
                  <a:gd name="T18" fmla="*/ 39 w 44"/>
                  <a:gd name="T19" fmla="*/ 23 h 76"/>
                  <a:gd name="T20" fmla="*/ 41 w 44"/>
                  <a:gd name="T21" fmla="*/ 28 h 76"/>
                  <a:gd name="T22" fmla="*/ 44 w 44"/>
                  <a:gd name="T23" fmla="*/ 34 h 76"/>
                  <a:gd name="T24" fmla="*/ 44 w 44"/>
                  <a:gd name="T25" fmla="*/ 41 h 76"/>
                  <a:gd name="T26" fmla="*/ 44 w 44"/>
                  <a:gd name="T27" fmla="*/ 76 h 76"/>
                  <a:gd name="T28" fmla="*/ 33 w 44"/>
                  <a:gd name="T29" fmla="*/ 76 h 76"/>
                  <a:gd name="T30" fmla="*/ 33 w 44"/>
                  <a:gd name="T31" fmla="*/ 41 h 76"/>
                  <a:gd name="T32" fmla="*/ 33 w 44"/>
                  <a:gd name="T33" fmla="*/ 34 h 76"/>
                  <a:gd name="T34" fmla="*/ 31 w 44"/>
                  <a:gd name="T35" fmla="*/ 32 h 76"/>
                  <a:gd name="T36" fmla="*/ 28 w 44"/>
                  <a:gd name="T37" fmla="*/ 28 h 76"/>
                  <a:gd name="T38" fmla="*/ 24 w 44"/>
                  <a:gd name="T39" fmla="*/ 28 h 76"/>
                  <a:gd name="T40" fmla="*/ 20 w 44"/>
                  <a:gd name="T41" fmla="*/ 28 h 76"/>
                  <a:gd name="T42" fmla="*/ 17 w 44"/>
                  <a:gd name="T43" fmla="*/ 30 h 76"/>
                  <a:gd name="T44" fmla="*/ 13 w 44"/>
                  <a:gd name="T45" fmla="*/ 32 h 76"/>
                  <a:gd name="T46" fmla="*/ 11 w 44"/>
                  <a:gd name="T47" fmla="*/ 37 h 76"/>
                  <a:gd name="T48" fmla="*/ 11 w 44"/>
                  <a:gd name="T49" fmla="*/ 41 h 76"/>
                  <a:gd name="T50" fmla="*/ 11 w 44"/>
                  <a:gd name="T51" fmla="*/ 45 h 76"/>
                  <a:gd name="T52" fmla="*/ 11 w 44"/>
                  <a:gd name="T53" fmla="*/ 76 h 76"/>
                  <a:gd name="T54" fmla="*/ 0 w 44"/>
                  <a:gd name="T55" fmla="*/ 76 h 76"/>
                  <a:gd name="T56" fmla="*/ 0 w 44"/>
                  <a:gd name="T57" fmla="*/ 0 h 76"/>
                  <a:gd name="T58" fmla="*/ 44 w 44"/>
                  <a:gd name="T5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T56" t="T57" r="T58" b="T59"/>
                <a:pathLst>
                  <a:path w="44" h="76">
                    <a:moveTo>
                      <a:pt x="0" y="76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28"/>
                    </a:lnTo>
                    <a:lnTo>
                      <a:pt x="15" y="23"/>
                    </a:lnTo>
                    <a:lnTo>
                      <a:pt x="20" y="21"/>
                    </a:lnTo>
                    <a:lnTo>
                      <a:pt x="26" y="19"/>
                    </a:lnTo>
                    <a:lnTo>
                      <a:pt x="31" y="19"/>
                    </a:lnTo>
                    <a:lnTo>
                      <a:pt x="35" y="21"/>
                    </a:lnTo>
                    <a:lnTo>
                      <a:pt x="39" y="23"/>
                    </a:lnTo>
                    <a:lnTo>
                      <a:pt x="41" y="28"/>
                    </a:lnTo>
                    <a:lnTo>
                      <a:pt x="44" y="34"/>
                    </a:lnTo>
                    <a:lnTo>
                      <a:pt x="44" y="41"/>
                    </a:lnTo>
                    <a:lnTo>
                      <a:pt x="44" y="76"/>
                    </a:lnTo>
                    <a:lnTo>
                      <a:pt x="33" y="76"/>
                    </a:lnTo>
                    <a:lnTo>
                      <a:pt x="33" y="41"/>
                    </a:lnTo>
                    <a:lnTo>
                      <a:pt x="33" y="34"/>
                    </a:lnTo>
                    <a:lnTo>
                      <a:pt x="31" y="32"/>
                    </a:lnTo>
                    <a:lnTo>
                      <a:pt x="28" y="28"/>
                    </a:lnTo>
                    <a:lnTo>
                      <a:pt x="24" y="28"/>
                    </a:lnTo>
                    <a:lnTo>
                      <a:pt x="20" y="28"/>
                    </a:lnTo>
                    <a:lnTo>
                      <a:pt x="17" y="30"/>
                    </a:lnTo>
                    <a:lnTo>
                      <a:pt x="13" y="32"/>
                    </a:lnTo>
                    <a:lnTo>
                      <a:pt x="11" y="37"/>
                    </a:lnTo>
                    <a:lnTo>
                      <a:pt x="11" y="41"/>
                    </a:lnTo>
                    <a:lnTo>
                      <a:pt x="11" y="45"/>
                    </a:lnTo>
                    <a:lnTo>
                      <a:pt x="11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41" name="AutoShape 181"/>
              <p:cNvSpPr>
                <a:spLocks noChangeArrowheads="1"/>
              </p:cNvSpPr>
              <p:nvPr/>
            </p:nvSpPr>
            <p:spPr bwMode="auto">
              <a:xfrm>
                <a:off x="4173" y="2280"/>
                <a:ext cx="54" cy="62"/>
              </a:xfrm>
              <a:custGeom>
                <a:avLst/>
                <a:gdLst>
                  <a:gd name="T0" fmla="*/ 32 w 50"/>
                  <a:gd name="T1" fmla="*/ 52 h 57"/>
                  <a:gd name="T2" fmla="*/ 21 w 50"/>
                  <a:gd name="T3" fmla="*/ 57 h 57"/>
                  <a:gd name="T4" fmla="*/ 10 w 50"/>
                  <a:gd name="T5" fmla="*/ 57 h 57"/>
                  <a:gd name="T6" fmla="*/ 2 w 50"/>
                  <a:gd name="T7" fmla="*/ 48 h 57"/>
                  <a:gd name="T8" fmla="*/ 0 w 50"/>
                  <a:gd name="T9" fmla="*/ 37 h 57"/>
                  <a:gd name="T10" fmla="*/ 4 w 50"/>
                  <a:gd name="T11" fmla="*/ 31 h 57"/>
                  <a:gd name="T12" fmla="*/ 8 w 50"/>
                  <a:gd name="T13" fmla="*/ 26 h 57"/>
                  <a:gd name="T14" fmla="*/ 15 w 50"/>
                  <a:gd name="T15" fmla="*/ 24 h 57"/>
                  <a:gd name="T16" fmla="*/ 28 w 50"/>
                  <a:gd name="T17" fmla="*/ 22 h 57"/>
                  <a:gd name="T18" fmla="*/ 34 w 50"/>
                  <a:gd name="T19" fmla="*/ 20 h 57"/>
                  <a:gd name="T20" fmla="*/ 34 w 50"/>
                  <a:gd name="T21" fmla="*/ 15 h 57"/>
                  <a:gd name="T22" fmla="*/ 28 w 50"/>
                  <a:gd name="T23" fmla="*/ 9 h 57"/>
                  <a:gd name="T24" fmla="*/ 19 w 50"/>
                  <a:gd name="T25" fmla="*/ 9 h 57"/>
                  <a:gd name="T26" fmla="*/ 13 w 50"/>
                  <a:gd name="T27" fmla="*/ 13 h 57"/>
                  <a:gd name="T28" fmla="*/ 2 w 50"/>
                  <a:gd name="T29" fmla="*/ 18 h 57"/>
                  <a:gd name="T30" fmla="*/ 6 w 50"/>
                  <a:gd name="T31" fmla="*/ 7 h 57"/>
                  <a:gd name="T32" fmla="*/ 13 w 50"/>
                  <a:gd name="T33" fmla="*/ 2 h 57"/>
                  <a:gd name="T34" fmla="*/ 26 w 50"/>
                  <a:gd name="T35" fmla="*/ 0 h 57"/>
                  <a:gd name="T36" fmla="*/ 37 w 50"/>
                  <a:gd name="T37" fmla="*/ 2 h 57"/>
                  <a:gd name="T38" fmla="*/ 43 w 50"/>
                  <a:gd name="T39" fmla="*/ 7 h 57"/>
                  <a:gd name="T40" fmla="*/ 45 w 50"/>
                  <a:gd name="T41" fmla="*/ 13 h 57"/>
                  <a:gd name="T42" fmla="*/ 45 w 50"/>
                  <a:gd name="T43" fmla="*/ 20 h 57"/>
                  <a:gd name="T44" fmla="*/ 45 w 50"/>
                  <a:gd name="T45" fmla="*/ 39 h 57"/>
                  <a:gd name="T46" fmla="*/ 47 w 50"/>
                  <a:gd name="T47" fmla="*/ 48 h 57"/>
                  <a:gd name="T48" fmla="*/ 50 w 50"/>
                  <a:gd name="T49" fmla="*/ 57 h 57"/>
                  <a:gd name="T50" fmla="*/ 37 w 50"/>
                  <a:gd name="T51" fmla="*/ 52 h 57"/>
                  <a:gd name="T52" fmla="*/ 34 w 50"/>
                  <a:gd name="T53" fmla="*/ 31 h 57"/>
                  <a:gd name="T54" fmla="*/ 21 w 50"/>
                  <a:gd name="T55" fmla="*/ 33 h 57"/>
                  <a:gd name="T56" fmla="*/ 15 w 50"/>
                  <a:gd name="T57" fmla="*/ 35 h 57"/>
                  <a:gd name="T58" fmla="*/ 10 w 50"/>
                  <a:gd name="T59" fmla="*/ 37 h 57"/>
                  <a:gd name="T60" fmla="*/ 10 w 50"/>
                  <a:gd name="T61" fmla="*/ 42 h 57"/>
                  <a:gd name="T62" fmla="*/ 13 w 50"/>
                  <a:gd name="T63" fmla="*/ 46 h 57"/>
                  <a:gd name="T64" fmla="*/ 19 w 50"/>
                  <a:gd name="T65" fmla="*/ 48 h 57"/>
                  <a:gd name="T66" fmla="*/ 28 w 50"/>
                  <a:gd name="T67" fmla="*/ 46 h 57"/>
                  <a:gd name="T68" fmla="*/ 34 w 50"/>
                  <a:gd name="T69" fmla="*/ 39 h 57"/>
                  <a:gd name="T70" fmla="*/ 34 w 50"/>
                  <a:gd name="T71" fmla="*/ 33 h 57"/>
                  <a:gd name="T72" fmla="*/ 0 w 50"/>
                  <a:gd name="T73" fmla="*/ 0 h 57"/>
                  <a:gd name="T74" fmla="*/ 50 w 50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T72" t="T73" r="T74" b="T75"/>
                <a:pathLst>
                  <a:path w="50" h="57">
                    <a:moveTo>
                      <a:pt x="37" y="50"/>
                    </a:moveTo>
                    <a:lnTo>
                      <a:pt x="32" y="52"/>
                    </a:lnTo>
                    <a:lnTo>
                      <a:pt x="26" y="55"/>
                    </a:lnTo>
                    <a:lnTo>
                      <a:pt x="21" y="57"/>
                    </a:lnTo>
                    <a:lnTo>
                      <a:pt x="17" y="57"/>
                    </a:lnTo>
                    <a:lnTo>
                      <a:pt x="10" y="57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4" y="31"/>
                    </a:lnTo>
                    <a:lnTo>
                      <a:pt x="6" y="28"/>
                    </a:lnTo>
                    <a:lnTo>
                      <a:pt x="8" y="26"/>
                    </a:lnTo>
                    <a:lnTo>
                      <a:pt x="13" y="26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28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5"/>
                    </a:lnTo>
                    <a:lnTo>
                      <a:pt x="32" y="11"/>
                    </a:lnTo>
                    <a:lnTo>
                      <a:pt x="28" y="9"/>
                    </a:lnTo>
                    <a:lnTo>
                      <a:pt x="23" y="9"/>
                    </a:lnTo>
                    <a:lnTo>
                      <a:pt x="19" y="9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8"/>
                    </a:lnTo>
                    <a:lnTo>
                      <a:pt x="2" y="18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7" y="2"/>
                    </a:lnTo>
                    <a:lnTo>
                      <a:pt x="41" y="4"/>
                    </a:lnTo>
                    <a:lnTo>
                      <a:pt x="43" y="7"/>
                    </a:lnTo>
                    <a:lnTo>
                      <a:pt x="45" y="9"/>
                    </a:lnTo>
                    <a:lnTo>
                      <a:pt x="45" y="13"/>
                    </a:lnTo>
                    <a:lnTo>
                      <a:pt x="45" y="15"/>
                    </a:lnTo>
                    <a:lnTo>
                      <a:pt x="45" y="20"/>
                    </a:lnTo>
                    <a:lnTo>
                      <a:pt x="45" y="33"/>
                    </a:lnTo>
                    <a:lnTo>
                      <a:pt x="45" y="39"/>
                    </a:lnTo>
                    <a:lnTo>
                      <a:pt x="45" y="46"/>
                    </a:lnTo>
                    <a:lnTo>
                      <a:pt x="47" y="48"/>
                    </a:lnTo>
                    <a:lnTo>
                      <a:pt x="47" y="52"/>
                    </a:lnTo>
                    <a:lnTo>
                      <a:pt x="50" y="57"/>
                    </a:lnTo>
                    <a:lnTo>
                      <a:pt x="39" y="57"/>
                    </a:lnTo>
                    <a:lnTo>
                      <a:pt x="37" y="52"/>
                    </a:lnTo>
                    <a:lnTo>
                      <a:pt x="37" y="50"/>
                    </a:lnTo>
                    <a:close/>
                    <a:moveTo>
                      <a:pt x="34" y="31"/>
                    </a:moveTo>
                    <a:lnTo>
                      <a:pt x="30" y="31"/>
                    </a:lnTo>
                    <a:lnTo>
                      <a:pt x="21" y="33"/>
                    </a:lnTo>
                    <a:lnTo>
                      <a:pt x="17" y="33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3" y="46"/>
                    </a:lnTo>
                    <a:lnTo>
                      <a:pt x="15" y="48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8" y="46"/>
                    </a:lnTo>
                    <a:lnTo>
                      <a:pt x="32" y="44"/>
                    </a:lnTo>
                    <a:lnTo>
                      <a:pt x="34" y="39"/>
                    </a:lnTo>
                    <a:lnTo>
                      <a:pt x="34" y="37"/>
                    </a:lnTo>
                    <a:lnTo>
                      <a:pt x="34" y="33"/>
                    </a:lnTo>
                    <a:lnTo>
                      <a:pt x="34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42" name="AutoShape 182"/>
              <p:cNvSpPr>
                <a:spLocks noChangeArrowheads="1"/>
              </p:cNvSpPr>
              <p:nvPr/>
            </p:nvSpPr>
            <p:spPr bwMode="auto">
              <a:xfrm>
                <a:off x="4235" y="2258"/>
                <a:ext cx="52" cy="83"/>
              </a:xfrm>
              <a:custGeom>
                <a:avLst/>
                <a:gdLst>
                  <a:gd name="T0" fmla="*/ 37 w 48"/>
                  <a:gd name="T1" fmla="*/ 76 h 76"/>
                  <a:gd name="T2" fmla="*/ 37 w 48"/>
                  <a:gd name="T3" fmla="*/ 67 h 76"/>
                  <a:gd name="T4" fmla="*/ 35 w 48"/>
                  <a:gd name="T5" fmla="*/ 71 h 76"/>
                  <a:gd name="T6" fmla="*/ 28 w 48"/>
                  <a:gd name="T7" fmla="*/ 76 h 76"/>
                  <a:gd name="T8" fmla="*/ 24 w 48"/>
                  <a:gd name="T9" fmla="*/ 76 h 76"/>
                  <a:gd name="T10" fmla="*/ 18 w 48"/>
                  <a:gd name="T11" fmla="*/ 76 h 76"/>
                  <a:gd name="T12" fmla="*/ 11 w 48"/>
                  <a:gd name="T13" fmla="*/ 71 h 76"/>
                  <a:gd name="T14" fmla="*/ 7 w 48"/>
                  <a:gd name="T15" fmla="*/ 67 h 76"/>
                  <a:gd name="T16" fmla="*/ 4 w 48"/>
                  <a:gd name="T17" fmla="*/ 63 h 76"/>
                  <a:gd name="T18" fmla="*/ 2 w 48"/>
                  <a:gd name="T19" fmla="*/ 56 h 76"/>
                  <a:gd name="T20" fmla="*/ 0 w 48"/>
                  <a:gd name="T21" fmla="*/ 47 h 76"/>
                  <a:gd name="T22" fmla="*/ 2 w 48"/>
                  <a:gd name="T23" fmla="*/ 41 h 76"/>
                  <a:gd name="T24" fmla="*/ 4 w 48"/>
                  <a:gd name="T25" fmla="*/ 32 h 76"/>
                  <a:gd name="T26" fmla="*/ 7 w 48"/>
                  <a:gd name="T27" fmla="*/ 28 h 76"/>
                  <a:gd name="T28" fmla="*/ 11 w 48"/>
                  <a:gd name="T29" fmla="*/ 23 h 76"/>
                  <a:gd name="T30" fmla="*/ 18 w 48"/>
                  <a:gd name="T31" fmla="*/ 21 h 76"/>
                  <a:gd name="T32" fmla="*/ 24 w 48"/>
                  <a:gd name="T33" fmla="*/ 19 h 76"/>
                  <a:gd name="T34" fmla="*/ 28 w 48"/>
                  <a:gd name="T35" fmla="*/ 19 h 76"/>
                  <a:gd name="T36" fmla="*/ 33 w 48"/>
                  <a:gd name="T37" fmla="*/ 21 h 76"/>
                  <a:gd name="T38" fmla="*/ 35 w 48"/>
                  <a:gd name="T39" fmla="*/ 23 h 76"/>
                  <a:gd name="T40" fmla="*/ 37 w 48"/>
                  <a:gd name="T41" fmla="*/ 28 h 76"/>
                  <a:gd name="T42" fmla="*/ 37 w 48"/>
                  <a:gd name="T43" fmla="*/ 0 h 76"/>
                  <a:gd name="T44" fmla="*/ 48 w 48"/>
                  <a:gd name="T45" fmla="*/ 0 h 76"/>
                  <a:gd name="T46" fmla="*/ 48 w 48"/>
                  <a:gd name="T47" fmla="*/ 76 h 76"/>
                  <a:gd name="T48" fmla="*/ 37 w 48"/>
                  <a:gd name="T49" fmla="*/ 76 h 76"/>
                  <a:gd name="T50" fmla="*/ 11 w 48"/>
                  <a:gd name="T51" fmla="*/ 47 h 76"/>
                  <a:gd name="T52" fmla="*/ 11 w 48"/>
                  <a:gd name="T53" fmla="*/ 54 h 76"/>
                  <a:gd name="T54" fmla="*/ 13 w 48"/>
                  <a:gd name="T55" fmla="*/ 58 h 76"/>
                  <a:gd name="T56" fmla="*/ 15 w 48"/>
                  <a:gd name="T57" fmla="*/ 63 h 76"/>
                  <a:gd name="T58" fmla="*/ 20 w 48"/>
                  <a:gd name="T59" fmla="*/ 67 h 76"/>
                  <a:gd name="T60" fmla="*/ 24 w 48"/>
                  <a:gd name="T61" fmla="*/ 67 h 76"/>
                  <a:gd name="T62" fmla="*/ 28 w 48"/>
                  <a:gd name="T63" fmla="*/ 67 h 76"/>
                  <a:gd name="T64" fmla="*/ 33 w 48"/>
                  <a:gd name="T65" fmla="*/ 63 h 76"/>
                  <a:gd name="T66" fmla="*/ 35 w 48"/>
                  <a:gd name="T67" fmla="*/ 58 h 76"/>
                  <a:gd name="T68" fmla="*/ 37 w 48"/>
                  <a:gd name="T69" fmla="*/ 54 h 76"/>
                  <a:gd name="T70" fmla="*/ 37 w 48"/>
                  <a:gd name="T71" fmla="*/ 47 h 76"/>
                  <a:gd name="T72" fmla="*/ 37 w 48"/>
                  <a:gd name="T73" fmla="*/ 43 h 76"/>
                  <a:gd name="T74" fmla="*/ 35 w 48"/>
                  <a:gd name="T75" fmla="*/ 37 h 76"/>
                  <a:gd name="T76" fmla="*/ 33 w 48"/>
                  <a:gd name="T77" fmla="*/ 32 h 76"/>
                  <a:gd name="T78" fmla="*/ 28 w 48"/>
                  <a:gd name="T79" fmla="*/ 30 h 76"/>
                  <a:gd name="T80" fmla="*/ 24 w 48"/>
                  <a:gd name="T81" fmla="*/ 28 h 76"/>
                  <a:gd name="T82" fmla="*/ 20 w 48"/>
                  <a:gd name="T83" fmla="*/ 30 h 76"/>
                  <a:gd name="T84" fmla="*/ 15 w 48"/>
                  <a:gd name="T85" fmla="*/ 32 h 76"/>
                  <a:gd name="T86" fmla="*/ 13 w 48"/>
                  <a:gd name="T87" fmla="*/ 37 h 76"/>
                  <a:gd name="T88" fmla="*/ 11 w 48"/>
                  <a:gd name="T89" fmla="*/ 41 h 76"/>
                  <a:gd name="T90" fmla="*/ 11 w 48"/>
                  <a:gd name="T91" fmla="*/ 47 h 76"/>
                  <a:gd name="T92" fmla="*/ 0 w 48"/>
                  <a:gd name="T93" fmla="*/ 0 h 76"/>
                  <a:gd name="T94" fmla="*/ 48 w 48"/>
                  <a:gd name="T9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48" h="76">
                    <a:moveTo>
                      <a:pt x="37" y="76"/>
                    </a:moveTo>
                    <a:lnTo>
                      <a:pt x="37" y="67"/>
                    </a:lnTo>
                    <a:lnTo>
                      <a:pt x="35" y="71"/>
                    </a:lnTo>
                    <a:lnTo>
                      <a:pt x="28" y="76"/>
                    </a:lnTo>
                    <a:lnTo>
                      <a:pt x="24" y="76"/>
                    </a:lnTo>
                    <a:lnTo>
                      <a:pt x="18" y="76"/>
                    </a:lnTo>
                    <a:lnTo>
                      <a:pt x="11" y="71"/>
                    </a:lnTo>
                    <a:lnTo>
                      <a:pt x="7" y="67"/>
                    </a:lnTo>
                    <a:lnTo>
                      <a:pt x="4" y="63"/>
                    </a:lnTo>
                    <a:lnTo>
                      <a:pt x="2" y="56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4" y="32"/>
                    </a:lnTo>
                    <a:lnTo>
                      <a:pt x="7" y="28"/>
                    </a:lnTo>
                    <a:lnTo>
                      <a:pt x="11" y="23"/>
                    </a:lnTo>
                    <a:lnTo>
                      <a:pt x="18" y="21"/>
                    </a:lnTo>
                    <a:lnTo>
                      <a:pt x="24" y="19"/>
                    </a:lnTo>
                    <a:lnTo>
                      <a:pt x="28" y="19"/>
                    </a:lnTo>
                    <a:lnTo>
                      <a:pt x="33" y="21"/>
                    </a:lnTo>
                    <a:lnTo>
                      <a:pt x="35" y="23"/>
                    </a:lnTo>
                    <a:lnTo>
                      <a:pt x="37" y="28"/>
                    </a:lnTo>
                    <a:lnTo>
                      <a:pt x="37" y="0"/>
                    </a:lnTo>
                    <a:lnTo>
                      <a:pt x="48" y="0"/>
                    </a:lnTo>
                    <a:lnTo>
                      <a:pt x="48" y="76"/>
                    </a:lnTo>
                    <a:lnTo>
                      <a:pt x="37" y="76"/>
                    </a:lnTo>
                    <a:close/>
                    <a:moveTo>
                      <a:pt x="11" y="47"/>
                    </a:moveTo>
                    <a:lnTo>
                      <a:pt x="11" y="54"/>
                    </a:lnTo>
                    <a:lnTo>
                      <a:pt x="13" y="58"/>
                    </a:lnTo>
                    <a:lnTo>
                      <a:pt x="15" y="63"/>
                    </a:lnTo>
                    <a:lnTo>
                      <a:pt x="20" y="67"/>
                    </a:lnTo>
                    <a:lnTo>
                      <a:pt x="24" y="67"/>
                    </a:lnTo>
                    <a:lnTo>
                      <a:pt x="28" y="67"/>
                    </a:lnTo>
                    <a:lnTo>
                      <a:pt x="33" y="63"/>
                    </a:lnTo>
                    <a:lnTo>
                      <a:pt x="35" y="58"/>
                    </a:lnTo>
                    <a:lnTo>
                      <a:pt x="37" y="54"/>
                    </a:lnTo>
                    <a:lnTo>
                      <a:pt x="37" y="47"/>
                    </a:lnTo>
                    <a:lnTo>
                      <a:pt x="37" y="43"/>
                    </a:lnTo>
                    <a:lnTo>
                      <a:pt x="35" y="37"/>
                    </a:lnTo>
                    <a:lnTo>
                      <a:pt x="33" y="32"/>
                    </a:lnTo>
                    <a:lnTo>
                      <a:pt x="28" y="30"/>
                    </a:lnTo>
                    <a:lnTo>
                      <a:pt x="24" y="28"/>
                    </a:lnTo>
                    <a:lnTo>
                      <a:pt x="20" y="30"/>
                    </a:lnTo>
                    <a:lnTo>
                      <a:pt x="15" y="32"/>
                    </a:lnTo>
                    <a:lnTo>
                      <a:pt x="13" y="37"/>
                    </a:lnTo>
                    <a:lnTo>
                      <a:pt x="11" y="41"/>
                    </a:ln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43" name="AutoShape 183"/>
              <p:cNvSpPr>
                <a:spLocks noChangeArrowheads="1"/>
              </p:cNvSpPr>
              <p:nvPr/>
            </p:nvSpPr>
            <p:spPr bwMode="auto">
              <a:xfrm>
                <a:off x="4300" y="2280"/>
                <a:ext cx="54" cy="62"/>
              </a:xfrm>
              <a:custGeom>
                <a:avLst/>
                <a:gdLst>
                  <a:gd name="T0" fmla="*/ 0 w 50"/>
                  <a:gd name="T1" fmla="*/ 28 h 57"/>
                  <a:gd name="T2" fmla="*/ 2 w 50"/>
                  <a:gd name="T3" fmla="*/ 20 h 57"/>
                  <a:gd name="T4" fmla="*/ 4 w 50"/>
                  <a:gd name="T5" fmla="*/ 11 h 57"/>
                  <a:gd name="T6" fmla="*/ 9 w 50"/>
                  <a:gd name="T7" fmla="*/ 7 h 57"/>
                  <a:gd name="T8" fmla="*/ 13 w 50"/>
                  <a:gd name="T9" fmla="*/ 2 h 57"/>
                  <a:gd name="T10" fmla="*/ 20 w 50"/>
                  <a:gd name="T11" fmla="*/ 0 h 57"/>
                  <a:gd name="T12" fmla="*/ 26 w 50"/>
                  <a:gd name="T13" fmla="*/ 0 h 57"/>
                  <a:gd name="T14" fmla="*/ 33 w 50"/>
                  <a:gd name="T15" fmla="*/ 0 h 57"/>
                  <a:gd name="T16" fmla="*/ 37 w 50"/>
                  <a:gd name="T17" fmla="*/ 4 h 57"/>
                  <a:gd name="T18" fmla="*/ 43 w 50"/>
                  <a:gd name="T19" fmla="*/ 7 h 57"/>
                  <a:gd name="T20" fmla="*/ 46 w 50"/>
                  <a:gd name="T21" fmla="*/ 13 h 57"/>
                  <a:gd name="T22" fmla="*/ 48 w 50"/>
                  <a:gd name="T23" fmla="*/ 20 h 57"/>
                  <a:gd name="T24" fmla="*/ 50 w 50"/>
                  <a:gd name="T25" fmla="*/ 28 h 57"/>
                  <a:gd name="T26" fmla="*/ 48 w 50"/>
                  <a:gd name="T27" fmla="*/ 37 h 57"/>
                  <a:gd name="T28" fmla="*/ 46 w 50"/>
                  <a:gd name="T29" fmla="*/ 44 h 57"/>
                  <a:gd name="T30" fmla="*/ 43 w 50"/>
                  <a:gd name="T31" fmla="*/ 50 h 57"/>
                  <a:gd name="T32" fmla="*/ 37 w 50"/>
                  <a:gd name="T33" fmla="*/ 55 h 57"/>
                  <a:gd name="T34" fmla="*/ 33 w 50"/>
                  <a:gd name="T35" fmla="*/ 57 h 57"/>
                  <a:gd name="T36" fmla="*/ 26 w 50"/>
                  <a:gd name="T37" fmla="*/ 57 h 57"/>
                  <a:gd name="T38" fmla="*/ 17 w 50"/>
                  <a:gd name="T39" fmla="*/ 57 h 57"/>
                  <a:gd name="T40" fmla="*/ 13 w 50"/>
                  <a:gd name="T41" fmla="*/ 55 h 57"/>
                  <a:gd name="T42" fmla="*/ 6 w 50"/>
                  <a:gd name="T43" fmla="*/ 50 h 57"/>
                  <a:gd name="T44" fmla="*/ 4 w 50"/>
                  <a:gd name="T45" fmla="*/ 44 h 57"/>
                  <a:gd name="T46" fmla="*/ 2 w 50"/>
                  <a:gd name="T47" fmla="*/ 37 h 57"/>
                  <a:gd name="T48" fmla="*/ 0 w 50"/>
                  <a:gd name="T49" fmla="*/ 28 h 57"/>
                  <a:gd name="T50" fmla="*/ 11 w 50"/>
                  <a:gd name="T51" fmla="*/ 28 h 57"/>
                  <a:gd name="T52" fmla="*/ 11 w 50"/>
                  <a:gd name="T53" fmla="*/ 35 h 57"/>
                  <a:gd name="T54" fmla="*/ 13 w 50"/>
                  <a:gd name="T55" fmla="*/ 39 h 57"/>
                  <a:gd name="T56" fmla="*/ 15 w 50"/>
                  <a:gd name="T57" fmla="*/ 44 h 57"/>
                  <a:gd name="T58" fmla="*/ 20 w 50"/>
                  <a:gd name="T59" fmla="*/ 48 h 57"/>
                  <a:gd name="T60" fmla="*/ 26 w 50"/>
                  <a:gd name="T61" fmla="*/ 48 h 57"/>
                  <a:gd name="T62" fmla="*/ 30 w 50"/>
                  <a:gd name="T63" fmla="*/ 48 h 57"/>
                  <a:gd name="T64" fmla="*/ 35 w 50"/>
                  <a:gd name="T65" fmla="*/ 44 h 57"/>
                  <a:gd name="T66" fmla="*/ 37 w 50"/>
                  <a:gd name="T67" fmla="*/ 39 h 57"/>
                  <a:gd name="T68" fmla="*/ 39 w 50"/>
                  <a:gd name="T69" fmla="*/ 35 h 57"/>
                  <a:gd name="T70" fmla="*/ 39 w 50"/>
                  <a:gd name="T71" fmla="*/ 28 h 57"/>
                  <a:gd name="T72" fmla="*/ 39 w 50"/>
                  <a:gd name="T73" fmla="*/ 22 h 57"/>
                  <a:gd name="T74" fmla="*/ 37 w 50"/>
                  <a:gd name="T75" fmla="*/ 18 h 57"/>
                  <a:gd name="T76" fmla="*/ 35 w 50"/>
                  <a:gd name="T77" fmla="*/ 13 h 57"/>
                  <a:gd name="T78" fmla="*/ 30 w 50"/>
                  <a:gd name="T79" fmla="*/ 11 h 57"/>
                  <a:gd name="T80" fmla="*/ 26 w 50"/>
                  <a:gd name="T81" fmla="*/ 9 h 57"/>
                  <a:gd name="T82" fmla="*/ 20 w 50"/>
                  <a:gd name="T83" fmla="*/ 11 h 57"/>
                  <a:gd name="T84" fmla="*/ 15 w 50"/>
                  <a:gd name="T85" fmla="*/ 13 h 57"/>
                  <a:gd name="T86" fmla="*/ 13 w 50"/>
                  <a:gd name="T87" fmla="*/ 18 h 57"/>
                  <a:gd name="T88" fmla="*/ 11 w 50"/>
                  <a:gd name="T89" fmla="*/ 22 h 57"/>
                  <a:gd name="T90" fmla="*/ 11 w 50"/>
                  <a:gd name="T91" fmla="*/ 28 h 57"/>
                  <a:gd name="T92" fmla="*/ 0 w 50"/>
                  <a:gd name="T93" fmla="*/ 0 h 57"/>
                  <a:gd name="T94" fmla="*/ 50 w 50"/>
                  <a:gd name="T9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50" h="57">
                    <a:moveTo>
                      <a:pt x="0" y="28"/>
                    </a:moveTo>
                    <a:lnTo>
                      <a:pt x="2" y="20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3" y="2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7" y="4"/>
                    </a:lnTo>
                    <a:lnTo>
                      <a:pt x="43" y="7"/>
                    </a:lnTo>
                    <a:lnTo>
                      <a:pt x="46" y="13"/>
                    </a:lnTo>
                    <a:lnTo>
                      <a:pt x="48" y="20"/>
                    </a:lnTo>
                    <a:lnTo>
                      <a:pt x="50" y="28"/>
                    </a:lnTo>
                    <a:lnTo>
                      <a:pt x="48" y="37"/>
                    </a:lnTo>
                    <a:lnTo>
                      <a:pt x="46" y="44"/>
                    </a:lnTo>
                    <a:lnTo>
                      <a:pt x="43" y="50"/>
                    </a:lnTo>
                    <a:lnTo>
                      <a:pt x="37" y="55"/>
                    </a:lnTo>
                    <a:lnTo>
                      <a:pt x="33" y="57"/>
                    </a:lnTo>
                    <a:lnTo>
                      <a:pt x="26" y="57"/>
                    </a:lnTo>
                    <a:lnTo>
                      <a:pt x="17" y="57"/>
                    </a:lnTo>
                    <a:lnTo>
                      <a:pt x="13" y="55"/>
                    </a:lnTo>
                    <a:lnTo>
                      <a:pt x="6" y="50"/>
                    </a:lnTo>
                    <a:lnTo>
                      <a:pt x="4" y="44"/>
                    </a:lnTo>
                    <a:lnTo>
                      <a:pt x="2" y="37"/>
                    </a:lnTo>
                    <a:lnTo>
                      <a:pt x="0" y="28"/>
                    </a:lnTo>
                    <a:close/>
                    <a:moveTo>
                      <a:pt x="11" y="28"/>
                    </a:moveTo>
                    <a:lnTo>
                      <a:pt x="11" y="35"/>
                    </a:lnTo>
                    <a:lnTo>
                      <a:pt x="13" y="39"/>
                    </a:lnTo>
                    <a:lnTo>
                      <a:pt x="15" y="44"/>
                    </a:lnTo>
                    <a:lnTo>
                      <a:pt x="20" y="48"/>
                    </a:lnTo>
                    <a:lnTo>
                      <a:pt x="26" y="48"/>
                    </a:lnTo>
                    <a:lnTo>
                      <a:pt x="30" y="48"/>
                    </a:lnTo>
                    <a:lnTo>
                      <a:pt x="35" y="44"/>
                    </a:lnTo>
                    <a:lnTo>
                      <a:pt x="37" y="39"/>
                    </a:lnTo>
                    <a:lnTo>
                      <a:pt x="39" y="35"/>
                    </a:lnTo>
                    <a:lnTo>
                      <a:pt x="39" y="28"/>
                    </a:lnTo>
                    <a:lnTo>
                      <a:pt x="39" y="22"/>
                    </a:lnTo>
                    <a:lnTo>
                      <a:pt x="37" y="18"/>
                    </a:lnTo>
                    <a:lnTo>
                      <a:pt x="35" y="13"/>
                    </a:lnTo>
                    <a:lnTo>
                      <a:pt x="30" y="11"/>
                    </a:lnTo>
                    <a:lnTo>
                      <a:pt x="26" y="9"/>
                    </a:lnTo>
                    <a:lnTo>
                      <a:pt x="20" y="11"/>
                    </a:lnTo>
                    <a:lnTo>
                      <a:pt x="15" y="13"/>
                    </a:lnTo>
                    <a:lnTo>
                      <a:pt x="13" y="18"/>
                    </a:lnTo>
                    <a:lnTo>
                      <a:pt x="11" y="22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44" name="AutoShape 184"/>
              <p:cNvSpPr>
                <a:spLocks noChangeArrowheads="1"/>
              </p:cNvSpPr>
              <p:nvPr/>
            </p:nvSpPr>
            <p:spPr bwMode="auto">
              <a:xfrm>
                <a:off x="4359" y="2282"/>
                <a:ext cx="81" cy="60"/>
              </a:xfrm>
              <a:custGeom>
                <a:avLst/>
                <a:gdLst>
                  <a:gd name="T0" fmla="*/ 16 w 74"/>
                  <a:gd name="T1" fmla="*/ 55 h 55"/>
                  <a:gd name="T2" fmla="*/ 0 w 74"/>
                  <a:gd name="T3" fmla="*/ 0 h 55"/>
                  <a:gd name="T4" fmla="*/ 9 w 74"/>
                  <a:gd name="T5" fmla="*/ 0 h 55"/>
                  <a:gd name="T6" fmla="*/ 18 w 74"/>
                  <a:gd name="T7" fmla="*/ 31 h 55"/>
                  <a:gd name="T8" fmla="*/ 20 w 74"/>
                  <a:gd name="T9" fmla="*/ 42 h 55"/>
                  <a:gd name="T10" fmla="*/ 22 w 74"/>
                  <a:gd name="T11" fmla="*/ 42 h 55"/>
                  <a:gd name="T12" fmla="*/ 22 w 74"/>
                  <a:gd name="T13" fmla="*/ 37 h 55"/>
                  <a:gd name="T14" fmla="*/ 24 w 74"/>
                  <a:gd name="T15" fmla="*/ 31 h 55"/>
                  <a:gd name="T16" fmla="*/ 31 w 74"/>
                  <a:gd name="T17" fmla="*/ 0 h 55"/>
                  <a:gd name="T18" fmla="*/ 42 w 74"/>
                  <a:gd name="T19" fmla="*/ 0 h 55"/>
                  <a:gd name="T20" fmla="*/ 50 w 74"/>
                  <a:gd name="T21" fmla="*/ 31 h 55"/>
                  <a:gd name="T22" fmla="*/ 53 w 74"/>
                  <a:gd name="T23" fmla="*/ 42 h 55"/>
                  <a:gd name="T24" fmla="*/ 55 w 74"/>
                  <a:gd name="T25" fmla="*/ 31 h 55"/>
                  <a:gd name="T26" fmla="*/ 63 w 74"/>
                  <a:gd name="T27" fmla="*/ 0 h 55"/>
                  <a:gd name="T28" fmla="*/ 74 w 74"/>
                  <a:gd name="T29" fmla="*/ 0 h 55"/>
                  <a:gd name="T30" fmla="*/ 57 w 74"/>
                  <a:gd name="T31" fmla="*/ 55 h 55"/>
                  <a:gd name="T32" fmla="*/ 46 w 74"/>
                  <a:gd name="T33" fmla="*/ 55 h 55"/>
                  <a:gd name="T34" fmla="*/ 40 w 74"/>
                  <a:gd name="T35" fmla="*/ 22 h 55"/>
                  <a:gd name="T36" fmla="*/ 37 w 74"/>
                  <a:gd name="T37" fmla="*/ 11 h 55"/>
                  <a:gd name="T38" fmla="*/ 26 w 74"/>
                  <a:gd name="T39" fmla="*/ 55 h 55"/>
                  <a:gd name="T40" fmla="*/ 16 w 74"/>
                  <a:gd name="T41" fmla="*/ 55 h 55"/>
                  <a:gd name="T42" fmla="*/ 0 w 74"/>
                  <a:gd name="T43" fmla="*/ 0 h 55"/>
                  <a:gd name="T44" fmla="*/ 74 w 74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74" h="55">
                    <a:moveTo>
                      <a:pt x="16" y="55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8" y="31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2" y="37"/>
                    </a:lnTo>
                    <a:lnTo>
                      <a:pt x="24" y="31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0" y="31"/>
                    </a:lnTo>
                    <a:lnTo>
                      <a:pt x="53" y="42"/>
                    </a:lnTo>
                    <a:lnTo>
                      <a:pt x="55" y="31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57" y="55"/>
                    </a:lnTo>
                    <a:lnTo>
                      <a:pt x="46" y="55"/>
                    </a:lnTo>
                    <a:lnTo>
                      <a:pt x="40" y="22"/>
                    </a:lnTo>
                    <a:lnTo>
                      <a:pt x="37" y="11"/>
                    </a:lnTo>
                    <a:lnTo>
                      <a:pt x="26" y="55"/>
                    </a:lnTo>
                    <a:lnTo>
                      <a:pt x="16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45" name="AutoShape 185"/>
              <p:cNvSpPr>
                <a:spLocks noChangeArrowheads="1"/>
              </p:cNvSpPr>
              <p:nvPr/>
            </p:nvSpPr>
            <p:spPr bwMode="auto">
              <a:xfrm>
                <a:off x="4049" y="2404"/>
                <a:ext cx="50" cy="62"/>
              </a:xfrm>
              <a:custGeom>
                <a:avLst/>
                <a:gdLst>
                  <a:gd name="T0" fmla="*/ 11 w 46"/>
                  <a:gd name="T1" fmla="*/ 40 h 57"/>
                  <a:gd name="T2" fmla="*/ 16 w 46"/>
                  <a:gd name="T3" fmla="*/ 46 h 57"/>
                  <a:gd name="T4" fmla="*/ 24 w 46"/>
                  <a:gd name="T5" fmla="*/ 48 h 57"/>
                  <a:gd name="T6" fmla="*/ 33 w 46"/>
                  <a:gd name="T7" fmla="*/ 46 h 57"/>
                  <a:gd name="T8" fmla="*/ 35 w 46"/>
                  <a:gd name="T9" fmla="*/ 42 h 57"/>
                  <a:gd name="T10" fmla="*/ 33 w 46"/>
                  <a:gd name="T11" fmla="*/ 37 h 57"/>
                  <a:gd name="T12" fmla="*/ 24 w 46"/>
                  <a:gd name="T13" fmla="*/ 33 h 57"/>
                  <a:gd name="T14" fmla="*/ 11 w 46"/>
                  <a:gd name="T15" fmla="*/ 29 h 57"/>
                  <a:gd name="T16" fmla="*/ 5 w 46"/>
                  <a:gd name="T17" fmla="*/ 24 h 57"/>
                  <a:gd name="T18" fmla="*/ 3 w 46"/>
                  <a:gd name="T19" fmla="*/ 16 h 57"/>
                  <a:gd name="T20" fmla="*/ 5 w 46"/>
                  <a:gd name="T21" fmla="*/ 9 h 57"/>
                  <a:gd name="T22" fmla="*/ 9 w 46"/>
                  <a:gd name="T23" fmla="*/ 5 h 57"/>
                  <a:gd name="T24" fmla="*/ 14 w 46"/>
                  <a:gd name="T25" fmla="*/ 3 h 57"/>
                  <a:gd name="T26" fmla="*/ 22 w 46"/>
                  <a:gd name="T27" fmla="*/ 0 h 57"/>
                  <a:gd name="T28" fmla="*/ 33 w 46"/>
                  <a:gd name="T29" fmla="*/ 3 h 57"/>
                  <a:gd name="T30" fmla="*/ 40 w 46"/>
                  <a:gd name="T31" fmla="*/ 7 h 57"/>
                  <a:gd name="T32" fmla="*/ 42 w 46"/>
                  <a:gd name="T33" fmla="*/ 16 h 57"/>
                  <a:gd name="T34" fmla="*/ 31 w 46"/>
                  <a:gd name="T35" fmla="*/ 13 h 57"/>
                  <a:gd name="T36" fmla="*/ 27 w 46"/>
                  <a:gd name="T37" fmla="*/ 9 h 57"/>
                  <a:gd name="T38" fmla="*/ 18 w 46"/>
                  <a:gd name="T39" fmla="*/ 9 h 57"/>
                  <a:gd name="T40" fmla="*/ 14 w 46"/>
                  <a:gd name="T41" fmla="*/ 13 h 57"/>
                  <a:gd name="T42" fmla="*/ 11 w 46"/>
                  <a:gd name="T43" fmla="*/ 18 h 57"/>
                  <a:gd name="T44" fmla="*/ 14 w 46"/>
                  <a:gd name="T45" fmla="*/ 20 h 57"/>
                  <a:gd name="T46" fmla="*/ 18 w 46"/>
                  <a:gd name="T47" fmla="*/ 22 h 57"/>
                  <a:gd name="T48" fmla="*/ 31 w 46"/>
                  <a:gd name="T49" fmla="*/ 24 h 57"/>
                  <a:gd name="T50" fmla="*/ 40 w 46"/>
                  <a:gd name="T51" fmla="*/ 29 h 57"/>
                  <a:gd name="T52" fmla="*/ 46 w 46"/>
                  <a:gd name="T53" fmla="*/ 35 h 57"/>
                  <a:gd name="T54" fmla="*/ 44 w 46"/>
                  <a:gd name="T55" fmla="*/ 44 h 57"/>
                  <a:gd name="T56" fmla="*/ 40 w 46"/>
                  <a:gd name="T57" fmla="*/ 53 h 57"/>
                  <a:gd name="T58" fmla="*/ 31 w 46"/>
                  <a:gd name="T59" fmla="*/ 57 h 57"/>
                  <a:gd name="T60" fmla="*/ 18 w 46"/>
                  <a:gd name="T61" fmla="*/ 57 h 57"/>
                  <a:gd name="T62" fmla="*/ 9 w 46"/>
                  <a:gd name="T63" fmla="*/ 53 h 57"/>
                  <a:gd name="T64" fmla="*/ 0 w 46"/>
                  <a:gd name="T65" fmla="*/ 40 h 57"/>
                  <a:gd name="T66" fmla="*/ 0 w 46"/>
                  <a:gd name="T67" fmla="*/ 0 h 57"/>
                  <a:gd name="T68" fmla="*/ 46 w 46"/>
                  <a:gd name="T6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T66" t="T67" r="T68" b="T69"/>
                <a:pathLst>
                  <a:path w="46" h="57">
                    <a:moveTo>
                      <a:pt x="0" y="40"/>
                    </a:moveTo>
                    <a:lnTo>
                      <a:pt x="11" y="40"/>
                    </a:lnTo>
                    <a:lnTo>
                      <a:pt x="11" y="44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4" y="48"/>
                    </a:lnTo>
                    <a:lnTo>
                      <a:pt x="29" y="48"/>
                    </a:lnTo>
                    <a:lnTo>
                      <a:pt x="33" y="46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29" y="35"/>
                    </a:lnTo>
                    <a:lnTo>
                      <a:pt x="24" y="33"/>
                    </a:lnTo>
                    <a:lnTo>
                      <a:pt x="16" y="31"/>
                    </a:lnTo>
                    <a:lnTo>
                      <a:pt x="11" y="29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7" y="5"/>
                    </a:lnTo>
                    <a:lnTo>
                      <a:pt x="40" y="7"/>
                    </a:lnTo>
                    <a:lnTo>
                      <a:pt x="42" y="11"/>
                    </a:lnTo>
                    <a:lnTo>
                      <a:pt x="42" y="16"/>
                    </a:lnTo>
                    <a:lnTo>
                      <a:pt x="33" y="18"/>
                    </a:lnTo>
                    <a:lnTo>
                      <a:pt x="31" y="13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2" y="9"/>
                    </a:lnTo>
                    <a:lnTo>
                      <a:pt x="18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1" y="16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8" y="22"/>
                    </a:lnTo>
                    <a:lnTo>
                      <a:pt x="22" y="22"/>
                    </a:lnTo>
                    <a:lnTo>
                      <a:pt x="31" y="24"/>
                    </a:lnTo>
                    <a:lnTo>
                      <a:pt x="35" y="26"/>
                    </a:lnTo>
                    <a:lnTo>
                      <a:pt x="40" y="29"/>
                    </a:lnTo>
                    <a:lnTo>
                      <a:pt x="44" y="31"/>
                    </a:lnTo>
                    <a:lnTo>
                      <a:pt x="46" y="35"/>
                    </a:lnTo>
                    <a:lnTo>
                      <a:pt x="46" y="40"/>
                    </a:lnTo>
                    <a:lnTo>
                      <a:pt x="44" y="44"/>
                    </a:lnTo>
                    <a:lnTo>
                      <a:pt x="44" y="48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31" y="57"/>
                    </a:lnTo>
                    <a:lnTo>
                      <a:pt x="24" y="57"/>
                    </a:lnTo>
                    <a:lnTo>
                      <a:pt x="18" y="57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3" y="4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46" name="AutoShape 186"/>
              <p:cNvSpPr>
                <a:spLocks noChangeArrowheads="1"/>
              </p:cNvSpPr>
              <p:nvPr/>
            </p:nvSpPr>
            <p:spPr bwMode="auto">
              <a:xfrm>
                <a:off x="4110" y="2404"/>
                <a:ext cx="50" cy="62"/>
              </a:xfrm>
              <a:custGeom>
                <a:avLst/>
                <a:gdLst>
                  <a:gd name="T0" fmla="*/ 37 w 46"/>
                  <a:gd name="T1" fmla="*/ 37 h 57"/>
                  <a:gd name="T2" fmla="*/ 46 w 46"/>
                  <a:gd name="T3" fmla="*/ 37 h 57"/>
                  <a:gd name="T4" fmla="*/ 43 w 46"/>
                  <a:gd name="T5" fmla="*/ 46 h 57"/>
                  <a:gd name="T6" fmla="*/ 39 w 46"/>
                  <a:gd name="T7" fmla="*/ 53 h 57"/>
                  <a:gd name="T8" fmla="*/ 33 w 46"/>
                  <a:gd name="T9" fmla="*/ 57 h 57"/>
                  <a:gd name="T10" fmla="*/ 24 w 46"/>
                  <a:gd name="T11" fmla="*/ 57 h 57"/>
                  <a:gd name="T12" fmla="*/ 17 w 46"/>
                  <a:gd name="T13" fmla="*/ 57 h 57"/>
                  <a:gd name="T14" fmla="*/ 11 w 46"/>
                  <a:gd name="T15" fmla="*/ 55 h 57"/>
                  <a:gd name="T16" fmla="*/ 6 w 46"/>
                  <a:gd name="T17" fmla="*/ 50 h 57"/>
                  <a:gd name="T18" fmla="*/ 2 w 46"/>
                  <a:gd name="T19" fmla="*/ 44 h 57"/>
                  <a:gd name="T20" fmla="*/ 0 w 46"/>
                  <a:gd name="T21" fmla="*/ 37 h 57"/>
                  <a:gd name="T22" fmla="*/ 0 w 46"/>
                  <a:gd name="T23" fmla="*/ 29 h 57"/>
                  <a:gd name="T24" fmla="*/ 0 w 46"/>
                  <a:gd name="T25" fmla="*/ 20 h 57"/>
                  <a:gd name="T26" fmla="*/ 2 w 46"/>
                  <a:gd name="T27" fmla="*/ 13 h 57"/>
                  <a:gd name="T28" fmla="*/ 6 w 46"/>
                  <a:gd name="T29" fmla="*/ 9 h 57"/>
                  <a:gd name="T30" fmla="*/ 11 w 46"/>
                  <a:gd name="T31" fmla="*/ 5 h 57"/>
                  <a:gd name="T32" fmla="*/ 17 w 46"/>
                  <a:gd name="T33" fmla="*/ 0 h 57"/>
                  <a:gd name="T34" fmla="*/ 24 w 46"/>
                  <a:gd name="T35" fmla="*/ 0 h 57"/>
                  <a:gd name="T36" fmla="*/ 33 w 46"/>
                  <a:gd name="T37" fmla="*/ 3 h 57"/>
                  <a:gd name="T38" fmla="*/ 39 w 46"/>
                  <a:gd name="T39" fmla="*/ 5 h 57"/>
                  <a:gd name="T40" fmla="*/ 43 w 46"/>
                  <a:gd name="T41" fmla="*/ 11 h 57"/>
                  <a:gd name="T42" fmla="*/ 46 w 46"/>
                  <a:gd name="T43" fmla="*/ 18 h 57"/>
                  <a:gd name="T44" fmla="*/ 35 w 46"/>
                  <a:gd name="T45" fmla="*/ 20 h 57"/>
                  <a:gd name="T46" fmla="*/ 35 w 46"/>
                  <a:gd name="T47" fmla="*/ 16 h 57"/>
                  <a:gd name="T48" fmla="*/ 30 w 46"/>
                  <a:gd name="T49" fmla="*/ 11 h 57"/>
                  <a:gd name="T50" fmla="*/ 28 w 46"/>
                  <a:gd name="T51" fmla="*/ 9 h 57"/>
                  <a:gd name="T52" fmla="*/ 24 w 46"/>
                  <a:gd name="T53" fmla="*/ 9 h 57"/>
                  <a:gd name="T54" fmla="*/ 17 w 46"/>
                  <a:gd name="T55" fmla="*/ 11 h 57"/>
                  <a:gd name="T56" fmla="*/ 13 w 46"/>
                  <a:gd name="T57" fmla="*/ 13 h 57"/>
                  <a:gd name="T58" fmla="*/ 11 w 46"/>
                  <a:gd name="T59" fmla="*/ 18 h 57"/>
                  <a:gd name="T60" fmla="*/ 11 w 46"/>
                  <a:gd name="T61" fmla="*/ 22 h 57"/>
                  <a:gd name="T62" fmla="*/ 9 w 46"/>
                  <a:gd name="T63" fmla="*/ 29 h 57"/>
                  <a:gd name="T64" fmla="*/ 11 w 46"/>
                  <a:gd name="T65" fmla="*/ 35 h 57"/>
                  <a:gd name="T66" fmla="*/ 11 w 46"/>
                  <a:gd name="T67" fmla="*/ 40 h 57"/>
                  <a:gd name="T68" fmla="*/ 13 w 46"/>
                  <a:gd name="T69" fmla="*/ 44 h 57"/>
                  <a:gd name="T70" fmla="*/ 17 w 46"/>
                  <a:gd name="T71" fmla="*/ 48 h 57"/>
                  <a:gd name="T72" fmla="*/ 24 w 46"/>
                  <a:gd name="T73" fmla="*/ 48 h 57"/>
                  <a:gd name="T74" fmla="*/ 28 w 46"/>
                  <a:gd name="T75" fmla="*/ 48 h 57"/>
                  <a:gd name="T76" fmla="*/ 33 w 46"/>
                  <a:gd name="T77" fmla="*/ 46 h 57"/>
                  <a:gd name="T78" fmla="*/ 35 w 46"/>
                  <a:gd name="T79" fmla="*/ 42 h 57"/>
                  <a:gd name="T80" fmla="*/ 37 w 46"/>
                  <a:gd name="T81" fmla="*/ 37 h 57"/>
                  <a:gd name="T82" fmla="*/ 0 w 46"/>
                  <a:gd name="T83" fmla="*/ 0 h 57"/>
                  <a:gd name="T84" fmla="*/ 46 w 46"/>
                  <a:gd name="T8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T82" t="T83" r="T84" b="T85"/>
                <a:pathLst>
                  <a:path w="46" h="57">
                    <a:moveTo>
                      <a:pt x="37" y="37"/>
                    </a:moveTo>
                    <a:lnTo>
                      <a:pt x="46" y="37"/>
                    </a:lnTo>
                    <a:lnTo>
                      <a:pt x="43" y="46"/>
                    </a:lnTo>
                    <a:lnTo>
                      <a:pt x="39" y="53"/>
                    </a:lnTo>
                    <a:lnTo>
                      <a:pt x="33" y="57"/>
                    </a:lnTo>
                    <a:lnTo>
                      <a:pt x="24" y="57"/>
                    </a:lnTo>
                    <a:lnTo>
                      <a:pt x="17" y="57"/>
                    </a:lnTo>
                    <a:lnTo>
                      <a:pt x="11" y="55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9"/>
                    </a:lnTo>
                    <a:lnTo>
                      <a:pt x="11" y="5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3" y="3"/>
                    </a:lnTo>
                    <a:lnTo>
                      <a:pt x="39" y="5"/>
                    </a:lnTo>
                    <a:lnTo>
                      <a:pt x="43" y="11"/>
                    </a:lnTo>
                    <a:lnTo>
                      <a:pt x="46" y="18"/>
                    </a:lnTo>
                    <a:lnTo>
                      <a:pt x="35" y="20"/>
                    </a:lnTo>
                    <a:lnTo>
                      <a:pt x="35" y="16"/>
                    </a:lnTo>
                    <a:lnTo>
                      <a:pt x="30" y="11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17" y="11"/>
                    </a:lnTo>
                    <a:lnTo>
                      <a:pt x="13" y="13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9" y="29"/>
                    </a:lnTo>
                    <a:lnTo>
                      <a:pt x="11" y="35"/>
                    </a:lnTo>
                    <a:lnTo>
                      <a:pt x="11" y="40"/>
                    </a:lnTo>
                    <a:lnTo>
                      <a:pt x="13" y="44"/>
                    </a:lnTo>
                    <a:lnTo>
                      <a:pt x="17" y="48"/>
                    </a:lnTo>
                    <a:lnTo>
                      <a:pt x="24" y="48"/>
                    </a:lnTo>
                    <a:lnTo>
                      <a:pt x="28" y="48"/>
                    </a:lnTo>
                    <a:lnTo>
                      <a:pt x="33" y="46"/>
                    </a:lnTo>
                    <a:lnTo>
                      <a:pt x="35" y="42"/>
                    </a:lnTo>
                    <a:lnTo>
                      <a:pt x="37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47" name="AutoShape 187"/>
              <p:cNvSpPr>
                <a:spLocks noChangeArrowheads="1"/>
              </p:cNvSpPr>
              <p:nvPr/>
            </p:nvSpPr>
            <p:spPr bwMode="auto">
              <a:xfrm>
                <a:off x="4167" y="2404"/>
                <a:ext cx="52" cy="62"/>
              </a:xfrm>
              <a:custGeom>
                <a:avLst/>
                <a:gdLst>
                  <a:gd name="T0" fmla="*/ 31 w 48"/>
                  <a:gd name="T1" fmla="*/ 53 h 57"/>
                  <a:gd name="T2" fmla="*/ 22 w 48"/>
                  <a:gd name="T3" fmla="*/ 57 h 57"/>
                  <a:gd name="T4" fmla="*/ 9 w 48"/>
                  <a:gd name="T5" fmla="*/ 57 h 57"/>
                  <a:gd name="T6" fmla="*/ 0 w 48"/>
                  <a:gd name="T7" fmla="*/ 48 h 57"/>
                  <a:gd name="T8" fmla="*/ 0 w 48"/>
                  <a:gd name="T9" fmla="*/ 37 h 57"/>
                  <a:gd name="T10" fmla="*/ 2 w 48"/>
                  <a:gd name="T11" fmla="*/ 31 h 57"/>
                  <a:gd name="T12" fmla="*/ 9 w 48"/>
                  <a:gd name="T13" fmla="*/ 26 h 57"/>
                  <a:gd name="T14" fmla="*/ 15 w 48"/>
                  <a:gd name="T15" fmla="*/ 24 h 57"/>
                  <a:gd name="T16" fmla="*/ 28 w 48"/>
                  <a:gd name="T17" fmla="*/ 22 h 57"/>
                  <a:gd name="T18" fmla="*/ 35 w 48"/>
                  <a:gd name="T19" fmla="*/ 20 h 57"/>
                  <a:gd name="T20" fmla="*/ 35 w 48"/>
                  <a:gd name="T21" fmla="*/ 16 h 57"/>
                  <a:gd name="T22" fmla="*/ 28 w 48"/>
                  <a:gd name="T23" fmla="*/ 9 h 57"/>
                  <a:gd name="T24" fmla="*/ 18 w 48"/>
                  <a:gd name="T25" fmla="*/ 9 h 57"/>
                  <a:gd name="T26" fmla="*/ 13 w 48"/>
                  <a:gd name="T27" fmla="*/ 13 h 57"/>
                  <a:gd name="T28" fmla="*/ 0 w 48"/>
                  <a:gd name="T29" fmla="*/ 18 h 57"/>
                  <a:gd name="T30" fmla="*/ 5 w 48"/>
                  <a:gd name="T31" fmla="*/ 7 h 57"/>
                  <a:gd name="T32" fmla="*/ 13 w 48"/>
                  <a:gd name="T33" fmla="*/ 3 h 57"/>
                  <a:gd name="T34" fmla="*/ 24 w 48"/>
                  <a:gd name="T35" fmla="*/ 0 h 57"/>
                  <a:gd name="T36" fmla="*/ 35 w 48"/>
                  <a:gd name="T37" fmla="*/ 3 h 57"/>
                  <a:gd name="T38" fmla="*/ 42 w 48"/>
                  <a:gd name="T39" fmla="*/ 7 h 57"/>
                  <a:gd name="T40" fmla="*/ 46 w 48"/>
                  <a:gd name="T41" fmla="*/ 13 h 57"/>
                  <a:gd name="T42" fmla="*/ 46 w 48"/>
                  <a:gd name="T43" fmla="*/ 20 h 57"/>
                  <a:gd name="T44" fmla="*/ 46 w 48"/>
                  <a:gd name="T45" fmla="*/ 40 h 57"/>
                  <a:gd name="T46" fmla="*/ 46 w 48"/>
                  <a:gd name="T47" fmla="*/ 48 h 57"/>
                  <a:gd name="T48" fmla="*/ 48 w 48"/>
                  <a:gd name="T49" fmla="*/ 57 h 57"/>
                  <a:gd name="T50" fmla="*/ 37 w 48"/>
                  <a:gd name="T51" fmla="*/ 53 h 57"/>
                  <a:gd name="T52" fmla="*/ 35 w 48"/>
                  <a:gd name="T53" fmla="*/ 31 h 57"/>
                  <a:gd name="T54" fmla="*/ 22 w 48"/>
                  <a:gd name="T55" fmla="*/ 33 h 57"/>
                  <a:gd name="T56" fmla="*/ 13 w 48"/>
                  <a:gd name="T57" fmla="*/ 35 h 57"/>
                  <a:gd name="T58" fmla="*/ 11 w 48"/>
                  <a:gd name="T59" fmla="*/ 37 h 57"/>
                  <a:gd name="T60" fmla="*/ 9 w 48"/>
                  <a:gd name="T61" fmla="*/ 42 h 57"/>
                  <a:gd name="T62" fmla="*/ 11 w 48"/>
                  <a:gd name="T63" fmla="*/ 46 h 57"/>
                  <a:gd name="T64" fmla="*/ 20 w 48"/>
                  <a:gd name="T65" fmla="*/ 48 h 57"/>
                  <a:gd name="T66" fmla="*/ 28 w 48"/>
                  <a:gd name="T67" fmla="*/ 46 h 57"/>
                  <a:gd name="T68" fmla="*/ 33 w 48"/>
                  <a:gd name="T69" fmla="*/ 40 h 57"/>
                  <a:gd name="T70" fmla="*/ 35 w 48"/>
                  <a:gd name="T71" fmla="*/ 33 h 57"/>
                  <a:gd name="T72" fmla="*/ 0 w 48"/>
                  <a:gd name="T73" fmla="*/ 0 h 57"/>
                  <a:gd name="T74" fmla="*/ 48 w 48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T72" t="T73" r="T74" b="T75"/>
                <a:pathLst>
                  <a:path w="48" h="57">
                    <a:moveTo>
                      <a:pt x="35" y="50"/>
                    </a:moveTo>
                    <a:lnTo>
                      <a:pt x="31" y="53"/>
                    </a:lnTo>
                    <a:lnTo>
                      <a:pt x="26" y="55"/>
                    </a:lnTo>
                    <a:lnTo>
                      <a:pt x="22" y="57"/>
                    </a:lnTo>
                    <a:lnTo>
                      <a:pt x="18" y="57"/>
                    </a:lnTo>
                    <a:lnTo>
                      <a:pt x="9" y="57"/>
                    </a:lnTo>
                    <a:lnTo>
                      <a:pt x="5" y="53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2" y="31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5" y="24"/>
                    </a:lnTo>
                    <a:lnTo>
                      <a:pt x="20" y="24"/>
                    </a:lnTo>
                    <a:lnTo>
                      <a:pt x="28" y="22"/>
                    </a:lnTo>
                    <a:lnTo>
                      <a:pt x="35" y="22"/>
                    </a:lnTo>
                    <a:lnTo>
                      <a:pt x="35" y="20"/>
                    </a:lnTo>
                    <a:lnTo>
                      <a:pt x="35" y="16"/>
                    </a:lnTo>
                    <a:lnTo>
                      <a:pt x="33" y="11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18" y="9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1" y="18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13" y="3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5" y="3"/>
                    </a:lnTo>
                    <a:lnTo>
                      <a:pt x="39" y="5"/>
                    </a:lnTo>
                    <a:lnTo>
                      <a:pt x="42" y="7"/>
                    </a:lnTo>
                    <a:lnTo>
                      <a:pt x="44" y="9"/>
                    </a:lnTo>
                    <a:lnTo>
                      <a:pt x="46" y="13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33"/>
                    </a:lnTo>
                    <a:lnTo>
                      <a:pt x="46" y="40"/>
                    </a:lnTo>
                    <a:lnTo>
                      <a:pt x="46" y="46"/>
                    </a:lnTo>
                    <a:lnTo>
                      <a:pt x="46" y="48"/>
                    </a:lnTo>
                    <a:lnTo>
                      <a:pt x="48" y="53"/>
                    </a:lnTo>
                    <a:lnTo>
                      <a:pt x="48" y="57"/>
                    </a:lnTo>
                    <a:lnTo>
                      <a:pt x="39" y="57"/>
                    </a:lnTo>
                    <a:lnTo>
                      <a:pt x="37" y="53"/>
                    </a:lnTo>
                    <a:lnTo>
                      <a:pt x="35" y="50"/>
                    </a:lnTo>
                    <a:close/>
                    <a:moveTo>
                      <a:pt x="35" y="31"/>
                    </a:moveTo>
                    <a:lnTo>
                      <a:pt x="28" y="31"/>
                    </a:lnTo>
                    <a:lnTo>
                      <a:pt x="22" y="33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9" y="40"/>
                    </a:lnTo>
                    <a:lnTo>
                      <a:pt x="9" y="42"/>
                    </a:lnTo>
                    <a:lnTo>
                      <a:pt x="11" y="44"/>
                    </a:lnTo>
                    <a:lnTo>
                      <a:pt x="11" y="46"/>
                    </a:lnTo>
                    <a:lnTo>
                      <a:pt x="15" y="48"/>
                    </a:lnTo>
                    <a:lnTo>
                      <a:pt x="20" y="48"/>
                    </a:lnTo>
                    <a:lnTo>
                      <a:pt x="24" y="48"/>
                    </a:lnTo>
                    <a:lnTo>
                      <a:pt x="28" y="46"/>
                    </a:lnTo>
                    <a:lnTo>
                      <a:pt x="31" y="44"/>
                    </a:lnTo>
                    <a:lnTo>
                      <a:pt x="33" y="40"/>
                    </a:lnTo>
                    <a:lnTo>
                      <a:pt x="35" y="37"/>
                    </a:lnTo>
                    <a:lnTo>
                      <a:pt x="35" y="33"/>
                    </a:lnTo>
                    <a:lnTo>
                      <a:pt x="3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48" name="AutoShape 188"/>
              <p:cNvSpPr>
                <a:spLocks noChangeArrowheads="1"/>
              </p:cNvSpPr>
              <p:nvPr/>
            </p:nvSpPr>
            <p:spPr bwMode="auto">
              <a:xfrm>
                <a:off x="4228" y="2386"/>
                <a:ext cx="28" cy="81"/>
              </a:xfrm>
              <a:custGeom>
                <a:avLst/>
                <a:gdLst>
                  <a:gd name="T0" fmla="*/ 26 w 26"/>
                  <a:gd name="T1" fmla="*/ 65 h 74"/>
                  <a:gd name="T2" fmla="*/ 26 w 26"/>
                  <a:gd name="T3" fmla="*/ 74 h 74"/>
                  <a:gd name="T4" fmla="*/ 24 w 26"/>
                  <a:gd name="T5" fmla="*/ 74 h 74"/>
                  <a:gd name="T6" fmla="*/ 19 w 26"/>
                  <a:gd name="T7" fmla="*/ 74 h 74"/>
                  <a:gd name="T8" fmla="*/ 15 w 26"/>
                  <a:gd name="T9" fmla="*/ 74 h 74"/>
                  <a:gd name="T10" fmla="*/ 13 w 26"/>
                  <a:gd name="T11" fmla="*/ 72 h 74"/>
                  <a:gd name="T12" fmla="*/ 10 w 26"/>
                  <a:gd name="T13" fmla="*/ 72 h 74"/>
                  <a:gd name="T14" fmla="*/ 8 w 26"/>
                  <a:gd name="T15" fmla="*/ 70 h 74"/>
                  <a:gd name="T16" fmla="*/ 6 w 26"/>
                  <a:gd name="T17" fmla="*/ 65 h 74"/>
                  <a:gd name="T18" fmla="*/ 6 w 26"/>
                  <a:gd name="T19" fmla="*/ 59 h 74"/>
                  <a:gd name="T20" fmla="*/ 6 w 26"/>
                  <a:gd name="T21" fmla="*/ 28 h 74"/>
                  <a:gd name="T22" fmla="*/ 0 w 26"/>
                  <a:gd name="T23" fmla="*/ 28 h 74"/>
                  <a:gd name="T24" fmla="*/ 0 w 26"/>
                  <a:gd name="T25" fmla="*/ 20 h 74"/>
                  <a:gd name="T26" fmla="*/ 6 w 26"/>
                  <a:gd name="T27" fmla="*/ 20 h 74"/>
                  <a:gd name="T28" fmla="*/ 6 w 26"/>
                  <a:gd name="T29" fmla="*/ 4 h 74"/>
                  <a:gd name="T30" fmla="*/ 17 w 26"/>
                  <a:gd name="T31" fmla="*/ 0 h 74"/>
                  <a:gd name="T32" fmla="*/ 17 w 26"/>
                  <a:gd name="T33" fmla="*/ 20 h 74"/>
                  <a:gd name="T34" fmla="*/ 26 w 26"/>
                  <a:gd name="T35" fmla="*/ 20 h 74"/>
                  <a:gd name="T36" fmla="*/ 26 w 26"/>
                  <a:gd name="T37" fmla="*/ 28 h 74"/>
                  <a:gd name="T38" fmla="*/ 17 w 26"/>
                  <a:gd name="T39" fmla="*/ 28 h 74"/>
                  <a:gd name="T40" fmla="*/ 17 w 26"/>
                  <a:gd name="T41" fmla="*/ 59 h 74"/>
                  <a:gd name="T42" fmla="*/ 17 w 26"/>
                  <a:gd name="T43" fmla="*/ 61 h 74"/>
                  <a:gd name="T44" fmla="*/ 17 w 26"/>
                  <a:gd name="T45" fmla="*/ 63 h 74"/>
                  <a:gd name="T46" fmla="*/ 17 w 26"/>
                  <a:gd name="T47" fmla="*/ 63 h 74"/>
                  <a:gd name="T48" fmla="*/ 19 w 26"/>
                  <a:gd name="T49" fmla="*/ 65 h 74"/>
                  <a:gd name="T50" fmla="*/ 19 w 26"/>
                  <a:gd name="T51" fmla="*/ 65 h 74"/>
                  <a:gd name="T52" fmla="*/ 21 w 26"/>
                  <a:gd name="T53" fmla="*/ 65 h 74"/>
                  <a:gd name="T54" fmla="*/ 24 w 26"/>
                  <a:gd name="T55" fmla="*/ 65 h 74"/>
                  <a:gd name="T56" fmla="*/ 26 w 26"/>
                  <a:gd name="T57" fmla="*/ 65 h 74"/>
                  <a:gd name="T58" fmla="*/ 0 w 26"/>
                  <a:gd name="T59" fmla="*/ 0 h 74"/>
                  <a:gd name="T60" fmla="*/ 26 w 2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T58" t="T59" r="T60" b="T61"/>
                <a:pathLst>
                  <a:path w="26" h="74">
                    <a:moveTo>
                      <a:pt x="26" y="65"/>
                    </a:moveTo>
                    <a:lnTo>
                      <a:pt x="26" y="74"/>
                    </a:lnTo>
                    <a:lnTo>
                      <a:pt x="24" y="74"/>
                    </a:lnTo>
                    <a:lnTo>
                      <a:pt x="19" y="74"/>
                    </a:lnTo>
                    <a:lnTo>
                      <a:pt x="15" y="74"/>
                    </a:lnTo>
                    <a:lnTo>
                      <a:pt x="13" y="72"/>
                    </a:lnTo>
                    <a:lnTo>
                      <a:pt x="10" y="72"/>
                    </a:lnTo>
                    <a:lnTo>
                      <a:pt x="8" y="70"/>
                    </a:lnTo>
                    <a:lnTo>
                      <a:pt x="6" y="65"/>
                    </a:lnTo>
                    <a:lnTo>
                      <a:pt x="6" y="59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6" y="4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26" y="20"/>
                    </a:lnTo>
                    <a:lnTo>
                      <a:pt x="26" y="28"/>
                    </a:lnTo>
                    <a:lnTo>
                      <a:pt x="17" y="28"/>
                    </a:lnTo>
                    <a:lnTo>
                      <a:pt x="17" y="59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9" y="65"/>
                    </a:lnTo>
                    <a:lnTo>
                      <a:pt x="21" y="65"/>
                    </a:lnTo>
                    <a:lnTo>
                      <a:pt x="24" y="65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49" name="AutoShape 189"/>
              <p:cNvSpPr>
                <a:spLocks noChangeArrowheads="1"/>
              </p:cNvSpPr>
              <p:nvPr/>
            </p:nvSpPr>
            <p:spPr bwMode="auto">
              <a:xfrm>
                <a:off x="4261" y="2386"/>
                <a:ext cx="28" cy="81"/>
              </a:xfrm>
              <a:custGeom>
                <a:avLst/>
                <a:gdLst>
                  <a:gd name="T0" fmla="*/ 24 w 26"/>
                  <a:gd name="T1" fmla="*/ 65 h 74"/>
                  <a:gd name="T2" fmla="*/ 26 w 26"/>
                  <a:gd name="T3" fmla="*/ 74 h 74"/>
                  <a:gd name="T4" fmla="*/ 22 w 26"/>
                  <a:gd name="T5" fmla="*/ 74 h 74"/>
                  <a:gd name="T6" fmla="*/ 20 w 26"/>
                  <a:gd name="T7" fmla="*/ 74 h 74"/>
                  <a:gd name="T8" fmla="*/ 15 w 26"/>
                  <a:gd name="T9" fmla="*/ 74 h 74"/>
                  <a:gd name="T10" fmla="*/ 11 w 26"/>
                  <a:gd name="T11" fmla="*/ 72 h 74"/>
                  <a:gd name="T12" fmla="*/ 9 w 26"/>
                  <a:gd name="T13" fmla="*/ 72 h 74"/>
                  <a:gd name="T14" fmla="*/ 7 w 26"/>
                  <a:gd name="T15" fmla="*/ 70 h 74"/>
                  <a:gd name="T16" fmla="*/ 7 w 26"/>
                  <a:gd name="T17" fmla="*/ 65 h 74"/>
                  <a:gd name="T18" fmla="*/ 7 w 26"/>
                  <a:gd name="T19" fmla="*/ 59 h 74"/>
                  <a:gd name="T20" fmla="*/ 7 w 26"/>
                  <a:gd name="T21" fmla="*/ 28 h 74"/>
                  <a:gd name="T22" fmla="*/ 0 w 26"/>
                  <a:gd name="T23" fmla="*/ 28 h 74"/>
                  <a:gd name="T24" fmla="*/ 0 w 26"/>
                  <a:gd name="T25" fmla="*/ 20 h 74"/>
                  <a:gd name="T26" fmla="*/ 7 w 26"/>
                  <a:gd name="T27" fmla="*/ 20 h 74"/>
                  <a:gd name="T28" fmla="*/ 7 w 26"/>
                  <a:gd name="T29" fmla="*/ 4 h 74"/>
                  <a:gd name="T30" fmla="*/ 15 w 26"/>
                  <a:gd name="T31" fmla="*/ 0 h 74"/>
                  <a:gd name="T32" fmla="*/ 15 w 26"/>
                  <a:gd name="T33" fmla="*/ 20 h 74"/>
                  <a:gd name="T34" fmla="*/ 24 w 26"/>
                  <a:gd name="T35" fmla="*/ 20 h 74"/>
                  <a:gd name="T36" fmla="*/ 24 w 26"/>
                  <a:gd name="T37" fmla="*/ 28 h 74"/>
                  <a:gd name="T38" fmla="*/ 15 w 26"/>
                  <a:gd name="T39" fmla="*/ 28 h 74"/>
                  <a:gd name="T40" fmla="*/ 15 w 26"/>
                  <a:gd name="T41" fmla="*/ 59 h 74"/>
                  <a:gd name="T42" fmla="*/ 15 w 26"/>
                  <a:gd name="T43" fmla="*/ 61 h 74"/>
                  <a:gd name="T44" fmla="*/ 17 w 26"/>
                  <a:gd name="T45" fmla="*/ 63 h 74"/>
                  <a:gd name="T46" fmla="*/ 17 w 26"/>
                  <a:gd name="T47" fmla="*/ 63 h 74"/>
                  <a:gd name="T48" fmla="*/ 17 w 26"/>
                  <a:gd name="T49" fmla="*/ 65 h 74"/>
                  <a:gd name="T50" fmla="*/ 20 w 26"/>
                  <a:gd name="T51" fmla="*/ 65 h 74"/>
                  <a:gd name="T52" fmla="*/ 22 w 26"/>
                  <a:gd name="T53" fmla="*/ 65 h 74"/>
                  <a:gd name="T54" fmla="*/ 22 w 26"/>
                  <a:gd name="T55" fmla="*/ 65 h 74"/>
                  <a:gd name="T56" fmla="*/ 24 w 26"/>
                  <a:gd name="T57" fmla="*/ 65 h 74"/>
                  <a:gd name="T58" fmla="*/ 0 w 26"/>
                  <a:gd name="T59" fmla="*/ 0 h 74"/>
                  <a:gd name="T60" fmla="*/ 26 w 2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T58" t="T59" r="T60" b="T61"/>
                <a:pathLst>
                  <a:path w="26" h="74">
                    <a:moveTo>
                      <a:pt x="24" y="65"/>
                    </a:moveTo>
                    <a:lnTo>
                      <a:pt x="26" y="74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15" y="74"/>
                    </a:lnTo>
                    <a:lnTo>
                      <a:pt x="11" y="72"/>
                    </a:lnTo>
                    <a:lnTo>
                      <a:pt x="9" y="72"/>
                    </a:lnTo>
                    <a:lnTo>
                      <a:pt x="7" y="70"/>
                    </a:lnTo>
                    <a:lnTo>
                      <a:pt x="7" y="65"/>
                    </a:lnTo>
                    <a:lnTo>
                      <a:pt x="7" y="59"/>
                    </a:lnTo>
                    <a:lnTo>
                      <a:pt x="7" y="28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7" y="20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5" y="20"/>
                    </a:lnTo>
                    <a:lnTo>
                      <a:pt x="24" y="20"/>
                    </a:lnTo>
                    <a:lnTo>
                      <a:pt x="24" y="28"/>
                    </a:lnTo>
                    <a:lnTo>
                      <a:pt x="15" y="28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20" y="65"/>
                    </a:lnTo>
                    <a:lnTo>
                      <a:pt x="22" y="65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50" name="AutoShape 190"/>
              <p:cNvSpPr>
                <a:spLocks noChangeArrowheads="1"/>
              </p:cNvSpPr>
              <p:nvPr/>
            </p:nvSpPr>
            <p:spPr bwMode="auto">
              <a:xfrm>
                <a:off x="4296" y="2404"/>
                <a:ext cx="54" cy="62"/>
              </a:xfrm>
              <a:custGeom>
                <a:avLst/>
                <a:gdLst>
                  <a:gd name="T0" fmla="*/ 39 w 50"/>
                  <a:gd name="T1" fmla="*/ 40 h 57"/>
                  <a:gd name="T2" fmla="*/ 50 w 50"/>
                  <a:gd name="T3" fmla="*/ 42 h 57"/>
                  <a:gd name="T4" fmla="*/ 45 w 50"/>
                  <a:gd name="T5" fmla="*/ 48 h 57"/>
                  <a:gd name="T6" fmla="*/ 41 w 50"/>
                  <a:gd name="T7" fmla="*/ 53 h 57"/>
                  <a:gd name="T8" fmla="*/ 34 w 50"/>
                  <a:gd name="T9" fmla="*/ 57 h 57"/>
                  <a:gd name="T10" fmla="*/ 26 w 50"/>
                  <a:gd name="T11" fmla="*/ 57 h 57"/>
                  <a:gd name="T12" fmla="*/ 17 w 50"/>
                  <a:gd name="T13" fmla="*/ 57 h 57"/>
                  <a:gd name="T14" fmla="*/ 10 w 50"/>
                  <a:gd name="T15" fmla="*/ 55 h 57"/>
                  <a:gd name="T16" fmla="*/ 6 w 50"/>
                  <a:gd name="T17" fmla="*/ 50 h 57"/>
                  <a:gd name="T18" fmla="*/ 2 w 50"/>
                  <a:gd name="T19" fmla="*/ 44 h 57"/>
                  <a:gd name="T20" fmla="*/ 0 w 50"/>
                  <a:gd name="T21" fmla="*/ 37 h 57"/>
                  <a:gd name="T22" fmla="*/ 0 w 50"/>
                  <a:gd name="T23" fmla="*/ 29 h 57"/>
                  <a:gd name="T24" fmla="*/ 0 w 50"/>
                  <a:gd name="T25" fmla="*/ 20 h 57"/>
                  <a:gd name="T26" fmla="*/ 2 w 50"/>
                  <a:gd name="T27" fmla="*/ 13 h 57"/>
                  <a:gd name="T28" fmla="*/ 6 w 50"/>
                  <a:gd name="T29" fmla="*/ 9 h 57"/>
                  <a:gd name="T30" fmla="*/ 10 w 50"/>
                  <a:gd name="T31" fmla="*/ 5 h 57"/>
                  <a:gd name="T32" fmla="*/ 17 w 50"/>
                  <a:gd name="T33" fmla="*/ 0 h 57"/>
                  <a:gd name="T34" fmla="*/ 24 w 50"/>
                  <a:gd name="T35" fmla="*/ 0 h 57"/>
                  <a:gd name="T36" fmla="*/ 32 w 50"/>
                  <a:gd name="T37" fmla="*/ 0 h 57"/>
                  <a:gd name="T38" fmla="*/ 37 w 50"/>
                  <a:gd name="T39" fmla="*/ 5 h 57"/>
                  <a:gd name="T40" fmla="*/ 43 w 50"/>
                  <a:gd name="T41" fmla="*/ 7 h 57"/>
                  <a:gd name="T42" fmla="*/ 45 w 50"/>
                  <a:gd name="T43" fmla="*/ 13 h 57"/>
                  <a:gd name="T44" fmla="*/ 47 w 50"/>
                  <a:gd name="T45" fmla="*/ 20 h 57"/>
                  <a:gd name="T46" fmla="*/ 50 w 50"/>
                  <a:gd name="T47" fmla="*/ 29 h 57"/>
                  <a:gd name="T48" fmla="*/ 50 w 50"/>
                  <a:gd name="T49" fmla="*/ 29 h 57"/>
                  <a:gd name="T50" fmla="*/ 50 w 50"/>
                  <a:gd name="T51" fmla="*/ 31 h 57"/>
                  <a:gd name="T52" fmla="*/ 8 w 50"/>
                  <a:gd name="T53" fmla="*/ 31 h 57"/>
                  <a:gd name="T54" fmla="*/ 10 w 50"/>
                  <a:gd name="T55" fmla="*/ 40 h 57"/>
                  <a:gd name="T56" fmla="*/ 15 w 50"/>
                  <a:gd name="T57" fmla="*/ 44 h 57"/>
                  <a:gd name="T58" fmla="*/ 19 w 50"/>
                  <a:gd name="T59" fmla="*/ 48 h 57"/>
                  <a:gd name="T60" fmla="*/ 26 w 50"/>
                  <a:gd name="T61" fmla="*/ 48 h 57"/>
                  <a:gd name="T62" fmla="*/ 30 w 50"/>
                  <a:gd name="T63" fmla="*/ 48 h 57"/>
                  <a:gd name="T64" fmla="*/ 34 w 50"/>
                  <a:gd name="T65" fmla="*/ 46 h 57"/>
                  <a:gd name="T66" fmla="*/ 37 w 50"/>
                  <a:gd name="T67" fmla="*/ 44 h 57"/>
                  <a:gd name="T68" fmla="*/ 39 w 50"/>
                  <a:gd name="T69" fmla="*/ 40 h 57"/>
                  <a:gd name="T70" fmla="*/ 8 w 50"/>
                  <a:gd name="T71" fmla="*/ 22 h 57"/>
                  <a:gd name="T72" fmla="*/ 39 w 50"/>
                  <a:gd name="T73" fmla="*/ 22 h 57"/>
                  <a:gd name="T74" fmla="*/ 39 w 50"/>
                  <a:gd name="T75" fmla="*/ 18 h 57"/>
                  <a:gd name="T76" fmla="*/ 37 w 50"/>
                  <a:gd name="T77" fmla="*/ 13 h 57"/>
                  <a:gd name="T78" fmla="*/ 30 w 50"/>
                  <a:gd name="T79" fmla="*/ 11 h 57"/>
                  <a:gd name="T80" fmla="*/ 24 w 50"/>
                  <a:gd name="T81" fmla="*/ 9 h 57"/>
                  <a:gd name="T82" fmla="*/ 19 w 50"/>
                  <a:gd name="T83" fmla="*/ 11 h 57"/>
                  <a:gd name="T84" fmla="*/ 15 w 50"/>
                  <a:gd name="T85" fmla="*/ 13 h 57"/>
                  <a:gd name="T86" fmla="*/ 10 w 50"/>
                  <a:gd name="T87" fmla="*/ 18 h 57"/>
                  <a:gd name="T88" fmla="*/ 8 w 50"/>
                  <a:gd name="T89" fmla="*/ 22 h 57"/>
                  <a:gd name="T90" fmla="*/ 0 w 50"/>
                  <a:gd name="T91" fmla="*/ 0 h 57"/>
                  <a:gd name="T92" fmla="*/ 50 w 50"/>
                  <a:gd name="T9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T90" t="T91" r="T92" b="T93"/>
                <a:pathLst>
                  <a:path w="50" h="57">
                    <a:moveTo>
                      <a:pt x="39" y="40"/>
                    </a:moveTo>
                    <a:lnTo>
                      <a:pt x="50" y="42"/>
                    </a:lnTo>
                    <a:lnTo>
                      <a:pt x="45" y="48"/>
                    </a:lnTo>
                    <a:lnTo>
                      <a:pt x="41" y="53"/>
                    </a:lnTo>
                    <a:lnTo>
                      <a:pt x="34" y="57"/>
                    </a:lnTo>
                    <a:lnTo>
                      <a:pt x="26" y="57"/>
                    </a:lnTo>
                    <a:lnTo>
                      <a:pt x="17" y="57"/>
                    </a:lnTo>
                    <a:lnTo>
                      <a:pt x="10" y="55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9"/>
                    </a:lnTo>
                    <a:lnTo>
                      <a:pt x="10" y="5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7" y="5"/>
                    </a:lnTo>
                    <a:lnTo>
                      <a:pt x="43" y="7"/>
                    </a:lnTo>
                    <a:lnTo>
                      <a:pt x="45" y="13"/>
                    </a:lnTo>
                    <a:lnTo>
                      <a:pt x="47" y="20"/>
                    </a:lnTo>
                    <a:lnTo>
                      <a:pt x="50" y="29"/>
                    </a:lnTo>
                    <a:lnTo>
                      <a:pt x="50" y="31"/>
                    </a:lnTo>
                    <a:lnTo>
                      <a:pt x="8" y="31"/>
                    </a:lnTo>
                    <a:lnTo>
                      <a:pt x="10" y="40"/>
                    </a:lnTo>
                    <a:lnTo>
                      <a:pt x="15" y="44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0" y="48"/>
                    </a:lnTo>
                    <a:lnTo>
                      <a:pt x="34" y="46"/>
                    </a:lnTo>
                    <a:lnTo>
                      <a:pt x="37" y="44"/>
                    </a:lnTo>
                    <a:lnTo>
                      <a:pt x="39" y="40"/>
                    </a:lnTo>
                    <a:close/>
                    <a:moveTo>
                      <a:pt x="8" y="22"/>
                    </a:moveTo>
                    <a:lnTo>
                      <a:pt x="39" y="22"/>
                    </a:lnTo>
                    <a:lnTo>
                      <a:pt x="39" y="18"/>
                    </a:lnTo>
                    <a:lnTo>
                      <a:pt x="37" y="13"/>
                    </a:lnTo>
                    <a:lnTo>
                      <a:pt x="30" y="11"/>
                    </a:lnTo>
                    <a:lnTo>
                      <a:pt x="24" y="9"/>
                    </a:lnTo>
                    <a:lnTo>
                      <a:pt x="19" y="11"/>
                    </a:lnTo>
                    <a:lnTo>
                      <a:pt x="15" y="13"/>
                    </a:lnTo>
                    <a:lnTo>
                      <a:pt x="10" y="18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51" name="AutoShape 191"/>
              <p:cNvSpPr>
                <a:spLocks noChangeArrowheads="1"/>
              </p:cNvSpPr>
              <p:nvPr/>
            </p:nvSpPr>
            <p:spPr bwMode="auto">
              <a:xfrm>
                <a:off x="4363" y="2404"/>
                <a:ext cx="30" cy="62"/>
              </a:xfrm>
              <a:custGeom>
                <a:avLst/>
                <a:gdLst>
                  <a:gd name="T0" fmla="*/ 0 w 28"/>
                  <a:gd name="T1" fmla="*/ 57 h 57"/>
                  <a:gd name="T2" fmla="*/ 0 w 28"/>
                  <a:gd name="T3" fmla="*/ 3 h 57"/>
                  <a:gd name="T4" fmla="*/ 8 w 28"/>
                  <a:gd name="T5" fmla="*/ 3 h 57"/>
                  <a:gd name="T6" fmla="*/ 8 w 28"/>
                  <a:gd name="T7" fmla="*/ 9 h 57"/>
                  <a:gd name="T8" fmla="*/ 13 w 28"/>
                  <a:gd name="T9" fmla="*/ 5 h 57"/>
                  <a:gd name="T10" fmla="*/ 15 w 28"/>
                  <a:gd name="T11" fmla="*/ 3 h 57"/>
                  <a:gd name="T12" fmla="*/ 17 w 28"/>
                  <a:gd name="T13" fmla="*/ 0 h 57"/>
                  <a:gd name="T14" fmla="*/ 19 w 28"/>
                  <a:gd name="T15" fmla="*/ 0 h 57"/>
                  <a:gd name="T16" fmla="*/ 23 w 28"/>
                  <a:gd name="T17" fmla="*/ 0 h 57"/>
                  <a:gd name="T18" fmla="*/ 28 w 28"/>
                  <a:gd name="T19" fmla="*/ 3 h 57"/>
                  <a:gd name="T20" fmla="*/ 26 w 28"/>
                  <a:gd name="T21" fmla="*/ 11 h 57"/>
                  <a:gd name="T22" fmla="*/ 23 w 28"/>
                  <a:gd name="T23" fmla="*/ 9 h 57"/>
                  <a:gd name="T24" fmla="*/ 19 w 28"/>
                  <a:gd name="T25" fmla="*/ 9 h 57"/>
                  <a:gd name="T26" fmla="*/ 17 w 28"/>
                  <a:gd name="T27" fmla="*/ 9 h 57"/>
                  <a:gd name="T28" fmla="*/ 15 w 28"/>
                  <a:gd name="T29" fmla="*/ 11 h 57"/>
                  <a:gd name="T30" fmla="*/ 13 w 28"/>
                  <a:gd name="T31" fmla="*/ 13 h 57"/>
                  <a:gd name="T32" fmla="*/ 10 w 28"/>
                  <a:gd name="T33" fmla="*/ 16 h 57"/>
                  <a:gd name="T34" fmla="*/ 10 w 28"/>
                  <a:gd name="T35" fmla="*/ 22 h 57"/>
                  <a:gd name="T36" fmla="*/ 10 w 28"/>
                  <a:gd name="T37" fmla="*/ 26 h 57"/>
                  <a:gd name="T38" fmla="*/ 10 w 28"/>
                  <a:gd name="T39" fmla="*/ 57 h 57"/>
                  <a:gd name="T40" fmla="*/ 0 w 28"/>
                  <a:gd name="T41" fmla="*/ 57 h 57"/>
                  <a:gd name="T42" fmla="*/ 0 w 28"/>
                  <a:gd name="T43" fmla="*/ 0 h 57"/>
                  <a:gd name="T44" fmla="*/ 28 w 28"/>
                  <a:gd name="T4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T42" t="T43" r="T44" b="T45"/>
                <a:pathLst>
                  <a:path w="28" h="57">
                    <a:moveTo>
                      <a:pt x="0" y="57"/>
                    </a:moveTo>
                    <a:lnTo>
                      <a:pt x="0" y="3"/>
                    </a:lnTo>
                    <a:lnTo>
                      <a:pt x="8" y="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8" y="3"/>
                    </a:lnTo>
                    <a:lnTo>
                      <a:pt x="26" y="11"/>
                    </a:lnTo>
                    <a:lnTo>
                      <a:pt x="23" y="9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6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52" name="AutoShape 192"/>
              <p:cNvSpPr>
                <a:spLocks noChangeArrowheads="1"/>
              </p:cNvSpPr>
              <p:nvPr/>
            </p:nvSpPr>
            <p:spPr bwMode="auto">
              <a:xfrm>
                <a:off x="4401" y="2383"/>
                <a:ext cx="11" cy="83"/>
              </a:xfrm>
              <a:custGeom>
                <a:avLst/>
                <a:gdLst>
                  <a:gd name="T0" fmla="*/ 0 w 11"/>
                  <a:gd name="T1" fmla="*/ 11 h 76"/>
                  <a:gd name="T2" fmla="*/ 0 w 11"/>
                  <a:gd name="T3" fmla="*/ 0 h 76"/>
                  <a:gd name="T4" fmla="*/ 11 w 11"/>
                  <a:gd name="T5" fmla="*/ 0 h 76"/>
                  <a:gd name="T6" fmla="*/ 11 w 11"/>
                  <a:gd name="T7" fmla="*/ 11 h 76"/>
                  <a:gd name="T8" fmla="*/ 0 w 11"/>
                  <a:gd name="T9" fmla="*/ 11 h 76"/>
                  <a:gd name="T10" fmla="*/ 0 w 11"/>
                  <a:gd name="T11" fmla="*/ 76 h 76"/>
                  <a:gd name="T12" fmla="*/ 0 w 11"/>
                  <a:gd name="T13" fmla="*/ 22 h 76"/>
                  <a:gd name="T14" fmla="*/ 11 w 11"/>
                  <a:gd name="T15" fmla="*/ 22 h 76"/>
                  <a:gd name="T16" fmla="*/ 11 w 11"/>
                  <a:gd name="T17" fmla="*/ 76 h 76"/>
                  <a:gd name="T18" fmla="*/ 0 w 11"/>
                  <a:gd name="T19" fmla="*/ 76 h 76"/>
                  <a:gd name="T20" fmla="*/ 0 w 11"/>
                  <a:gd name="T21" fmla="*/ 0 h 76"/>
                  <a:gd name="T22" fmla="*/ 11 w 11"/>
                  <a:gd name="T2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11" h="76">
                    <a:moveTo>
                      <a:pt x="0" y="11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  <a:moveTo>
                      <a:pt x="0" y="76"/>
                    </a:moveTo>
                    <a:lnTo>
                      <a:pt x="0" y="22"/>
                    </a:lnTo>
                    <a:lnTo>
                      <a:pt x="11" y="22"/>
                    </a:lnTo>
                    <a:lnTo>
                      <a:pt x="11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53" name="AutoShape 193"/>
              <p:cNvSpPr>
                <a:spLocks noChangeArrowheads="1"/>
              </p:cNvSpPr>
              <p:nvPr/>
            </p:nvSpPr>
            <p:spPr bwMode="auto">
              <a:xfrm>
                <a:off x="4427" y="2404"/>
                <a:ext cx="45" cy="62"/>
              </a:xfrm>
              <a:custGeom>
                <a:avLst/>
                <a:gdLst>
                  <a:gd name="T0" fmla="*/ 0 w 42"/>
                  <a:gd name="T1" fmla="*/ 57 h 57"/>
                  <a:gd name="T2" fmla="*/ 0 w 42"/>
                  <a:gd name="T3" fmla="*/ 3 h 57"/>
                  <a:gd name="T4" fmla="*/ 9 w 42"/>
                  <a:gd name="T5" fmla="*/ 3 h 57"/>
                  <a:gd name="T6" fmla="*/ 9 w 42"/>
                  <a:gd name="T7" fmla="*/ 9 h 57"/>
                  <a:gd name="T8" fmla="*/ 13 w 42"/>
                  <a:gd name="T9" fmla="*/ 5 h 57"/>
                  <a:gd name="T10" fmla="*/ 20 w 42"/>
                  <a:gd name="T11" fmla="*/ 3 h 57"/>
                  <a:gd name="T12" fmla="*/ 26 w 42"/>
                  <a:gd name="T13" fmla="*/ 0 h 57"/>
                  <a:gd name="T14" fmla="*/ 31 w 42"/>
                  <a:gd name="T15" fmla="*/ 0 h 57"/>
                  <a:gd name="T16" fmla="*/ 33 w 42"/>
                  <a:gd name="T17" fmla="*/ 3 h 57"/>
                  <a:gd name="T18" fmla="*/ 37 w 42"/>
                  <a:gd name="T19" fmla="*/ 5 h 57"/>
                  <a:gd name="T20" fmla="*/ 39 w 42"/>
                  <a:gd name="T21" fmla="*/ 7 h 57"/>
                  <a:gd name="T22" fmla="*/ 42 w 42"/>
                  <a:gd name="T23" fmla="*/ 9 h 57"/>
                  <a:gd name="T24" fmla="*/ 42 w 42"/>
                  <a:gd name="T25" fmla="*/ 13 h 57"/>
                  <a:gd name="T26" fmla="*/ 42 w 42"/>
                  <a:gd name="T27" fmla="*/ 18 h 57"/>
                  <a:gd name="T28" fmla="*/ 42 w 42"/>
                  <a:gd name="T29" fmla="*/ 22 h 57"/>
                  <a:gd name="T30" fmla="*/ 42 w 42"/>
                  <a:gd name="T31" fmla="*/ 57 h 57"/>
                  <a:gd name="T32" fmla="*/ 33 w 42"/>
                  <a:gd name="T33" fmla="*/ 57 h 57"/>
                  <a:gd name="T34" fmla="*/ 33 w 42"/>
                  <a:gd name="T35" fmla="*/ 24 h 57"/>
                  <a:gd name="T36" fmla="*/ 33 w 42"/>
                  <a:gd name="T37" fmla="*/ 18 h 57"/>
                  <a:gd name="T38" fmla="*/ 31 w 42"/>
                  <a:gd name="T39" fmla="*/ 16 h 57"/>
                  <a:gd name="T40" fmla="*/ 31 w 42"/>
                  <a:gd name="T41" fmla="*/ 13 h 57"/>
                  <a:gd name="T42" fmla="*/ 29 w 42"/>
                  <a:gd name="T43" fmla="*/ 11 h 57"/>
                  <a:gd name="T44" fmla="*/ 26 w 42"/>
                  <a:gd name="T45" fmla="*/ 9 h 57"/>
                  <a:gd name="T46" fmla="*/ 22 w 42"/>
                  <a:gd name="T47" fmla="*/ 9 h 57"/>
                  <a:gd name="T48" fmla="*/ 18 w 42"/>
                  <a:gd name="T49" fmla="*/ 11 h 57"/>
                  <a:gd name="T50" fmla="*/ 13 w 42"/>
                  <a:gd name="T51" fmla="*/ 13 h 57"/>
                  <a:gd name="T52" fmla="*/ 11 w 42"/>
                  <a:gd name="T53" fmla="*/ 16 h 57"/>
                  <a:gd name="T54" fmla="*/ 9 w 42"/>
                  <a:gd name="T55" fmla="*/ 20 h 57"/>
                  <a:gd name="T56" fmla="*/ 9 w 42"/>
                  <a:gd name="T57" fmla="*/ 26 h 57"/>
                  <a:gd name="T58" fmla="*/ 9 w 42"/>
                  <a:gd name="T59" fmla="*/ 57 h 57"/>
                  <a:gd name="T60" fmla="*/ 0 w 42"/>
                  <a:gd name="T61" fmla="*/ 57 h 57"/>
                  <a:gd name="T62" fmla="*/ 0 w 42"/>
                  <a:gd name="T63" fmla="*/ 0 h 57"/>
                  <a:gd name="T64" fmla="*/ 42 w 42"/>
                  <a:gd name="T6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42" h="57">
                    <a:moveTo>
                      <a:pt x="0" y="57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20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3"/>
                    </a:lnTo>
                    <a:lnTo>
                      <a:pt x="37" y="5"/>
                    </a:lnTo>
                    <a:lnTo>
                      <a:pt x="39" y="7"/>
                    </a:lnTo>
                    <a:lnTo>
                      <a:pt x="42" y="9"/>
                    </a:lnTo>
                    <a:lnTo>
                      <a:pt x="42" y="13"/>
                    </a:lnTo>
                    <a:lnTo>
                      <a:pt x="42" y="18"/>
                    </a:lnTo>
                    <a:lnTo>
                      <a:pt x="42" y="22"/>
                    </a:lnTo>
                    <a:lnTo>
                      <a:pt x="42" y="57"/>
                    </a:lnTo>
                    <a:lnTo>
                      <a:pt x="33" y="57"/>
                    </a:lnTo>
                    <a:lnTo>
                      <a:pt x="33" y="24"/>
                    </a:lnTo>
                    <a:lnTo>
                      <a:pt x="33" y="18"/>
                    </a:lnTo>
                    <a:lnTo>
                      <a:pt x="31" y="16"/>
                    </a:lnTo>
                    <a:lnTo>
                      <a:pt x="31" y="13"/>
                    </a:lnTo>
                    <a:lnTo>
                      <a:pt x="29" y="11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18" y="11"/>
                    </a:lnTo>
                    <a:lnTo>
                      <a:pt x="13" y="13"/>
                    </a:lnTo>
                    <a:lnTo>
                      <a:pt x="11" y="16"/>
                    </a:lnTo>
                    <a:lnTo>
                      <a:pt x="9" y="20"/>
                    </a:lnTo>
                    <a:lnTo>
                      <a:pt x="9" y="26"/>
                    </a:lnTo>
                    <a:lnTo>
                      <a:pt x="9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54" name="AutoShape 194"/>
              <p:cNvSpPr>
                <a:spLocks noChangeArrowheads="1"/>
              </p:cNvSpPr>
              <p:nvPr/>
            </p:nvSpPr>
            <p:spPr bwMode="auto">
              <a:xfrm>
                <a:off x="4486" y="2404"/>
                <a:ext cx="51" cy="86"/>
              </a:xfrm>
              <a:custGeom>
                <a:avLst/>
                <a:gdLst>
                  <a:gd name="T0" fmla="*/ 10 w 47"/>
                  <a:gd name="T1" fmla="*/ 61 h 79"/>
                  <a:gd name="T2" fmla="*/ 15 w 47"/>
                  <a:gd name="T3" fmla="*/ 68 h 79"/>
                  <a:gd name="T4" fmla="*/ 24 w 47"/>
                  <a:gd name="T5" fmla="*/ 70 h 79"/>
                  <a:gd name="T6" fmla="*/ 32 w 47"/>
                  <a:gd name="T7" fmla="*/ 68 h 79"/>
                  <a:gd name="T8" fmla="*/ 37 w 47"/>
                  <a:gd name="T9" fmla="*/ 61 h 79"/>
                  <a:gd name="T10" fmla="*/ 37 w 47"/>
                  <a:gd name="T11" fmla="*/ 50 h 79"/>
                  <a:gd name="T12" fmla="*/ 28 w 47"/>
                  <a:gd name="T13" fmla="*/ 55 h 79"/>
                  <a:gd name="T14" fmla="*/ 17 w 47"/>
                  <a:gd name="T15" fmla="*/ 55 h 79"/>
                  <a:gd name="T16" fmla="*/ 6 w 47"/>
                  <a:gd name="T17" fmla="*/ 48 h 79"/>
                  <a:gd name="T18" fmla="*/ 2 w 47"/>
                  <a:gd name="T19" fmla="*/ 35 h 79"/>
                  <a:gd name="T20" fmla="*/ 2 w 47"/>
                  <a:gd name="T21" fmla="*/ 22 h 79"/>
                  <a:gd name="T22" fmla="*/ 6 w 47"/>
                  <a:gd name="T23" fmla="*/ 9 h 79"/>
                  <a:gd name="T24" fmla="*/ 17 w 47"/>
                  <a:gd name="T25" fmla="*/ 3 h 79"/>
                  <a:gd name="T26" fmla="*/ 28 w 47"/>
                  <a:gd name="T27" fmla="*/ 0 h 79"/>
                  <a:gd name="T28" fmla="*/ 37 w 47"/>
                  <a:gd name="T29" fmla="*/ 9 h 79"/>
                  <a:gd name="T30" fmla="*/ 47 w 47"/>
                  <a:gd name="T31" fmla="*/ 3 h 79"/>
                  <a:gd name="T32" fmla="*/ 47 w 47"/>
                  <a:gd name="T33" fmla="*/ 57 h 79"/>
                  <a:gd name="T34" fmla="*/ 45 w 47"/>
                  <a:gd name="T35" fmla="*/ 66 h 79"/>
                  <a:gd name="T36" fmla="*/ 37 w 47"/>
                  <a:gd name="T37" fmla="*/ 74 h 79"/>
                  <a:gd name="T38" fmla="*/ 24 w 47"/>
                  <a:gd name="T39" fmla="*/ 79 h 79"/>
                  <a:gd name="T40" fmla="*/ 6 w 47"/>
                  <a:gd name="T41" fmla="*/ 74 h 79"/>
                  <a:gd name="T42" fmla="*/ 2 w 47"/>
                  <a:gd name="T43" fmla="*/ 66 h 79"/>
                  <a:gd name="T44" fmla="*/ 10 w 47"/>
                  <a:gd name="T45" fmla="*/ 29 h 79"/>
                  <a:gd name="T46" fmla="*/ 13 w 47"/>
                  <a:gd name="T47" fmla="*/ 40 h 79"/>
                  <a:gd name="T48" fmla="*/ 19 w 47"/>
                  <a:gd name="T49" fmla="*/ 46 h 79"/>
                  <a:gd name="T50" fmla="*/ 28 w 47"/>
                  <a:gd name="T51" fmla="*/ 46 h 79"/>
                  <a:gd name="T52" fmla="*/ 34 w 47"/>
                  <a:gd name="T53" fmla="*/ 40 h 79"/>
                  <a:gd name="T54" fmla="*/ 37 w 47"/>
                  <a:gd name="T55" fmla="*/ 29 h 79"/>
                  <a:gd name="T56" fmla="*/ 32 w 47"/>
                  <a:gd name="T57" fmla="*/ 13 h 79"/>
                  <a:gd name="T58" fmla="*/ 24 w 47"/>
                  <a:gd name="T59" fmla="*/ 9 h 79"/>
                  <a:gd name="T60" fmla="*/ 15 w 47"/>
                  <a:gd name="T61" fmla="*/ 13 h 79"/>
                  <a:gd name="T62" fmla="*/ 10 w 47"/>
                  <a:gd name="T63" fmla="*/ 29 h 79"/>
                  <a:gd name="T64" fmla="*/ 0 w 47"/>
                  <a:gd name="T65" fmla="*/ 0 h 79"/>
                  <a:gd name="T66" fmla="*/ 47 w 47"/>
                  <a:gd name="T6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T64" t="T65" r="T66" b="T67"/>
                <a:pathLst>
                  <a:path w="47" h="79">
                    <a:moveTo>
                      <a:pt x="2" y="61"/>
                    </a:moveTo>
                    <a:lnTo>
                      <a:pt x="10" y="61"/>
                    </a:lnTo>
                    <a:lnTo>
                      <a:pt x="13" y="66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4" y="64"/>
                    </a:lnTo>
                    <a:lnTo>
                      <a:pt x="37" y="61"/>
                    </a:lnTo>
                    <a:lnTo>
                      <a:pt x="37" y="57"/>
                    </a:lnTo>
                    <a:lnTo>
                      <a:pt x="37" y="50"/>
                    </a:lnTo>
                    <a:lnTo>
                      <a:pt x="32" y="53"/>
                    </a:lnTo>
                    <a:lnTo>
                      <a:pt x="28" y="55"/>
                    </a:lnTo>
                    <a:lnTo>
                      <a:pt x="24" y="57"/>
                    </a:lnTo>
                    <a:lnTo>
                      <a:pt x="17" y="55"/>
                    </a:lnTo>
                    <a:lnTo>
                      <a:pt x="10" y="53"/>
                    </a:lnTo>
                    <a:lnTo>
                      <a:pt x="6" y="48"/>
                    </a:lnTo>
                    <a:lnTo>
                      <a:pt x="4" y="42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10" y="5"/>
                    </a:lnTo>
                    <a:lnTo>
                      <a:pt x="17" y="3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2" y="5"/>
                    </a:lnTo>
                    <a:lnTo>
                      <a:pt x="37" y="9"/>
                    </a:lnTo>
                    <a:lnTo>
                      <a:pt x="37" y="3"/>
                    </a:lnTo>
                    <a:lnTo>
                      <a:pt x="47" y="3"/>
                    </a:lnTo>
                    <a:lnTo>
                      <a:pt x="47" y="48"/>
                    </a:lnTo>
                    <a:lnTo>
                      <a:pt x="47" y="57"/>
                    </a:lnTo>
                    <a:lnTo>
                      <a:pt x="45" y="61"/>
                    </a:lnTo>
                    <a:lnTo>
                      <a:pt x="45" y="66"/>
                    </a:lnTo>
                    <a:lnTo>
                      <a:pt x="41" y="72"/>
                    </a:lnTo>
                    <a:lnTo>
                      <a:pt x="37" y="74"/>
                    </a:lnTo>
                    <a:lnTo>
                      <a:pt x="30" y="77"/>
                    </a:lnTo>
                    <a:lnTo>
                      <a:pt x="24" y="79"/>
                    </a:lnTo>
                    <a:lnTo>
                      <a:pt x="15" y="77"/>
                    </a:lnTo>
                    <a:lnTo>
                      <a:pt x="6" y="74"/>
                    </a:lnTo>
                    <a:lnTo>
                      <a:pt x="4" y="70"/>
                    </a:lnTo>
                    <a:lnTo>
                      <a:pt x="2" y="66"/>
                    </a:lnTo>
                    <a:lnTo>
                      <a:pt x="2" y="61"/>
                    </a:lnTo>
                    <a:close/>
                    <a:moveTo>
                      <a:pt x="10" y="29"/>
                    </a:moveTo>
                    <a:lnTo>
                      <a:pt x="10" y="35"/>
                    </a:lnTo>
                    <a:lnTo>
                      <a:pt x="13" y="40"/>
                    </a:lnTo>
                    <a:lnTo>
                      <a:pt x="15" y="42"/>
                    </a:lnTo>
                    <a:lnTo>
                      <a:pt x="19" y="46"/>
                    </a:lnTo>
                    <a:lnTo>
                      <a:pt x="24" y="48"/>
                    </a:lnTo>
                    <a:lnTo>
                      <a:pt x="28" y="46"/>
                    </a:lnTo>
                    <a:lnTo>
                      <a:pt x="32" y="42"/>
                    </a:lnTo>
                    <a:lnTo>
                      <a:pt x="34" y="40"/>
                    </a:lnTo>
                    <a:lnTo>
                      <a:pt x="37" y="35"/>
                    </a:lnTo>
                    <a:lnTo>
                      <a:pt x="37" y="29"/>
                    </a:lnTo>
                    <a:lnTo>
                      <a:pt x="37" y="20"/>
                    </a:lnTo>
                    <a:lnTo>
                      <a:pt x="32" y="13"/>
                    </a:lnTo>
                    <a:lnTo>
                      <a:pt x="28" y="11"/>
                    </a:lnTo>
                    <a:lnTo>
                      <a:pt x="24" y="9"/>
                    </a:lnTo>
                    <a:lnTo>
                      <a:pt x="19" y="11"/>
                    </a:lnTo>
                    <a:lnTo>
                      <a:pt x="15" y="13"/>
                    </a:lnTo>
                    <a:lnTo>
                      <a:pt x="10" y="20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55" name="AutoShape 195"/>
              <p:cNvSpPr>
                <a:spLocks noChangeArrowheads="1"/>
              </p:cNvSpPr>
              <p:nvPr/>
            </p:nvSpPr>
            <p:spPr bwMode="auto">
              <a:xfrm>
                <a:off x="3250" y="2294"/>
                <a:ext cx="54" cy="62"/>
              </a:xfrm>
              <a:custGeom>
                <a:avLst/>
                <a:gdLst>
                  <a:gd name="T0" fmla="*/ 30 w 50"/>
                  <a:gd name="T1" fmla="*/ 52 h 57"/>
                  <a:gd name="T2" fmla="*/ 21 w 50"/>
                  <a:gd name="T3" fmla="*/ 57 h 57"/>
                  <a:gd name="T4" fmla="*/ 10 w 50"/>
                  <a:gd name="T5" fmla="*/ 55 h 57"/>
                  <a:gd name="T6" fmla="*/ 2 w 50"/>
                  <a:gd name="T7" fmla="*/ 46 h 57"/>
                  <a:gd name="T8" fmla="*/ 0 w 50"/>
                  <a:gd name="T9" fmla="*/ 37 h 57"/>
                  <a:gd name="T10" fmla="*/ 4 w 50"/>
                  <a:gd name="T11" fmla="*/ 31 h 57"/>
                  <a:gd name="T12" fmla="*/ 8 w 50"/>
                  <a:gd name="T13" fmla="*/ 26 h 57"/>
                  <a:gd name="T14" fmla="*/ 15 w 50"/>
                  <a:gd name="T15" fmla="*/ 24 h 57"/>
                  <a:gd name="T16" fmla="*/ 28 w 50"/>
                  <a:gd name="T17" fmla="*/ 22 h 57"/>
                  <a:gd name="T18" fmla="*/ 34 w 50"/>
                  <a:gd name="T19" fmla="*/ 20 h 57"/>
                  <a:gd name="T20" fmla="*/ 34 w 50"/>
                  <a:gd name="T21" fmla="*/ 13 h 57"/>
                  <a:gd name="T22" fmla="*/ 28 w 50"/>
                  <a:gd name="T23" fmla="*/ 9 h 57"/>
                  <a:gd name="T24" fmla="*/ 17 w 50"/>
                  <a:gd name="T25" fmla="*/ 9 h 57"/>
                  <a:gd name="T26" fmla="*/ 13 w 50"/>
                  <a:gd name="T27" fmla="*/ 13 h 57"/>
                  <a:gd name="T28" fmla="*/ 2 w 50"/>
                  <a:gd name="T29" fmla="*/ 15 h 57"/>
                  <a:gd name="T30" fmla="*/ 4 w 50"/>
                  <a:gd name="T31" fmla="*/ 7 h 57"/>
                  <a:gd name="T32" fmla="*/ 13 w 50"/>
                  <a:gd name="T33" fmla="*/ 2 h 57"/>
                  <a:gd name="T34" fmla="*/ 26 w 50"/>
                  <a:gd name="T35" fmla="*/ 0 h 57"/>
                  <a:gd name="T36" fmla="*/ 37 w 50"/>
                  <a:gd name="T37" fmla="*/ 0 h 57"/>
                  <a:gd name="T38" fmla="*/ 43 w 50"/>
                  <a:gd name="T39" fmla="*/ 5 h 57"/>
                  <a:gd name="T40" fmla="*/ 45 w 50"/>
                  <a:gd name="T41" fmla="*/ 11 h 57"/>
                  <a:gd name="T42" fmla="*/ 45 w 50"/>
                  <a:gd name="T43" fmla="*/ 20 h 57"/>
                  <a:gd name="T44" fmla="*/ 45 w 50"/>
                  <a:gd name="T45" fmla="*/ 39 h 57"/>
                  <a:gd name="T46" fmla="*/ 45 w 50"/>
                  <a:gd name="T47" fmla="*/ 48 h 57"/>
                  <a:gd name="T48" fmla="*/ 50 w 50"/>
                  <a:gd name="T49" fmla="*/ 55 h 57"/>
                  <a:gd name="T50" fmla="*/ 37 w 50"/>
                  <a:gd name="T51" fmla="*/ 52 h 57"/>
                  <a:gd name="T52" fmla="*/ 34 w 50"/>
                  <a:gd name="T53" fmla="*/ 29 h 57"/>
                  <a:gd name="T54" fmla="*/ 21 w 50"/>
                  <a:gd name="T55" fmla="*/ 33 h 57"/>
                  <a:gd name="T56" fmla="*/ 15 w 50"/>
                  <a:gd name="T57" fmla="*/ 33 h 57"/>
                  <a:gd name="T58" fmla="*/ 10 w 50"/>
                  <a:gd name="T59" fmla="*/ 37 h 57"/>
                  <a:gd name="T60" fmla="*/ 10 w 50"/>
                  <a:gd name="T61" fmla="*/ 39 h 57"/>
                  <a:gd name="T62" fmla="*/ 13 w 50"/>
                  <a:gd name="T63" fmla="*/ 46 h 57"/>
                  <a:gd name="T64" fmla="*/ 19 w 50"/>
                  <a:gd name="T65" fmla="*/ 48 h 57"/>
                  <a:gd name="T66" fmla="*/ 28 w 50"/>
                  <a:gd name="T67" fmla="*/ 46 h 57"/>
                  <a:gd name="T68" fmla="*/ 32 w 50"/>
                  <a:gd name="T69" fmla="*/ 39 h 57"/>
                  <a:gd name="T70" fmla="*/ 34 w 50"/>
                  <a:gd name="T71" fmla="*/ 33 h 57"/>
                  <a:gd name="T72" fmla="*/ 0 w 50"/>
                  <a:gd name="T73" fmla="*/ 0 h 57"/>
                  <a:gd name="T74" fmla="*/ 50 w 50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T72" t="T73" r="T74" b="T75"/>
                <a:pathLst>
                  <a:path w="50" h="57">
                    <a:moveTo>
                      <a:pt x="37" y="48"/>
                    </a:moveTo>
                    <a:lnTo>
                      <a:pt x="30" y="52"/>
                    </a:lnTo>
                    <a:lnTo>
                      <a:pt x="26" y="55"/>
                    </a:lnTo>
                    <a:lnTo>
                      <a:pt x="21" y="57"/>
                    </a:lnTo>
                    <a:lnTo>
                      <a:pt x="17" y="57"/>
                    </a:lnTo>
                    <a:lnTo>
                      <a:pt x="10" y="55"/>
                    </a:lnTo>
                    <a:lnTo>
                      <a:pt x="4" y="52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3"/>
                    </a:lnTo>
                    <a:lnTo>
                      <a:pt x="4" y="31"/>
                    </a:lnTo>
                    <a:lnTo>
                      <a:pt x="6" y="29"/>
                    </a:lnTo>
                    <a:lnTo>
                      <a:pt x="8" y="2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28" y="22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4" y="13"/>
                    </a:lnTo>
                    <a:lnTo>
                      <a:pt x="32" y="11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8"/>
                    </a:lnTo>
                    <a:lnTo>
                      <a:pt x="2" y="15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3" y="9"/>
                    </a:lnTo>
                    <a:lnTo>
                      <a:pt x="45" y="11"/>
                    </a:lnTo>
                    <a:lnTo>
                      <a:pt x="45" y="15"/>
                    </a:lnTo>
                    <a:lnTo>
                      <a:pt x="45" y="20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5" y="44"/>
                    </a:lnTo>
                    <a:lnTo>
                      <a:pt x="45" y="48"/>
                    </a:lnTo>
                    <a:lnTo>
                      <a:pt x="47" y="52"/>
                    </a:lnTo>
                    <a:lnTo>
                      <a:pt x="50" y="55"/>
                    </a:lnTo>
                    <a:lnTo>
                      <a:pt x="39" y="55"/>
                    </a:lnTo>
                    <a:lnTo>
                      <a:pt x="37" y="52"/>
                    </a:lnTo>
                    <a:lnTo>
                      <a:pt x="37" y="48"/>
                    </a:lnTo>
                    <a:close/>
                    <a:moveTo>
                      <a:pt x="34" y="29"/>
                    </a:moveTo>
                    <a:lnTo>
                      <a:pt x="28" y="31"/>
                    </a:lnTo>
                    <a:lnTo>
                      <a:pt x="21" y="33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3" y="35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0" y="44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9" y="48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0" y="44"/>
                    </a:lnTo>
                    <a:lnTo>
                      <a:pt x="32" y="39"/>
                    </a:lnTo>
                    <a:lnTo>
                      <a:pt x="34" y="37"/>
                    </a:lnTo>
                    <a:lnTo>
                      <a:pt x="34" y="33"/>
                    </a:ln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56" name="AutoShape 196"/>
              <p:cNvSpPr>
                <a:spLocks noChangeArrowheads="1"/>
              </p:cNvSpPr>
              <p:nvPr/>
            </p:nvSpPr>
            <p:spPr bwMode="auto">
              <a:xfrm>
                <a:off x="3317" y="2294"/>
                <a:ext cx="47" cy="60"/>
              </a:xfrm>
              <a:custGeom>
                <a:avLst/>
                <a:gdLst>
                  <a:gd name="T0" fmla="*/ 0 w 43"/>
                  <a:gd name="T1" fmla="*/ 55 h 55"/>
                  <a:gd name="T2" fmla="*/ 0 w 43"/>
                  <a:gd name="T3" fmla="*/ 0 h 55"/>
                  <a:gd name="T4" fmla="*/ 10 w 43"/>
                  <a:gd name="T5" fmla="*/ 0 h 55"/>
                  <a:gd name="T6" fmla="*/ 10 w 43"/>
                  <a:gd name="T7" fmla="*/ 9 h 55"/>
                  <a:gd name="T8" fmla="*/ 13 w 43"/>
                  <a:gd name="T9" fmla="*/ 2 h 55"/>
                  <a:gd name="T10" fmla="*/ 19 w 43"/>
                  <a:gd name="T11" fmla="*/ 0 h 55"/>
                  <a:gd name="T12" fmla="*/ 26 w 43"/>
                  <a:gd name="T13" fmla="*/ 0 h 55"/>
                  <a:gd name="T14" fmla="*/ 30 w 43"/>
                  <a:gd name="T15" fmla="*/ 0 h 55"/>
                  <a:gd name="T16" fmla="*/ 34 w 43"/>
                  <a:gd name="T17" fmla="*/ 2 h 55"/>
                  <a:gd name="T18" fmla="*/ 37 w 43"/>
                  <a:gd name="T19" fmla="*/ 2 h 55"/>
                  <a:gd name="T20" fmla="*/ 39 w 43"/>
                  <a:gd name="T21" fmla="*/ 7 h 55"/>
                  <a:gd name="T22" fmla="*/ 41 w 43"/>
                  <a:gd name="T23" fmla="*/ 9 h 55"/>
                  <a:gd name="T24" fmla="*/ 41 w 43"/>
                  <a:gd name="T25" fmla="*/ 13 h 55"/>
                  <a:gd name="T26" fmla="*/ 41 w 43"/>
                  <a:gd name="T27" fmla="*/ 15 h 55"/>
                  <a:gd name="T28" fmla="*/ 43 w 43"/>
                  <a:gd name="T29" fmla="*/ 22 h 55"/>
                  <a:gd name="T30" fmla="*/ 43 w 43"/>
                  <a:gd name="T31" fmla="*/ 55 h 55"/>
                  <a:gd name="T32" fmla="*/ 32 w 43"/>
                  <a:gd name="T33" fmla="*/ 55 h 55"/>
                  <a:gd name="T34" fmla="*/ 32 w 43"/>
                  <a:gd name="T35" fmla="*/ 22 h 55"/>
                  <a:gd name="T36" fmla="*/ 32 w 43"/>
                  <a:gd name="T37" fmla="*/ 18 h 55"/>
                  <a:gd name="T38" fmla="*/ 32 w 43"/>
                  <a:gd name="T39" fmla="*/ 13 h 55"/>
                  <a:gd name="T40" fmla="*/ 30 w 43"/>
                  <a:gd name="T41" fmla="*/ 11 h 55"/>
                  <a:gd name="T42" fmla="*/ 28 w 43"/>
                  <a:gd name="T43" fmla="*/ 9 h 55"/>
                  <a:gd name="T44" fmla="*/ 26 w 43"/>
                  <a:gd name="T45" fmla="*/ 9 h 55"/>
                  <a:gd name="T46" fmla="*/ 21 w 43"/>
                  <a:gd name="T47" fmla="*/ 9 h 55"/>
                  <a:gd name="T48" fmla="*/ 17 w 43"/>
                  <a:gd name="T49" fmla="*/ 9 h 55"/>
                  <a:gd name="T50" fmla="*/ 13 w 43"/>
                  <a:gd name="T51" fmla="*/ 11 h 55"/>
                  <a:gd name="T52" fmla="*/ 10 w 43"/>
                  <a:gd name="T53" fmla="*/ 15 h 55"/>
                  <a:gd name="T54" fmla="*/ 10 w 43"/>
                  <a:gd name="T55" fmla="*/ 20 h 55"/>
                  <a:gd name="T56" fmla="*/ 10 w 43"/>
                  <a:gd name="T57" fmla="*/ 26 h 55"/>
                  <a:gd name="T58" fmla="*/ 10 w 43"/>
                  <a:gd name="T59" fmla="*/ 55 h 55"/>
                  <a:gd name="T60" fmla="*/ 0 w 43"/>
                  <a:gd name="T61" fmla="*/ 55 h 55"/>
                  <a:gd name="T62" fmla="*/ 0 w 43"/>
                  <a:gd name="T63" fmla="*/ 0 h 55"/>
                  <a:gd name="T64" fmla="*/ 43 w 43"/>
                  <a:gd name="T6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43" h="55">
                    <a:moveTo>
                      <a:pt x="0" y="55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9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3" y="22"/>
                    </a:lnTo>
                    <a:lnTo>
                      <a:pt x="43" y="55"/>
                    </a:lnTo>
                    <a:lnTo>
                      <a:pt x="32" y="55"/>
                    </a:lnTo>
                    <a:lnTo>
                      <a:pt x="32" y="22"/>
                    </a:lnTo>
                    <a:lnTo>
                      <a:pt x="32" y="18"/>
                    </a:lnTo>
                    <a:lnTo>
                      <a:pt x="32" y="13"/>
                    </a:lnTo>
                    <a:lnTo>
                      <a:pt x="30" y="11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1" y="9"/>
                    </a:lnTo>
                    <a:lnTo>
                      <a:pt x="17" y="9"/>
                    </a:lnTo>
                    <a:lnTo>
                      <a:pt x="13" y="11"/>
                    </a:lnTo>
                    <a:lnTo>
                      <a:pt x="10" y="15"/>
                    </a:lnTo>
                    <a:lnTo>
                      <a:pt x="10" y="20"/>
                    </a:lnTo>
                    <a:lnTo>
                      <a:pt x="10" y="26"/>
                    </a:lnTo>
                    <a:lnTo>
                      <a:pt x="1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57" name="AutoShape 197"/>
              <p:cNvSpPr>
                <a:spLocks noChangeArrowheads="1"/>
              </p:cNvSpPr>
              <p:nvPr/>
            </p:nvSpPr>
            <p:spPr bwMode="auto">
              <a:xfrm>
                <a:off x="3375" y="2275"/>
                <a:ext cx="28" cy="81"/>
              </a:xfrm>
              <a:custGeom>
                <a:avLst/>
                <a:gdLst>
                  <a:gd name="T0" fmla="*/ 26 w 26"/>
                  <a:gd name="T1" fmla="*/ 65 h 74"/>
                  <a:gd name="T2" fmla="*/ 26 w 26"/>
                  <a:gd name="T3" fmla="*/ 72 h 74"/>
                  <a:gd name="T4" fmla="*/ 22 w 26"/>
                  <a:gd name="T5" fmla="*/ 74 h 74"/>
                  <a:gd name="T6" fmla="*/ 19 w 26"/>
                  <a:gd name="T7" fmla="*/ 74 h 74"/>
                  <a:gd name="T8" fmla="*/ 15 w 26"/>
                  <a:gd name="T9" fmla="*/ 74 h 74"/>
                  <a:gd name="T10" fmla="*/ 11 w 26"/>
                  <a:gd name="T11" fmla="*/ 72 h 74"/>
                  <a:gd name="T12" fmla="*/ 9 w 26"/>
                  <a:gd name="T13" fmla="*/ 69 h 74"/>
                  <a:gd name="T14" fmla="*/ 9 w 26"/>
                  <a:gd name="T15" fmla="*/ 67 h 74"/>
                  <a:gd name="T16" fmla="*/ 6 w 26"/>
                  <a:gd name="T17" fmla="*/ 63 h 74"/>
                  <a:gd name="T18" fmla="*/ 6 w 26"/>
                  <a:gd name="T19" fmla="*/ 56 h 74"/>
                  <a:gd name="T20" fmla="*/ 6 w 26"/>
                  <a:gd name="T21" fmla="*/ 26 h 74"/>
                  <a:gd name="T22" fmla="*/ 0 w 26"/>
                  <a:gd name="T23" fmla="*/ 26 h 74"/>
                  <a:gd name="T24" fmla="*/ 0 w 26"/>
                  <a:gd name="T25" fmla="*/ 17 h 74"/>
                  <a:gd name="T26" fmla="*/ 6 w 26"/>
                  <a:gd name="T27" fmla="*/ 17 h 74"/>
                  <a:gd name="T28" fmla="*/ 6 w 26"/>
                  <a:gd name="T29" fmla="*/ 4 h 74"/>
                  <a:gd name="T30" fmla="*/ 17 w 26"/>
                  <a:gd name="T31" fmla="*/ 0 h 74"/>
                  <a:gd name="T32" fmla="*/ 17 w 26"/>
                  <a:gd name="T33" fmla="*/ 17 h 74"/>
                  <a:gd name="T34" fmla="*/ 26 w 26"/>
                  <a:gd name="T35" fmla="*/ 17 h 74"/>
                  <a:gd name="T36" fmla="*/ 26 w 26"/>
                  <a:gd name="T37" fmla="*/ 26 h 74"/>
                  <a:gd name="T38" fmla="*/ 17 w 26"/>
                  <a:gd name="T39" fmla="*/ 26 h 74"/>
                  <a:gd name="T40" fmla="*/ 17 w 26"/>
                  <a:gd name="T41" fmla="*/ 56 h 74"/>
                  <a:gd name="T42" fmla="*/ 17 w 26"/>
                  <a:gd name="T43" fmla="*/ 61 h 74"/>
                  <a:gd name="T44" fmla="*/ 17 w 26"/>
                  <a:gd name="T45" fmla="*/ 63 h 74"/>
                  <a:gd name="T46" fmla="*/ 17 w 26"/>
                  <a:gd name="T47" fmla="*/ 63 h 74"/>
                  <a:gd name="T48" fmla="*/ 17 w 26"/>
                  <a:gd name="T49" fmla="*/ 63 h 74"/>
                  <a:gd name="T50" fmla="*/ 19 w 26"/>
                  <a:gd name="T51" fmla="*/ 65 h 74"/>
                  <a:gd name="T52" fmla="*/ 22 w 26"/>
                  <a:gd name="T53" fmla="*/ 65 h 74"/>
                  <a:gd name="T54" fmla="*/ 24 w 26"/>
                  <a:gd name="T55" fmla="*/ 65 h 74"/>
                  <a:gd name="T56" fmla="*/ 26 w 26"/>
                  <a:gd name="T57" fmla="*/ 65 h 74"/>
                  <a:gd name="T58" fmla="*/ 0 w 26"/>
                  <a:gd name="T59" fmla="*/ 0 h 74"/>
                  <a:gd name="T60" fmla="*/ 26 w 2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T58" t="T59" r="T60" b="T61"/>
                <a:pathLst>
                  <a:path w="26" h="74">
                    <a:moveTo>
                      <a:pt x="26" y="65"/>
                    </a:moveTo>
                    <a:lnTo>
                      <a:pt x="26" y="72"/>
                    </a:lnTo>
                    <a:lnTo>
                      <a:pt x="22" y="74"/>
                    </a:lnTo>
                    <a:lnTo>
                      <a:pt x="19" y="74"/>
                    </a:lnTo>
                    <a:lnTo>
                      <a:pt x="15" y="74"/>
                    </a:lnTo>
                    <a:lnTo>
                      <a:pt x="11" y="72"/>
                    </a:lnTo>
                    <a:lnTo>
                      <a:pt x="9" y="69"/>
                    </a:lnTo>
                    <a:lnTo>
                      <a:pt x="9" y="67"/>
                    </a:lnTo>
                    <a:lnTo>
                      <a:pt x="6" y="63"/>
                    </a:lnTo>
                    <a:lnTo>
                      <a:pt x="6" y="56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4"/>
                    </a:lnTo>
                    <a:lnTo>
                      <a:pt x="17" y="0"/>
                    </a:lnTo>
                    <a:lnTo>
                      <a:pt x="17" y="17"/>
                    </a:lnTo>
                    <a:lnTo>
                      <a:pt x="26" y="17"/>
                    </a:lnTo>
                    <a:lnTo>
                      <a:pt x="26" y="26"/>
                    </a:lnTo>
                    <a:lnTo>
                      <a:pt x="17" y="26"/>
                    </a:lnTo>
                    <a:lnTo>
                      <a:pt x="17" y="56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9" y="65"/>
                    </a:lnTo>
                    <a:lnTo>
                      <a:pt x="22" y="65"/>
                    </a:lnTo>
                    <a:lnTo>
                      <a:pt x="24" y="65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58" name="AutoShape 198"/>
              <p:cNvSpPr>
                <a:spLocks noChangeArrowheads="1"/>
              </p:cNvSpPr>
              <p:nvPr/>
            </p:nvSpPr>
            <p:spPr bwMode="auto">
              <a:xfrm>
                <a:off x="3414" y="2273"/>
                <a:ext cx="11" cy="81"/>
              </a:xfrm>
              <a:custGeom>
                <a:avLst/>
                <a:gdLst>
                  <a:gd name="T0" fmla="*/ 0 w 11"/>
                  <a:gd name="T1" fmla="*/ 8 h 74"/>
                  <a:gd name="T2" fmla="*/ 0 w 11"/>
                  <a:gd name="T3" fmla="*/ 0 h 74"/>
                  <a:gd name="T4" fmla="*/ 11 w 11"/>
                  <a:gd name="T5" fmla="*/ 0 h 74"/>
                  <a:gd name="T6" fmla="*/ 11 w 11"/>
                  <a:gd name="T7" fmla="*/ 8 h 74"/>
                  <a:gd name="T8" fmla="*/ 0 w 11"/>
                  <a:gd name="T9" fmla="*/ 8 h 74"/>
                  <a:gd name="T10" fmla="*/ 0 w 11"/>
                  <a:gd name="T11" fmla="*/ 74 h 74"/>
                  <a:gd name="T12" fmla="*/ 0 w 11"/>
                  <a:gd name="T13" fmla="*/ 19 h 74"/>
                  <a:gd name="T14" fmla="*/ 11 w 11"/>
                  <a:gd name="T15" fmla="*/ 19 h 74"/>
                  <a:gd name="T16" fmla="*/ 11 w 11"/>
                  <a:gd name="T17" fmla="*/ 74 h 74"/>
                  <a:gd name="T18" fmla="*/ 0 w 11"/>
                  <a:gd name="T19" fmla="*/ 74 h 74"/>
                  <a:gd name="T20" fmla="*/ 0 w 11"/>
                  <a:gd name="T21" fmla="*/ 0 h 74"/>
                  <a:gd name="T22" fmla="*/ 11 w 11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11" h="74">
                    <a:moveTo>
                      <a:pt x="0" y="8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8"/>
                    </a:lnTo>
                    <a:lnTo>
                      <a:pt x="0" y="8"/>
                    </a:lnTo>
                    <a:close/>
                    <a:moveTo>
                      <a:pt x="0" y="74"/>
                    </a:moveTo>
                    <a:lnTo>
                      <a:pt x="0" y="19"/>
                    </a:lnTo>
                    <a:lnTo>
                      <a:pt x="11" y="19"/>
                    </a:lnTo>
                    <a:lnTo>
                      <a:pt x="11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59" name="AutoShape 199"/>
              <p:cNvSpPr>
                <a:spLocks noChangeArrowheads="1"/>
              </p:cNvSpPr>
              <p:nvPr/>
            </p:nvSpPr>
            <p:spPr bwMode="auto">
              <a:xfrm>
                <a:off x="3435" y="2294"/>
                <a:ext cx="48" cy="62"/>
              </a:xfrm>
              <a:custGeom>
                <a:avLst/>
                <a:gdLst>
                  <a:gd name="T0" fmla="*/ 9 w 44"/>
                  <a:gd name="T1" fmla="*/ 37 h 57"/>
                  <a:gd name="T2" fmla="*/ 13 w 44"/>
                  <a:gd name="T3" fmla="*/ 46 h 57"/>
                  <a:gd name="T4" fmla="*/ 22 w 44"/>
                  <a:gd name="T5" fmla="*/ 48 h 57"/>
                  <a:gd name="T6" fmla="*/ 31 w 44"/>
                  <a:gd name="T7" fmla="*/ 46 h 57"/>
                  <a:gd name="T8" fmla="*/ 35 w 44"/>
                  <a:gd name="T9" fmla="*/ 39 h 57"/>
                  <a:gd name="T10" fmla="*/ 31 w 44"/>
                  <a:gd name="T11" fmla="*/ 35 h 57"/>
                  <a:gd name="T12" fmla="*/ 22 w 44"/>
                  <a:gd name="T13" fmla="*/ 33 h 57"/>
                  <a:gd name="T14" fmla="*/ 9 w 44"/>
                  <a:gd name="T15" fmla="*/ 29 h 57"/>
                  <a:gd name="T16" fmla="*/ 2 w 44"/>
                  <a:gd name="T17" fmla="*/ 22 h 57"/>
                  <a:gd name="T18" fmla="*/ 0 w 44"/>
                  <a:gd name="T19" fmla="*/ 15 h 57"/>
                  <a:gd name="T20" fmla="*/ 2 w 44"/>
                  <a:gd name="T21" fmla="*/ 9 h 57"/>
                  <a:gd name="T22" fmla="*/ 7 w 44"/>
                  <a:gd name="T23" fmla="*/ 2 h 57"/>
                  <a:gd name="T24" fmla="*/ 11 w 44"/>
                  <a:gd name="T25" fmla="*/ 0 h 57"/>
                  <a:gd name="T26" fmla="*/ 20 w 44"/>
                  <a:gd name="T27" fmla="*/ 0 h 57"/>
                  <a:gd name="T28" fmla="*/ 31 w 44"/>
                  <a:gd name="T29" fmla="*/ 2 h 57"/>
                  <a:gd name="T30" fmla="*/ 37 w 44"/>
                  <a:gd name="T31" fmla="*/ 7 h 57"/>
                  <a:gd name="T32" fmla="*/ 42 w 44"/>
                  <a:gd name="T33" fmla="*/ 15 h 57"/>
                  <a:gd name="T34" fmla="*/ 31 w 44"/>
                  <a:gd name="T35" fmla="*/ 13 h 57"/>
                  <a:gd name="T36" fmla="*/ 24 w 44"/>
                  <a:gd name="T37" fmla="*/ 9 h 57"/>
                  <a:gd name="T38" fmla="*/ 15 w 44"/>
                  <a:gd name="T39" fmla="*/ 9 h 57"/>
                  <a:gd name="T40" fmla="*/ 11 w 44"/>
                  <a:gd name="T41" fmla="*/ 11 h 57"/>
                  <a:gd name="T42" fmla="*/ 11 w 44"/>
                  <a:gd name="T43" fmla="*/ 15 h 57"/>
                  <a:gd name="T44" fmla="*/ 13 w 44"/>
                  <a:gd name="T45" fmla="*/ 18 h 57"/>
                  <a:gd name="T46" fmla="*/ 15 w 44"/>
                  <a:gd name="T47" fmla="*/ 20 h 57"/>
                  <a:gd name="T48" fmla="*/ 29 w 44"/>
                  <a:gd name="T49" fmla="*/ 24 h 57"/>
                  <a:gd name="T50" fmla="*/ 37 w 44"/>
                  <a:gd name="T51" fmla="*/ 29 h 57"/>
                  <a:gd name="T52" fmla="*/ 44 w 44"/>
                  <a:gd name="T53" fmla="*/ 35 h 57"/>
                  <a:gd name="T54" fmla="*/ 44 w 44"/>
                  <a:gd name="T55" fmla="*/ 44 h 57"/>
                  <a:gd name="T56" fmla="*/ 37 w 44"/>
                  <a:gd name="T57" fmla="*/ 50 h 57"/>
                  <a:gd name="T58" fmla="*/ 29 w 44"/>
                  <a:gd name="T59" fmla="*/ 55 h 57"/>
                  <a:gd name="T60" fmla="*/ 15 w 44"/>
                  <a:gd name="T61" fmla="*/ 55 h 57"/>
                  <a:gd name="T62" fmla="*/ 7 w 44"/>
                  <a:gd name="T63" fmla="*/ 52 h 57"/>
                  <a:gd name="T64" fmla="*/ 0 w 44"/>
                  <a:gd name="T65" fmla="*/ 39 h 57"/>
                  <a:gd name="T66" fmla="*/ 0 w 44"/>
                  <a:gd name="T67" fmla="*/ 0 h 57"/>
                  <a:gd name="T68" fmla="*/ 44 w 44"/>
                  <a:gd name="T6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T66" t="T67" r="T68" b="T69"/>
                <a:pathLst>
                  <a:path w="44" h="57">
                    <a:moveTo>
                      <a:pt x="0" y="39"/>
                    </a:moveTo>
                    <a:lnTo>
                      <a:pt x="9" y="37"/>
                    </a:lnTo>
                    <a:lnTo>
                      <a:pt x="11" y="42"/>
                    </a:lnTo>
                    <a:lnTo>
                      <a:pt x="13" y="46"/>
                    </a:lnTo>
                    <a:lnTo>
                      <a:pt x="18" y="46"/>
                    </a:lnTo>
                    <a:lnTo>
                      <a:pt x="22" y="48"/>
                    </a:lnTo>
                    <a:lnTo>
                      <a:pt x="26" y="46"/>
                    </a:lnTo>
                    <a:lnTo>
                      <a:pt x="31" y="46"/>
                    </a:lnTo>
                    <a:lnTo>
                      <a:pt x="33" y="42"/>
                    </a:lnTo>
                    <a:lnTo>
                      <a:pt x="35" y="39"/>
                    </a:lnTo>
                    <a:lnTo>
                      <a:pt x="33" y="37"/>
                    </a:lnTo>
                    <a:lnTo>
                      <a:pt x="31" y="35"/>
                    </a:lnTo>
                    <a:lnTo>
                      <a:pt x="26" y="35"/>
                    </a:lnTo>
                    <a:lnTo>
                      <a:pt x="22" y="33"/>
                    </a:lnTo>
                    <a:lnTo>
                      <a:pt x="13" y="31"/>
                    </a:lnTo>
                    <a:lnTo>
                      <a:pt x="9" y="29"/>
                    </a:lnTo>
                    <a:lnTo>
                      <a:pt x="5" y="26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5" y="7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5" y="5"/>
                    </a:lnTo>
                    <a:lnTo>
                      <a:pt x="37" y="7"/>
                    </a:lnTo>
                    <a:lnTo>
                      <a:pt x="39" y="11"/>
                    </a:lnTo>
                    <a:lnTo>
                      <a:pt x="42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29" y="11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22" y="22"/>
                    </a:lnTo>
                    <a:lnTo>
                      <a:pt x="29" y="24"/>
                    </a:lnTo>
                    <a:lnTo>
                      <a:pt x="35" y="26"/>
                    </a:lnTo>
                    <a:lnTo>
                      <a:pt x="37" y="29"/>
                    </a:lnTo>
                    <a:lnTo>
                      <a:pt x="42" y="31"/>
                    </a:lnTo>
                    <a:lnTo>
                      <a:pt x="44" y="35"/>
                    </a:lnTo>
                    <a:lnTo>
                      <a:pt x="44" y="39"/>
                    </a:lnTo>
                    <a:lnTo>
                      <a:pt x="44" y="44"/>
                    </a:lnTo>
                    <a:lnTo>
                      <a:pt x="42" y="48"/>
                    </a:lnTo>
                    <a:lnTo>
                      <a:pt x="37" y="50"/>
                    </a:lnTo>
                    <a:lnTo>
                      <a:pt x="33" y="55"/>
                    </a:lnTo>
                    <a:lnTo>
                      <a:pt x="29" y="55"/>
                    </a:lnTo>
                    <a:lnTo>
                      <a:pt x="22" y="57"/>
                    </a:lnTo>
                    <a:lnTo>
                      <a:pt x="15" y="55"/>
                    </a:lnTo>
                    <a:lnTo>
                      <a:pt x="11" y="55"/>
                    </a:lnTo>
                    <a:lnTo>
                      <a:pt x="7" y="52"/>
                    </a:lnTo>
                    <a:lnTo>
                      <a:pt x="2" y="4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60" name="AutoShape 200"/>
              <p:cNvSpPr>
                <a:spLocks noChangeArrowheads="1"/>
              </p:cNvSpPr>
              <p:nvPr/>
            </p:nvSpPr>
            <p:spPr bwMode="auto">
              <a:xfrm>
                <a:off x="3498" y="2273"/>
                <a:ext cx="44" cy="81"/>
              </a:xfrm>
              <a:custGeom>
                <a:avLst/>
                <a:gdLst>
                  <a:gd name="T0" fmla="*/ 0 w 41"/>
                  <a:gd name="T1" fmla="*/ 74 h 74"/>
                  <a:gd name="T2" fmla="*/ 0 w 41"/>
                  <a:gd name="T3" fmla="*/ 0 h 74"/>
                  <a:gd name="T4" fmla="*/ 9 w 41"/>
                  <a:gd name="T5" fmla="*/ 0 h 74"/>
                  <a:gd name="T6" fmla="*/ 9 w 41"/>
                  <a:gd name="T7" fmla="*/ 26 h 74"/>
                  <a:gd name="T8" fmla="*/ 13 w 41"/>
                  <a:gd name="T9" fmla="*/ 21 h 74"/>
                  <a:gd name="T10" fmla="*/ 17 w 41"/>
                  <a:gd name="T11" fmla="*/ 19 h 74"/>
                  <a:gd name="T12" fmla="*/ 24 w 41"/>
                  <a:gd name="T13" fmla="*/ 19 h 74"/>
                  <a:gd name="T14" fmla="*/ 28 w 41"/>
                  <a:gd name="T15" fmla="*/ 19 h 74"/>
                  <a:gd name="T16" fmla="*/ 33 w 41"/>
                  <a:gd name="T17" fmla="*/ 21 h 74"/>
                  <a:gd name="T18" fmla="*/ 37 w 41"/>
                  <a:gd name="T19" fmla="*/ 24 h 74"/>
                  <a:gd name="T20" fmla="*/ 39 w 41"/>
                  <a:gd name="T21" fmla="*/ 28 h 74"/>
                  <a:gd name="T22" fmla="*/ 41 w 41"/>
                  <a:gd name="T23" fmla="*/ 32 h 74"/>
                  <a:gd name="T24" fmla="*/ 41 w 41"/>
                  <a:gd name="T25" fmla="*/ 39 h 74"/>
                  <a:gd name="T26" fmla="*/ 41 w 41"/>
                  <a:gd name="T27" fmla="*/ 74 h 74"/>
                  <a:gd name="T28" fmla="*/ 33 w 41"/>
                  <a:gd name="T29" fmla="*/ 74 h 74"/>
                  <a:gd name="T30" fmla="*/ 33 w 41"/>
                  <a:gd name="T31" fmla="*/ 41 h 74"/>
                  <a:gd name="T32" fmla="*/ 30 w 41"/>
                  <a:gd name="T33" fmla="*/ 34 h 74"/>
                  <a:gd name="T34" fmla="*/ 28 w 41"/>
                  <a:gd name="T35" fmla="*/ 30 h 74"/>
                  <a:gd name="T36" fmla="*/ 26 w 41"/>
                  <a:gd name="T37" fmla="*/ 28 h 74"/>
                  <a:gd name="T38" fmla="*/ 22 w 41"/>
                  <a:gd name="T39" fmla="*/ 28 h 74"/>
                  <a:gd name="T40" fmla="*/ 17 w 41"/>
                  <a:gd name="T41" fmla="*/ 28 h 74"/>
                  <a:gd name="T42" fmla="*/ 15 w 41"/>
                  <a:gd name="T43" fmla="*/ 30 h 74"/>
                  <a:gd name="T44" fmla="*/ 11 w 41"/>
                  <a:gd name="T45" fmla="*/ 32 h 74"/>
                  <a:gd name="T46" fmla="*/ 11 w 41"/>
                  <a:gd name="T47" fmla="*/ 34 h 74"/>
                  <a:gd name="T48" fmla="*/ 9 w 41"/>
                  <a:gd name="T49" fmla="*/ 39 h 74"/>
                  <a:gd name="T50" fmla="*/ 9 w 41"/>
                  <a:gd name="T51" fmla="*/ 45 h 74"/>
                  <a:gd name="T52" fmla="*/ 9 w 41"/>
                  <a:gd name="T53" fmla="*/ 74 h 74"/>
                  <a:gd name="T54" fmla="*/ 0 w 41"/>
                  <a:gd name="T55" fmla="*/ 74 h 74"/>
                  <a:gd name="T56" fmla="*/ 0 w 41"/>
                  <a:gd name="T57" fmla="*/ 0 h 74"/>
                  <a:gd name="T58" fmla="*/ 41 w 41"/>
                  <a:gd name="T5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T56" t="T57" r="T58" b="T59"/>
                <a:pathLst>
                  <a:path w="41" h="74">
                    <a:moveTo>
                      <a:pt x="0" y="7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26"/>
                    </a:lnTo>
                    <a:lnTo>
                      <a:pt x="13" y="21"/>
                    </a:lnTo>
                    <a:lnTo>
                      <a:pt x="17" y="19"/>
                    </a:lnTo>
                    <a:lnTo>
                      <a:pt x="24" y="19"/>
                    </a:lnTo>
                    <a:lnTo>
                      <a:pt x="28" y="19"/>
                    </a:lnTo>
                    <a:lnTo>
                      <a:pt x="33" y="21"/>
                    </a:lnTo>
                    <a:lnTo>
                      <a:pt x="37" y="24"/>
                    </a:lnTo>
                    <a:lnTo>
                      <a:pt x="39" y="28"/>
                    </a:lnTo>
                    <a:lnTo>
                      <a:pt x="41" y="32"/>
                    </a:lnTo>
                    <a:lnTo>
                      <a:pt x="41" y="39"/>
                    </a:lnTo>
                    <a:lnTo>
                      <a:pt x="41" y="74"/>
                    </a:lnTo>
                    <a:lnTo>
                      <a:pt x="33" y="74"/>
                    </a:lnTo>
                    <a:lnTo>
                      <a:pt x="33" y="41"/>
                    </a:lnTo>
                    <a:lnTo>
                      <a:pt x="30" y="34"/>
                    </a:lnTo>
                    <a:lnTo>
                      <a:pt x="28" y="30"/>
                    </a:lnTo>
                    <a:lnTo>
                      <a:pt x="26" y="28"/>
                    </a:lnTo>
                    <a:lnTo>
                      <a:pt x="22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1" y="32"/>
                    </a:lnTo>
                    <a:lnTo>
                      <a:pt x="11" y="34"/>
                    </a:lnTo>
                    <a:lnTo>
                      <a:pt x="9" y="39"/>
                    </a:lnTo>
                    <a:lnTo>
                      <a:pt x="9" y="45"/>
                    </a:lnTo>
                    <a:lnTo>
                      <a:pt x="9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61" name="AutoShape 201"/>
              <p:cNvSpPr>
                <a:spLocks noChangeArrowheads="1"/>
              </p:cNvSpPr>
              <p:nvPr/>
            </p:nvSpPr>
            <p:spPr bwMode="auto">
              <a:xfrm>
                <a:off x="3558" y="2294"/>
                <a:ext cx="52" cy="62"/>
              </a:xfrm>
              <a:custGeom>
                <a:avLst/>
                <a:gdLst>
                  <a:gd name="T0" fmla="*/ 31 w 48"/>
                  <a:gd name="T1" fmla="*/ 52 h 57"/>
                  <a:gd name="T2" fmla="*/ 22 w 48"/>
                  <a:gd name="T3" fmla="*/ 57 h 57"/>
                  <a:gd name="T4" fmla="*/ 9 w 48"/>
                  <a:gd name="T5" fmla="*/ 55 h 57"/>
                  <a:gd name="T6" fmla="*/ 0 w 48"/>
                  <a:gd name="T7" fmla="*/ 46 h 57"/>
                  <a:gd name="T8" fmla="*/ 0 w 48"/>
                  <a:gd name="T9" fmla="*/ 37 h 57"/>
                  <a:gd name="T10" fmla="*/ 2 w 48"/>
                  <a:gd name="T11" fmla="*/ 31 h 57"/>
                  <a:gd name="T12" fmla="*/ 9 w 48"/>
                  <a:gd name="T13" fmla="*/ 26 h 57"/>
                  <a:gd name="T14" fmla="*/ 16 w 48"/>
                  <a:gd name="T15" fmla="*/ 24 h 57"/>
                  <a:gd name="T16" fmla="*/ 29 w 48"/>
                  <a:gd name="T17" fmla="*/ 22 h 57"/>
                  <a:gd name="T18" fmla="*/ 33 w 48"/>
                  <a:gd name="T19" fmla="*/ 20 h 57"/>
                  <a:gd name="T20" fmla="*/ 33 w 48"/>
                  <a:gd name="T21" fmla="*/ 13 h 57"/>
                  <a:gd name="T22" fmla="*/ 29 w 48"/>
                  <a:gd name="T23" fmla="*/ 9 h 57"/>
                  <a:gd name="T24" fmla="*/ 18 w 48"/>
                  <a:gd name="T25" fmla="*/ 9 h 57"/>
                  <a:gd name="T26" fmla="*/ 11 w 48"/>
                  <a:gd name="T27" fmla="*/ 13 h 57"/>
                  <a:gd name="T28" fmla="*/ 0 w 48"/>
                  <a:gd name="T29" fmla="*/ 15 h 57"/>
                  <a:gd name="T30" fmla="*/ 5 w 48"/>
                  <a:gd name="T31" fmla="*/ 7 h 57"/>
                  <a:gd name="T32" fmla="*/ 11 w 48"/>
                  <a:gd name="T33" fmla="*/ 2 h 57"/>
                  <a:gd name="T34" fmla="*/ 24 w 48"/>
                  <a:gd name="T35" fmla="*/ 0 h 57"/>
                  <a:gd name="T36" fmla="*/ 35 w 48"/>
                  <a:gd name="T37" fmla="*/ 0 h 57"/>
                  <a:gd name="T38" fmla="*/ 42 w 48"/>
                  <a:gd name="T39" fmla="*/ 5 h 57"/>
                  <a:gd name="T40" fmla="*/ 44 w 48"/>
                  <a:gd name="T41" fmla="*/ 11 h 57"/>
                  <a:gd name="T42" fmla="*/ 46 w 48"/>
                  <a:gd name="T43" fmla="*/ 20 h 57"/>
                  <a:gd name="T44" fmla="*/ 46 w 48"/>
                  <a:gd name="T45" fmla="*/ 39 h 57"/>
                  <a:gd name="T46" fmla="*/ 46 w 48"/>
                  <a:gd name="T47" fmla="*/ 48 h 57"/>
                  <a:gd name="T48" fmla="*/ 48 w 48"/>
                  <a:gd name="T49" fmla="*/ 55 h 57"/>
                  <a:gd name="T50" fmla="*/ 37 w 48"/>
                  <a:gd name="T51" fmla="*/ 52 h 57"/>
                  <a:gd name="T52" fmla="*/ 35 w 48"/>
                  <a:gd name="T53" fmla="*/ 29 h 57"/>
                  <a:gd name="T54" fmla="*/ 20 w 48"/>
                  <a:gd name="T55" fmla="*/ 33 h 57"/>
                  <a:gd name="T56" fmla="*/ 13 w 48"/>
                  <a:gd name="T57" fmla="*/ 33 h 57"/>
                  <a:gd name="T58" fmla="*/ 11 w 48"/>
                  <a:gd name="T59" fmla="*/ 37 h 57"/>
                  <a:gd name="T60" fmla="*/ 9 w 48"/>
                  <a:gd name="T61" fmla="*/ 39 h 57"/>
                  <a:gd name="T62" fmla="*/ 11 w 48"/>
                  <a:gd name="T63" fmla="*/ 46 h 57"/>
                  <a:gd name="T64" fmla="*/ 18 w 48"/>
                  <a:gd name="T65" fmla="*/ 48 h 57"/>
                  <a:gd name="T66" fmla="*/ 26 w 48"/>
                  <a:gd name="T67" fmla="*/ 46 h 57"/>
                  <a:gd name="T68" fmla="*/ 33 w 48"/>
                  <a:gd name="T69" fmla="*/ 39 h 57"/>
                  <a:gd name="T70" fmla="*/ 33 w 48"/>
                  <a:gd name="T71" fmla="*/ 33 h 57"/>
                  <a:gd name="T72" fmla="*/ 0 w 48"/>
                  <a:gd name="T73" fmla="*/ 0 h 57"/>
                  <a:gd name="T74" fmla="*/ 48 w 48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T72" t="T73" r="T74" b="T75"/>
                <a:pathLst>
                  <a:path w="48" h="57">
                    <a:moveTo>
                      <a:pt x="35" y="48"/>
                    </a:moveTo>
                    <a:lnTo>
                      <a:pt x="31" y="52"/>
                    </a:lnTo>
                    <a:lnTo>
                      <a:pt x="26" y="55"/>
                    </a:lnTo>
                    <a:lnTo>
                      <a:pt x="22" y="57"/>
                    </a:lnTo>
                    <a:lnTo>
                      <a:pt x="16" y="57"/>
                    </a:lnTo>
                    <a:lnTo>
                      <a:pt x="9" y="55"/>
                    </a:lnTo>
                    <a:lnTo>
                      <a:pt x="5" y="52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2" y="31"/>
                    </a:lnTo>
                    <a:lnTo>
                      <a:pt x="5" y="29"/>
                    </a:lnTo>
                    <a:lnTo>
                      <a:pt x="9" y="26"/>
                    </a:lnTo>
                    <a:lnTo>
                      <a:pt x="11" y="24"/>
                    </a:lnTo>
                    <a:lnTo>
                      <a:pt x="16" y="24"/>
                    </a:lnTo>
                    <a:lnTo>
                      <a:pt x="20" y="24"/>
                    </a:lnTo>
                    <a:lnTo>
                      <a:pt x="29" y="22"/>
                    </a:lnTo>
                    <a:lnTo>
                      <a:pt x="33" y="20"/>
                    </a:lnTo>
                    <a:lnTo>
                      <a:pt x="35" y="18"/>
                    </a:lnTo>
                    <a:lnTo>
                      <a:pt x="33" y="13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22" y="9"/>
                    </a:lnTo>
                    <a:lnTo>
                      <a:pt x="18" y="9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11" y="18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2"/>
                    </a:lnTo>
                    <a:lnTo>
                      <a:pt x="42" y="5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4" y="15"/>
                    </a:lnTo>
                    <a:lnTo>
                      <a:pt x="46" y="20"/>
                    </a:lnTo>
                    <a:lnTo>
                      <a:pt x="46" y="31"/>
                    </a:lnTo>
                    <a:lnTo>
                      <a:pt x="46" y="39"/>
                    </a:lnTo>
                    <a:lnTo>
                      <a:pt x="46" y="44"/>
                    </a:lnTo>
                    <a:lnTo>
                      <a:pt x="46" y="48"/>
                    </a:lnTo>
                    <a:lnTo>
                      <a:pt x="46" y="52"/>
                    </a:lnTo>
                    <a:lnTo>
                      <a:pt x="48" y="55"/>
                    </a:lnTo>
                    <a:lnTo>
                      <a:pt x="39" y="55"/>
                    </a:lnTo>
                    <a:lnTo>
                      <a:pt x="37" y="52"/>
                    </a:lnTo>
                    <a:lnTo>
                      <a:pt x="35" y="48"/>
                    </a:lnTo>
                    <a:close/>
                    <a:moveTo>
                      <a:pt x="35" y="29"/>
                    </a:moveTo>
                    <a:lnTo>
                      <a:pt x="29" y="31"/>
                    </a:lnTo>
                    <a:lnTo>
                      <a:pt x="20" y="33"/>
                    </a:lnTo>
                    <a:lnTo>
                      <a:pt x="16" y="33"/>
                    </a:lnTo>
                    <a:lnTo>
                      <a:pt x="13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9" y="39"/>
                    </a:lnTo>
                    <a:lnTo>
                      <a:pt x="9" y="44"/>
                    </a:lnTo>
                    <a:lnTo>
                      <a:pt x="11" y="46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1" y="44"/>
                    </a:lnTo>
                    <a:lnTo>
                      <a:pt x="33" y="39"/>
                    </a:lnTo>
                    <a:lnTo>
                      <a:pt x="33" y="37"/>
                    </a:lnTo>
                    <a:lnTo>
                      <a:pt x="33" y="33"/>
                    </a:ln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62" name="AutoShape 202"/>
              <p:cNvSpPr>
                <a:spLocks noChangeArrowheads="1"/>
              </p:cNvSpPr>
              <p:nvPr/>
            </p:nvSpPr>
            <p:spPr bwMode="auto">
              <a:xfrm>
                <a:off x="3621" y="2273"/>
                <a:ext cx="50" cy="83"/>
              </a:xfrm>
              <a:custGeom>
                <a:avLst/>
                <a:gdLst>
                  <a:gd name="T0" fmla="*/ 37 w 46"/>
                  <a:gd name="T1" fmla="*/ 74 h 76"/>
                  <a:gd name="T2" fmla="*/ 37 w 46"/>
                  <a:gd name="T3" fmla="*/ 65 h 76"/>
                  <a:gd name="T4" fmla="*/ 33 w 46"/>
                  <a:gd name="T5" fmla="*/ 71 h 76"/>
                  <a:gd name="T6" fmla="*/ 28 w 46"/>
                  <a:gd name="T7" fmla="*/ 74 h 76"/>
                  <a:gd name="T8" fmla="*/ 22 w 46"/>
                  <a:gd name="T9" fmla="*/ 76 h 76"/>
                  <a:gd name="T10" fmla="*/ 15 w 46"/>
                  <a:gd name="T11" fmla="*/ 74 h 76"/>
                  <a:gd name="T12" fmla="*/ 11 w 46"/>
                  <a:gd name="T13" fmla="*/ 71 h 76"/>
                  <a:gd name="T14" fmla="*/ 4 w 46"/>
                  <a:gd name="T15" fmla="*/ 67 h 76"/>
                  <a:gd name="T16" fmla="*/ 2 w 46"/>
                  <a:gd name="T17" fmla="*/ 61 h 76"/>
                  <a:gd name="T18" fmla="*/ 0 w 46"/>
                  <a:gd name="T19" fmla="*/ 54 h 76"/>
                  <a:gd name="T20" fmla="*/ 0 w 46"/>
                  <a:gd name="T21" fmla="*/ 48 h 76"/>
                  <a:gd name="T22" fmla="*/ 0 w 46"/>
                  <a:gd name="T23" fmla="*/ 39 h 76"/>
                  <a:gd name="T24" fmla="*/ 2 w 46"/>
                  <a:gd name="T25" fmla="*/ 32 h 76"/>
                  <a:gd name="T26" fmla="*/ 4 w 46"/>
                  <a:gd name="T27" fmla="*/ 26 h 76"/>
                  <a:gd name="T28" fmla="*/ 9 w 46"/>
                  <a:gd name="T29" fmla="*/ 21 h 76"/>
                  <a:gd name="T30" fmla="*/ 15 w 46"/>
                  <a:gd name="T31" fmla="*/ 19 h 76"/>
                  <a:gd name="T32" fmla="*/ 22 w 46"/>
                  <a:gd name="T33" fmla="*/ 19 h 76"/>
                  <a:gd name="T34" fmla="*/ 26 w 46"/>
                  <a:gd name="T35" fmla="*/ 19 h 76"/>
                  <a:gd name="T36" fmla="*/ 30 w 46"/>
                  <a:gd name="T37" fmla="*/ 21 h 76"/>
                  <a:gd name="T38" fmla="*/ 33 w 46"/>
                  <a:gd name="T39" fmla="*/ 24 h 76"/>
                  <a:gd name="T40" fmla="*/ 37 w 46"/>
                  <a:gd name="T41" fmla="*/ 28 h 76"/>
                  <a:gd name="T42" fmla="*/ 37 w 46"/>
                  <a:gd name="T43" fmla="*/ 0 h 76"/>
                  <a:gd name="T44" fmla="*/ 46 w 46"/>
                  <a:gd name="T45" fmla="*/ 0 h 76"/>
                  <a:gd name="T46" fmla="*/ 46 w 46"/>
                  <a:gd name="T47" fmla="*/ 74 h 76"/>
                  <a:gd name="T48" fmla="*/ 37 w 46"/>
                  <a:gd name="T49" fmla="*/ 74 h 76"/>
                  <a:gd name="T50" fmla="*/ 9 w 46"/>
                  <a:gd name="T51" fmla="*/ 48 h 76"/>
                  <a:gd name="T52" fmla="*/ 9 w 46"/>
                  <a:gd name="T53" fmla="*/ 52 h 76"/>
                  <a:gd name="T54" fmla="*/ 11 w 46"/>
                  <a:gd name="T55" fmla="*/ 58 h 76"/>
                  <a:gd name="T56" fmla="*/ 13 w 46"/>
                  <a:gd name="T57" fmla="*/ 61 h 76"/>
                  <a:gd name="T58" fmla="*/ 17 w 46"/>
                  <a:gd name="T59" fmla="*/ 65 h 76"/>
                  <a:gd name="T60" fmla="*/ 22 w 46"/>
                  <a:gd name="T61" fmla="*/ 67 h 76"/>
                  <a:gd name="T62" fmla="*/ 28 w 46"/>
                  <a:gd name="T63" fmla="*/ 65 h 76"/>
                  <a:gd name="T64" fmla="*/ 33 w 46"/>
                  <a:gd name="T65" fmla="*/ 63 h 76"/>
                  <a:gd name="T66" fmla="*/ 35 w 46"/>
                  <a:gd name="T67" fmla="*/ 58 h 76"/>
                  <a:gd name="T68" fmla="*/ 35 w 46"/>
                  <a:gd name="T69" fmla="*/ 54 h 76"/>
                  <a:gd name="T70" fmla="*/ 37 w 46"/>
                  <a:gd name="T71" fmla="*/ 48 h 76"/>
                  <a:gd name="T72" fmla="*/ 35 w 46"/>
                  <a:gd name="T73" fmla="*/ 41 h 76"/>
                  <a:gd name="T74" fmla="*/ 35 w 46"/>
                  <a:gd name="T75" fmla="*/ 37 h 76"/>
                  <a:gd name="T76" fmla="*/ 33 w 46"/>
                  <a:gd name="T77" fmla="*/ 32 h 76"/>
                  <a:gd name="T78" fmla="*/ 28 w 46"/>
                  <a:gd name="T79" fmla="*/ 28 h 76"/>
                  <a:gd name="T80" fmla="*/ 22 w 46"/>
                  <a:gd name="T81" fmla="*/ 28 h 76"/>
                  <a:gd name="T82" fmla="*/ 17 w 46"/>
                  <a:gd name="T83" fmla="*/ 28 h 76"/>
                  <a:gd name="T84" fmla="*/ 13 w 46"/>
                  <a:gd name="T85" fmla="*/ 32 h 76"/>
                  <a:gd name="T86" fmla="*/ 11 w 46"/>
                  <a:gd name="T87" fmla="*/ 37 h 76"/>
                  <a:gd name="T88" fmla="*/ 9 w 46"/>
                  <a:gd name="T89" fmla="*/ 41 h 76"/>
                  <a:gd name="T90" fmla="*/ 9 w 46"/>
                  <a:gd name="T91" fmla="*/ 48 h 76"/>
                  <a:gd name="T92" fmla="*/ 0 w 46"/>
                  <a:gd name="T93" fmla="*/ 0 h 76"/>
                  <a:gd name="T94" fmla="*/ 46 w 46"/>
                  <a:gd name="T9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46" h="76">
                    <a:moveTo>
                      <a:pt x="37" y="74"/>
                    </a:moveTo>
                    <a:lnTo>
                      <a:pt x="37" y="65"/>
                    </a:lnTo>
                    <a:lnTo>
                      <a:pt x="33" y="71"/>
                    </a:lnTo>
                    <a:lnTo>
                      <a:pt x="28" y="74"/>
                    </a:lnTo>
                    <a:lnTo>
                      <a:pt x="22" y="76"/>
                    </a:lnTo>
                    <a:lnTo>
                      <a:pt x="15" y="74"/>
                    </a:lnTo>
                    <a:lnTo>
                      <a:pt x="11" y="71"/>
                    </a:lnTo>
                    <a:lnTo>
                      <a:pt x="4" y="67"/>
                    </a:lnTo>
                    <a:lnTo>
                      <a:pt x="2" y="61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0" y="39"/>
                    </a:lnTo>
                    <a:lnTo>
                      <a:pt x="2" y="32"/>
                    </a:lnTo>
                    <a:lnTo>
                      <a:pt x="4" y="26"/>
                    </a:lnTo>
                    <a:lnTo>
                      <a:pt x="9" y="21"/>
                    </a:lnTo>
                    <a:lnTo>
                      <a:pt x="15" y="19"/>
                    </a:lnTo>
                    <a:lnTo>
                      <a:pt x="22" y="19"/>
                    </a:lnTo>
                    <a:lnTo>
                      <a:pt x="26" y="19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37" y="28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46" y="74"/>
                    </a:lnTo>
                    <a:lnTo>
                      <a:pt x="37" y="74"/>
                    </a:lnTo>
                    <a:close/>
                    <a:moveTo>
                      <a:pt x="9" y="48"/>
                    </a:moveTo>
                    <a:lnTo>
                      <a:pt x="9" y="52"/>
                    </a:lnTo>
                    <a:lnTo>
                      <a:pt x="11" y="58"/>
                    </a:lnTo>
                    <a:lnTo>
                      <a:pt x="13" y="61"/>
                    </a:lnTo>
                    <a:lnTo>
                      <a:pt x="17" y="65"/>
                    </a:lnTo>
                    <a:lnTo>
                      <a:pt x="22" y="67"/>
                    </a:lnTo>
                    <a:lnTo>
                      <a:pt x="28" y="65"/>
                    </a:lnTo>
                    <a:lnTo>
                      <a:pt x="33" y="63"/>
                    </a:lnTo>
                    <a:lnTo>
                      <a:pt x="35" y="58"/>
                    </a:lnTo>
                    <a:lnTo>
                      <a:pt x="35" y="54"/>
                    </a:lnTo>
                    <a:lnTo>
                      <a:pt x="37" y="48"/>
                    </a:lnTo>
                    <a:lnTo>
                      <a:pt x="35" y="41"/>
                    </a:lnTo>
                    <a:lnTo>
                      <a:pt x="35" y="37"/>
                    </a:lnTo>
                    <a:lnTo>
                      <a:pt x="33" y="32"/>
                    </a:lnTo>
                    <a:lnTo>
                      <a:pt x="28" y="28"/>
                    </a:lnTo>
                    <a:lnTo>
                      <a:pt x="22" y="28"/>
                    </a:lnTo>
                    <a:lnTo>
                      <a:pt x="17" y="28"/>
                    </a:lnTo>
                    <a:lnTo>
                      <a:pt x="13" y="32"/>
                    </a:lnTo>
                    <a:lnTo>
                      <a:pt x="11" y="37"/>
                    </a:lnTo>
                    <a:lnTo>
                      <a:pt x="9" y="41"/>
                    </a:lnTo>
                    <a:lnTo>
                      <a:pt x="9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  <p:sp>
            <p:nvSpPr>
              <p:cNvPr id="15563" name="AutoShape 203"/>
              <p:cNvSpPr>
                <a:spLocks noChangeArrowheads="1"/>
              </p:cNvSpPr>
              <p:nvPr/>
            </p:nvSpPr>
            <p:spPr bwMode="auto">
              <a:xfrm>
                <a:off x="3686" y="2294"/>
                <a:ext cx="52" cy="62"/>
              </a:xfrm>
              <a:custGeom>
                <a:avLst/>
                <a:gdLst>
                  <a:gd name="T0" fmla="*/ 0 w 48"/>
                  <a:gd name="T1" fmla="*/ 29 h 57"/>
                  <a:gd name="T2" fmla="*/ 0 w 48"/>
                  <a:gd name="T3" fmla="*/ 18 h 57"/>
                  <a:gd name="T4" fmla="*/ 2 w 48"/>
                  <a:gd name="T5" fmla="*/ 11 h 57"/>
                  <a:gd name="T6" fmla="*/ 6 w 48"/>
                  <a:gd name="T7" fmla="*/ 5 h 57"/>
                  <a:gd name="T8" fmla="*/ 11 w 48"/>
                  <a:gd name="T9" fmla="*/ 2 h 57"/>
                  <a:gd name="T10" fmla="*/ 17 w 48"/>
                  <a:gd name="T11" fmla="*/ 0 h 57"/>
                  <a:gd name="T12" fmla="*/ 24 w 48"/>
                  <a:gd name="T13" fmla="*/ 0 h 57"/>
                  <a:gd name="T14" fmla="*/ 30 w 48"/>
                  <a:gd name="T15" fmla="*/ 0 h 57"/>
                  <a:gd name="T16" fmla="*/ 37 w 48"/>
                  <a:gd name="T17" fmla="*/ 2 h 57"/>
                  <a:gd name="T18" fmla="*/ 41 w 48"/>
                  <a:gd name="T19" fmla="*/ 7 h 57"/>
                  <a:gd name="T20" fmla="*/ 45 w 48"/>
                  <a:gd name="T21" fmla="*/ 13 h 57"/>
                  <a:gd name="T22" fmla="*/ 48 w 48"/>
                  <a:gd name="T23" fmla="*/ 20 h 57"/>
                  <a:gd name="T24" fmla="*/ 48 w 48"/>
                  <a:gd name="T25" fmla="*/ 26 h 57"/>
                  <a:gd name="T26" fmla="*/ 48 w 48"/>
                  <a:gd name="T27" fmla="*/ 37 h 57"/>
                  <a:gd name="T28" fmla="*/ 45 w 48"/>
                  <a:gd name="T29" fmla="*/ 44 h 57"/>
                  <a:gd name="T30" fmla="*/ 41 w 48"/>
                  <a:gd name="T31" fmla="*/ 48 h 57"/>
                  <a:gd name="T32" fmla="*/ 37 w 48"/>
                  <a:gd name="T33" fmla="*/ 52 h 57"/>
                  <a:gd name="T34" fmla="*/ 30 w 48"/>
                  <a:gd name="T35" fmla="*/ 55 h 57"/>
                  <a:gd name="T36" fmla="*/ 24 w 48"/>
                  <a:gd name="T37" fmla="*/ 57 h 57"/>
                  <a:gd name="T38" fmla="*/ 17 w 48"/>
                  <a:gd name="T39" fmla="*/ 55 h 57"/>
                  <a:gd name="T40" fmla="*/ 11 w 48"/>
                  <a:gd name="T41" fmla="*/ 52 h 57"/>
                  <a:gd name="T42" fmla="*/ 6 w 48"/>
                  <a:gd name="T43" fmla="*/ 48 h 57"/>
                  <a:gd name="T44" fmla="*/ 2 w 48"/>
                  <a:gd name="T45" fmla="*/ 44 h 57"/>
                  <a:gd name="T46" fmla="*/ 0 w 48"/>
                  <a:gd name="T47" fmla="*/ 37 h 57"/>
                  <a:gd name="T48" fmla="*/ 0 w 48"/>
                  <a:gd name="T49" fmla="*/ 29 h 57"/>
                  <a:gd name="T50" fmla="*/ 8 w 48"/>
                  <a:gd name="T51" fmla="*/ 29 h 57"/>
                  <a:gd name="T52" fmla="*/ 8 w 48"/>
                  <a:gd name="T53" fmla="*/ 33 h 57"/>
                  <a:gd name="T54" fmla="*/ 11 w 48"/>
                  <a:gd name="T55" fmla="*/ 39 h 57"/>
                  <a:gd name="T56" fmla="*/ 13 w 48"/>
                  <a:gd name="T57" fmla="*/ 42 h 57"/>
                  <a:gd name="T58" fmla="*/ 17 w 48"/>
                  <a:gd name="T59" fmla="*/ 46 h 57"/>
                  <a:gd name="T60" fmla="*/ 24 w 48"/>
                  <a:gd name="T61" fmla="*/ 48 h 57"/>
                  <a:gd name="T62" fmla="*/ 28 w 48"/>
                  <a:gd name="T63" fmla="*/ 46 h 57"/>
                  <a:gd name="T64" fmla="*/ 35 w 48"/>
                  <a:gd name="T65" fmla="*/ 42 h 57"/>
                  <a:gd name="T66" fmla="*/ 37 w 48"/>
                  <a:gd name="T67" fmla="*/ 39 h 57"/>
                  <a:gd name="T68" fmla="*/ 37 w 48"/>
                  <a:gd name="T69" fmla="*/ 33 h 57"/>
                  <a:gd name="T70" fmla="*/ 39 w 48"/>
                  <a:gd name="T71" fmla="*/ 29 h 57"/>
                  <a:gd name="T72" fmla="*/ 37 w 48"/>
                  <a:gd name="T73" fmla="*/ 22 h 57"/>
                  <a:gd name="T74" fmla="*/ 37 w 48"/>
                  <a:gd name="T75" fmla="*/ 18 h 57"/>
                  <a:gd name="T76" fmla="*/ 35 w 48"/>
                  <a:gd name="T77" fmla="*/ 13 h 57"/>
                  <a:gd name="T78" fmla="*/ 28 w 48"/>
                  <a:gd name="T79" fmla="*/ 9 h 57"/>
                  <a:gd name="T80" fmla="*/ 24 w 48"/>
                  <a:gd name="T81" fmla="*/ 9 h 57"/>
                  <a:gd name="T82" fmla="*/ 17 w 48"/>
                  <a:gd name="T83" fmla="*/ 9 h 57"/>
                  <a:gd name="T84" fmla="*/ 13 w 48"/>
                  <a:gd name="T85" fmla="*/ 13 h 57"/>
                  <a:gd name="T86" fmla="*/ 11 w 48"/>
                  <a:gd name="T87" fmla="*/ 18 h 57"/>
                  <a:gd name="T88" fmla="*/ 8 w 48"/>
                  <a:gd name="T89" fmla="*/ 22 h 57"/>
                  <a:gd name="T90" fmla="*/ 8 w 48"/>
                  <a:gd name="T91" fmla="*/ 29 h 57"/>
                  <a:gd name="T92" fmla="*/ 0 w 48"/>
                  <a:gd name="T93" fmla="*/ 0 h 57"/>
                  <a:gd name="T94" fmla="*/ 48 w 48"/>
                  <a:gd name="T9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48" h="57">
                    <a:moveTo>
                      <a:pt x="0" y="29"/>
                    </a:moveTo>
                    <a:lnTo>
                      <a:pt x="0" y="18"/>
                    </a:lnTo>
                    <a:lnTo>
                      <a:pt x="2" y="11"/>
                    </a:lnTo>
                    <a:lnTo>
                      <a:pt x="6" y="5"/>
                    </a:lnTo>
                    <a:lnTo>
                      <a:pt x="11" y="2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7" y="2"/>
                    </a:lnTo>
                    <a:lnTo>
                      <a:pt x="41" y="7"/>
                    </a:lnTo>
                    <a:lnTo>
                      <a:pt x="45" y="13"/>
                    </a:lnTo>
                    <a:lnTo>
                      <a:pt x="48" y="20"/>
                    </a:lnTo>
                    <a:lnTo>
                      <a:pt x="48" y="26"/>
                    </a:lnTo>
                    <a:lnTo>
                      <a:pt x="48" y="37"/>
                    </a:lnTo>
                    <a:lnTo>
                      <a:pt x="45" y="44"/>
                    </a:lnTo>
                    <a:lnTo>
                      <a:pt x="41" y="48"/>
                    </a:lnTo>
                    <a:lnTo>
                      <a:pt x="37" y="52"/>
                    </a:lnTo>
                    <a:lnTo>
                      <a:pt x="30" y="55"/>
                    </a:lnTo>
                    <a:lnTo>
                      <a:pt x="24" y="57"/>
                    </a:lnTo>
                    <a:lnTo>
                      <a:pt x="17" y="55"/>
                    </a:lnTo>
                    <a:lnTo>
                      <a:pt x="11" y="52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0" y="37"/>
                    </a:lnTo>
                    <a:lnTo>
                      <a:pt x="0" y="29"/>
                    </a:lnTo>
                    <a:close/>
                    <a:moveTo>
                      <a:pt x="8" y="29"/>
                    </a:moveTo>
                    <a:lnTo>
                      <a:pt x="8" y="33"/>
                    </a:lnTo>
                    <a:lnTo>
                      <a:pt x="11" y="39"/>
                    </a:lnTo>
                    <a:lnTo>
                      <a:pt x="13" y="42"/>
                    </a:lnTo>
                    <a:lnTo>
                      <a:pt x="17" y="46"/>
                    </a:lnTo>
                    <a:lnTo>
                      <a:pt x="24" y="48"/>
                    </a:lnTo>
                    <a:lnTo>
                      <a:pt x="28" y="46"/>
                    </a:lnTo>
                    <a:lnTo>
                      <a:pt x="35" y="42"/>
                    </a:lnTo>
                    <a:lnTo>
                      <a:pt x="37" y="39"/>
                    </a:lnTo>
                    <a:lnTo>
                      <a:pt x="37" y="33"/>
                    </a:lnTo>
                    <a:lnTo>
                      <a:pt x="39" y="29"/>
                    </a:lnTo>
                    <a:lnTo>
                      <a:pt x="37" y="22"/>
                    </a:lnTo>
                    <a:lnTo>
                      <a:pt x="37" y="18"/>
                    </a:lnTo>
                    <a:lnTo>
                      <a:pt x="35" y="13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17" y="9"/>
                    </a:lnTo>
                    <a:lnTo>
                      <a:pt x="13" y="13"/>
                    </a:lnTo>
                    <a:lnTo>
                      <a:pt x="11" y="18"/>
                    </a:lnTo>
                    <a:lnTo>
                      <a:pt x="8" y="22"/>
                    </a:lnTo>
                    <a:lnTo>
                      <a:pt x="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Droid Sans Fallback" charset="0"/>
                </a:endParaRPr>
              </a:p>
            </p:txBody>
          </p:sp>
        </p:grpSp>
        <p:sp>
          <p:nvSpPr>
            <p:cNvPr id="15564" name="AutoShape 204"/>
            <p:cNvSpPr>
              <a:spLocks noChangeArrowheads="1"/>
            </p:cNvSpPr>
            <p:nvPr/>
          </p:nvSpPr>
          <p:spPr bwMode="auto">
            <a:xfrm>
              <a:off x="3744" y="2294"/>
              <a:ext cx="81" cy="60"/>
            </a:xfrm>
            <a:custGeom>
              <a:avLst/>
              <a:gdLst>
                <a:gd name="T0" fmla="*/ 15 w 74"/>
                <a:gd name="T1" fmla="*/ 55 h 55"/>
                <a:gd name="T2" fmla="*/ 0 w 74"/>
                <a:gd name="T3" fmla="*/ 0 h 55"/>
                <a:gd name="T4" fmla="*/ 9 w 74"/>
                <a:gd name="T5" fmla="*/ 0 h 55"/>
                <a:gd name="T6" fmla="*/ 17 w 74"/>
                <a:gd name="T7" fmla="*/ 33 h 55"/>
                <a:gd name="T8" fmla="*/ 22 w 74"/>
                <a:gd name="T9" fmla="*/ 44 h 55"/>
                <a:gd name="T10" fmla="*/ 22 w 74"/>
                <a:gd name="T11" fmla="*/ 42 h 55"/>
                <a:gd name="T12" fmla="*/ 22 w 74"/>
                <a:gd name="T13" fmla="*/ 39 h 55"/>
                <a:gd name="T14" fmla="*/ 24 w 74"/>
                <a:gd name="T15" fmla="*/ 33 h 55"/>
                <a:gd name="T16" fmla="*/ 33 w 74"/>
                <a:gd name="T17" fmla="*/ 0 h 55"/>
                <a:gd name="T18" fmla="*/ 41 w 74"/>
                <a:gd name="T19" fmla="*/ 0 h 55"/>
                <a:gd name="T20" fmla="*/ 50 w 74"/>
                <a:gd name="T21" fmla="*/ 33 h 55"/>
                <a:gd name="T22" fmla="*/ 52 w 74"/>
                <a:gd name="T23" fmla="*/ 42 h 55"/>
                <a:gd name="T24" fmla="*/ 54 w 74"/>
                <a:gd name="T25" fmla="*/ 31 h 55"/>
                <a:gd name="T26" fmla="*/ 63 w 74"/>
                <a:gd name="T27" fmla="*/ 0 h 55"/>
                <a:gd name="T28" fmla="*/ 74 w 74"/>
                <a:gd name="T29" fmla="*/ 0 h 55"/>
                <a:gd name="T30" fmla="*/ 59 w 74"/>
                <a:gd name="T31" fmla="*/ 55 h 55"/>
                <a:gd name="T32" fmla="*/ 46 w 74"/>
                <a:gd name="T33" fmla="*/ 55 h 55"/>
                <a:gd name="T34" fmla="*/ 39 w 74"/>
                <a:gd name="T35" fmla="*/ 22 h 55"/>
                <a:gd name="T36" fmla="*/ 37 w 74"/>
                <a:gd name="T37" fmla="*/ 13 h 55"/>
                <a:gd name="T38" fmla="*/ 26 w 74"/>
                <a:gd name="T39" fmla="*/ 55 h 55"/>
                <a:gd name="T40" fmla="*/ 15 w 74"/>
                <a:gd name="T41" fmla="*/ 55 h 55"/>
                <a:gd name="T42" fmla="*/ 0 w 74"/>
                <a:gd name="T43" fmla="*/ 0 h 55"/>
                <a:gd name="T44" fmla="*/ 74 w 74"/>
                <a:gd name="T4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74" h="55">
                  <a:moveTo>
                    <a:pt x="15" y="5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33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39"/>
                  </a:lnTo>
                  <a:lnTo>
                    <a:pt x="24" y="33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33"/>
                  </a:lnTo>
                  <a:lnTo>
                    <a:pt x="52" y="42"/>
                  </a:lnTo>
                  <a:lnTo>
                    <a:pt x="54" y="31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59" y="55"/>
                  </a:lnTo>
                  <a:lnTo>
                    <a:pt x="46" y="55"/>
                  </a:lnTo>
                  <a:lnTo>
                    <a:pt x="39" y="22"/>
                  </a:lnTo>
                  <a:lnTo>
                    <a:pt x="37" y="13"/>
                  </a:lnTo>
                  <a:lnTo>
                    <a:pt x="26" y="55"/>
                  </a:lnTo>
                  <a:lnTo>
                    <a:pt x="15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65" name="AutoShape 205"/>
            <p:cNvSpPr>
              <a:spLocks noChangeArrowheads="1"/>
            </p:cNvSpPr>
            <p:nvPr/>
          </p:nvSpPr>
          <p:spPr bwMode="auto">
            <a:xfrm>
              <a:off x="3250" y="2419"/>
              <a:ext cx="47" cy="62"/>
            </a:xfrm>
            <a:custGeom>
              <a:avLst/>
              <a:gdLst>
                <a:gd name="T0" fmla="*/ 8 w 43"/>
                <a:gd name="T1" fmla="*/ 37 h 57"/>
                <a:gd name="T2" fmla="*/ 13 w 43"/>
                <a:gd name="T3" fmla="*/ 46 h 57"/>
                <a:gd name="T4" fmla="*/ 21 w 43"/>
                <a:gd name="T5" fmla="*/ 48 h 57"/>
                <a:gd name="T6" fmla="*/ 30 w 43"/>
                <a:gd name="T7" fmla="*/ 46 h 57"/>
                <a:gd name="T8" fmla="*/ 34 w 43"/>
                <a:gd name="T9" fmla="*/ 40 h 57"/>
                <a:gd name="T10" fmla="*/ 30 w 43"/>
                <a:gd name="T11" fmla="*/ 35 h 57"/>
                <a:gd name="T12" fmla="*/ 21 w 43"/>
                <a:gd name="T13" fmla="*/ 33 h 57"/>
                <a:gd name="T14" fmla="*/ 8 w 43"/>
                <a:gd name="T15" fmla="*/ 29 h 57"/>
                <a:gd name="T16" fmla="*/ 2 w 43"/>
                <a:gd name="T17" fmla="*/ 22 h 57"/>
                <a:gd name="T18" fmla="*/ 0 w 43"/>
                <a:gd name="T19" fmla="*/ 16 h 57"/>
                <a:gd name="T20" fmla="*/ 2 w 43"/>
                <a:gd name="T21" fmla="*/ 9 h 57"/>
                <a:gd name="T22" fmla="*/ 6 w 43"/>
                <a:gd name="T23" fmla="*/ 3 h 57"/>
                <a:gd name="T24" fmla="*/ 10 w 43"/>
                <a:gd name="T25" fmla="*/ 0 h 57"/>
                <a:gd name="T26" fmla="*/ 19 w 43"/>
                <a:gd name="T27" fmla="*/ 0 h 57"/>
                <a:gd name="T28" fmla="*/ 30 w 43"/>
                <a:gd name="T29" fmla="*/ 3 h 57"/>
                <a:gd name="T30" fmla="*/ 37 w 43"/>
                <a:gd name="T31" fmla="*/ 7 h 57"/>
                <a:gd name="T32" fmla="*/ 41 w 43"/>
                <a:gd name="T33" fmla="*/ 16 h 57"/>
                <a:gd name="T34" fmla="*/ 30 w 43"/>
                <a:gd name="T35" fmla="*/ 13 h 57"/>
                <a:gd name="T36" fmla="*/ 24 w 43"/>
                <a:gd name="T37" fmla="*/ 9 h 57"/>
                <a:gd name="T38" fmla="*/ 15 w 43"/>
                <a:gd name="T39" fmla="*/ 9 h 57"/>
                <a:gd name="T40" fmla="*/ 10 w 43"/>
                <a:gd name="T41" fmla="*/ 11 h 57"/>
                <a:gd name="T42" fmla="*/ 10 w 43"/>
                <a:gd name="T43" fmla="*/ 16 h 57"/>
                <a:gd name="T44" fmla="*/ 13 w 43"/>
                <a:gd name="T45" fmla="*/ 18 h 57"/>
                <a:gd name="T46" fmla="*/ 15 w 43"/>
                <a:gd name="T47" fmla="*/ 20 h 57"/>
                <a:gd name="T48" fmla="*/ 28 w 43"/>
                <a:gd name="T49" fmla="*/ 24 h 57"/>
                <a:gd name="T50" fmla="*/ 37 w 43"/>
                <a:gd name="T51" fmla="*/ 29 h 57"/>
                <a:gd name="T52" fmla="*/ 43 w 43"/>
                <a:gd name="T53" fmla="*/ 35 h 57"/>
                <a:gd name="T54" fmla="*/ 43 w 43"/>
                <a:gd name="T55" fmla="*/ 44 h 57"/>
                <a:gd name="T56" fmla="*/ 37 w 43"/>
                <a:gd name="T57" fmla="*/ 51 h 57"/>
                <a:gd name="T58" fmla="*/ 28 w 43"/>
                <a:gd name="T59" fmla="*/ 55 h 57"/>
                <a:gd name="T60" fmla="*/ 15 w 43"/>
                <a:gd name="T61" fmla="*/ 55 h 57"/>
                <a:gd name="T62" fmla="*/ 6 w 43"/>
                <a:gd name="T63" fmla="*/ 53 h 57"/>
                <a:gd name="T64" fmla="*/ 0 w 43"/>
                <a:gd name="T65" fmla="*/ 40 h 57"/>
                <a:gd name="T66" fmla="*/ 0 w 43"/>
                <a:gd name="T67" fmla="*/ 0 h 57"/>
                <a:gd name="T68" fmla="*/ 43 w 43"/>
                <a:gd name="T6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43" h="57">
                  <a:moveTo>
                    <a:pt x="0" y="40"/>
                  </a:moveTo>
                  <a:lnTo>
                    <a:pt x="8" y="37"/>
                  </a:lnTo>
                  <a:lnTo>
                    <a:pt x="10" y="42"/>
                  </a:lnTo>
                  <a:lnTo>
                    <a:pt x="13" y="46"/>
                  </a:lnTo>
                  <a:lnTo>
                    <a:pt x="17" y="46"/>
                  </a:lnTo>
                  <a:lnTo>
                    <a:pt x="21" y="48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2" y="37"/>
                  </a:lnTo>
                  <a:lnTo>
                    <a:pt x="30" y="35"/>
                  </a:lnTo>
                  <a:lnTo>
                    <a:pt x="26" y="35"/>
                  </a:lnTo>
                  <a:lnTo>
                    <a:pt x="21" y="33"/>
                  </a:lnTo>
                  <a:lnTo>
                    <a:pt x="13" y="31"/>
                  </a:lnTo>
                  <a:lnTo>
                    <a:pt x="8" y="29"/>
                  </a:lnTo>
                  <a:lnTo>
                    <a:pt x="4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7"/>
                  </a:lnTo>
                  <a:lnTo>
                    <a:pt x="39" y="11"/>
                  </a:lnTo>
                  <a:lnTo>
                    <a:pt x="41" y="16"/>
                  </a:lnTo>
                  <a:lnTo>
                    <a:pt x="30" y="16"/>
                  </a:lnTo>
                  <a:lnTo>
                    <a:pt x="30" y="13"/>
                  </a:lnTo>
                  <a:lnTo>
                    <a:pt x="28" y="11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21" y="22"/>
                  </a:lnTo>
                  <a:lnTo>
                    <a:pt x="28" y="24"/>
                  </a:lnTo>
                  <a:lnTo>
                    <a:pt x="34" y="27"/>
                  </a:lnTo>
                  <a:lnTo>
                    <a:pt x="37" y="29"/>
                  </a:lnTo>
                  <a:lnTo>
                    <a:pt x="41" y="31"/>
                  </a:lnTo>
                  <a:lnTo>
                    <a:pt x="43" y="35"/>
                  </a:lnTo>
                  <a:lnTo>
                    <a:pt x="43" y="40"/>
                  </a:lnTo>
                  <a:lnTo>
                    <a:pt x="43" y="44"/>
                  </a:lnTo>
                  <a:lnTo>
                    <a:pt x="41" y="48"/>
                  </a:lnTo>
                  <a:lnTo>
                    <a:pt x="37" y="51"/>
                  </a:lnTo>
                  <a:lnTo>
                    <a:pt x="32" y="55"/>
                  </a:lnTo>
                  <a:lnTo>
                    <a:pt x="28" y="55"/>
                  </a:lnTo>
                  <a:lnTo>
                    <a:pt x="21" y="57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6" y="53"/>
                  </a:lnTo>
                  <a:lnTo>
                    <a:pt x="2" y="4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66" name="AutoShape 206"/>
            <p:cNvSpPr>
              <a:spLocks noChangeArrowheads="1"/>
            </p:cNvSpPr>
            <p:nvPr/>
          </p:nvSpPr>
          <p:spPr bwMode="auto">
            <a:xfrm>
              <a:off x="3308" y="2419"/>
              <a:ext cx="52" cy="62"/>
            </a:xfrm>
            <a:custGeom>
              <a:avLst/>
              <a:gdLst>
                <a:gd name="T0" fmla="*/ 37 w 48"/>
                <a:gd name="T1" fmla="*/ 35 h 57"/>
                <a:gd name="T2" fmla="*/ 48 w 48"/>
                <a:gd name="T3" fmla="*/ 37 h 57"/>
                <a:gd name="T4" fmla="*/ 43 w 48"/>
                <a:gd name="T5" fmla="*/ 44 h 57"/>
                <a:gd name="T6" fmla="*/ 39 w 48"/>
                <a:gd name="T7" fmla="*/ 51 h 57"/>
                <a:gd name="T8" fmla="*/ 33 w 48"/>
                <a:gd name="T9" fmla="*/ 55 h 57"/>
                <a:gd name="T10" fmla="*/ 24 w 48"/>
                <a:gd name="T11" fmla="*/ 57 h 57"/>
                <a:gd name="T12" fmla="*/ 17 w 48"/>
                <a:gd name="T13" fmla="*/ 55 h 57"/>
                <a:gd name="T14" fmla="*/ 11 w 48"/>
                <a:gd name="T15" fmla="*/ 53 h 57"/>
                <a:gd name="T16" fmla="*/ 6 w 48"/>
                <a:gd name="T17" fmla="*/ 48 h 57"/>
                <a:gd name="T18" fmla="*/ 2 w 48"/>
                <a:gd name="T19" fmla="*/ 44 h 57"/>
                <a:gd name="T20" fmla="*/ 0 w 48"/>
                <a:gd name="T21" fmla="*/ 37 h 57"/>
                <a:gd name="T22" fmla="*/ 0 w 48"/>
                <a:gd name="T23" fmla="*/ 29 h 57"/>
                <a:gd name="T24" fmla="*/ 0 w 48"/>
                <a:gd name="T25" fmla="*/ 20 h 57"/>
                <a:gd name="T26" fmla="*/ 2 w 48"/>
                <a:gd name="T27" fmla="*/ 13 h 57"/>
                <a:gd name="T28" fmla="*/ 6 w 48"/>
                <a:gd name="T29" fmla="*/ 7 h 57"/>
                <a:gd name="T30" fmla="*/ 11 w 48"/>
                <a:gd name="T31" fmla="*/ 3 h 57"/>
                <a:gd name="T32" fmla="*/ 17 w 48"/>
                <a:gd name="T33" fmla="*/ 0 h 57"/>
                <a:gd name="T34" fmla="*/ 24 w 48"/>
                <a:gd name="T35" fmla="*/ 0 h 57"/>
                <a:gd name="T36" fmla="*/ 33 w 48"/>
                <a:gd name="T37" fmla="*/ 0 h 57"/>
                <a:gd name="T38" fmla="*/ 39 w 48"/>
                <a:gd name="T39" fmla="*/ 5 h 57"/>
                <a:gd name="T40" fmla="*/ 43 w 48"/>
                <a:gd name="T41" fmla="*/ 9 h 57"/>
                <a:gd name="T42" fmla="*/ 46 w 48"/>
                <a:gd name="T43" fmla="*/ 18 h 57"/>
                <a:gd name="T44" fmla="*/ 37 w 48"/>
                <a:gd name="T45" fmla="*/ 18 h 57"/>
                <a:gd name="T46" fmla="*/ 35 w 48"/>
                <a:gd name="T47" fmla="*/ 13 h 57"/>
                <a:gd name="T48" fmla="*/ 33 w 48"/>
                <a:gd name="T49" fmla="*/ 11 h 57"/>
                <a:gd name="T50" fmla="*/ 28 w 48"/>
                <a:gd name="T51" fmla="*/ 9 h 57"/>
                <a:gd name="T52" fmla="*/ 24 w 48"/>
                <a:gd name="T53" fmla="*/ 9 h 57"/>
                <a:gd name="T54" fmla="*/ 19 w 48"/>
                <a:gd name="T55" fmla="*/ 9 h 57"/>
                <a:gd name="T56" fmla="*/ 13 w 48"/>
                <a:gd name="T57" fmla="*/ 13 h 57"/>
                <a:gd name="T58" fmla="*/ 11 w 48"/>
                <a:gd name="T59" fmla="*/ 18 h 57"/>
                <a:gd name="T60" fmla="*/ 11 w 48"/>
                <a:gd name="T61" fmla="*/ 22 h 57"/>
                <a:gd name="T62" fmla="*/ 11 w 48"/>
                <a:gd name="T63" fmla="*/ 29 h 57"/>
                <a:gd name="T64" fmla="*/ 11 w 48"/>
                <a:gd name="T65" fmla="*/ 35 h 57"/>
                <a:gd name="T66" fmla="*/ 11 w 48"/>
                <a:gd name="T67" fmla="*/ 40 h 57"/>
                <a:gd name="T68" fmla="*/ 13 w 48"/>
                <a:gd name="T69" fmla="*/ 44 h 57"/>
                <a:gd name="T70" fmla="*/ 17 w 48"/>
                <a:gd name="T71" fmla="*/ 46 h 57"/>
                <a:gd name="T72" fmla="*/ 24 w 48"/>
                <a:gd name="T73" fmla="*/ 48 h 57"/>
                <a:gd name="T74" fmla="*/ 28 w 48"/>
                <a:gd name="T75" fmla="*/ 46 h 57"/>
                <a:gd name="T76" fmla="*/ 33 w 48"/>
                <a:gd name="T77" fmla="*/ 44 h 57"/>
                <a:gd name="T78" fmla="*/ 35 w 48"/>
                <a:gd name="T79" fmla="*/ 42 h 57"/>
                <a:gd name="T80" fmla="*/ 37 w 48"/>
                <a:gd name="T81" fmla="*/ 35 h 57"/>
                <a:gd name="T82" fmla="*/ 0 w 48"/>
                <a:gd name="T83" fmla="*/ 0 h 57"/>
                <a:gd name="T84" fmla="*/ 48 w 48"/>
                <a:gd name="T8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48" h="57">
                  <a:moveTo>
                    <a:pt x="37" y="35"/>
                  </a:moveTo>
                  <a:lnTo>
                    <a:pt x="48" y="37"/>
                  </a:lnTo>
                  <a:lnTo>
                    <a:pt x="43" y="44"/>
                  </a:lnTo>
                  <a:lnTo>
                    <a:pt x="39" y="51"/>
                  </a:lnTo>
                  <a:lnTo>
                    <a:pt x="33" y="55"/>
                  </a:lnTo>
                  <a:lnTo>
                    <a:pt x="24" y="57"/>
                  </a:lnTo>
                  <a:lnTo>
                    <a:pt x="17" y="55"/>
                  </a:lnTo>
                  <a:lnTo>
                    <a:pt x="11" y="53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9" y="5"/>
                  </a:lnTo>
                  <a:lnTo>
                    <a:pt x="43" y="9"/>
                  </a:lnTo>
                  <a:lnTo>
                    <a:pt x="46" y="18"/>
                  </a:lnTo>
                  <a:lnTo>
                    <a:pt x="37" y="18"/>
                  </a:lnTo>
                  <a:lnTo>
                    <a:pt x="35" y="13"/>
                  </a:lnTo>
                  <a:lnTo>
                    <a:pt x="33" y="11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3" y="13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9"/>
                  </a:lnTo>
                  <a:lnTo>
                    <a:pt x="11" y="35"/>
                  </a:lnTo>
                  <a:lnTo>
                    <a:pt x="11" y="40"/>
                  </a:lnTo>
                  <a:lnTo>
                    <a:pt x="13" y="44"/>
                  </a:lnTo>
                  <a:lnTo>
                    <a:pt x="17" y="46"/>
                  </a:lnTo>
                  <a:lnTo>
                    <a:pt x="24" y="48"/>
                  </a:lnTo>
                  <a:lnTo>
                    <a:pt x="28" y="46"/>
                  </a:lnTo>
                  <a:lnTo>
                    <a:pt x="33" y="44"/>
                  </a:lnTo>
                  <a:lnTo>
                    <a:pt x="35" y="42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67" name="AutoShape 207"/>
            <p:cNvSpPr>
              <a:spLocks noChangeArrowheads="1"/>
            </p:cNvSpPr>
            <p:nvPr/>
          </p:nvSpPr>
          <p:spPr bwMode="auto">
            <a:xfrm>
              <a:off x="3365" y="2419"/>
              <a:ext cx="54" cy="62"/>
            </a:xfrm>
            <a:custGeom>
              <a:avLst/>
              <a:gdLst>
                <a:gd name="T0" fmla="*/ 31 w 50"/>
                <a:gd name="T1" fmla="*/ 53 h 57"/>
                <a:gd name="T2" fmla="*/ 22 w 50"/>
                <a:gd name="T3" fmla="*/ 57 h 57"/>
                <a:gd name="T4" fmla="*/ 11 w 50"/>
                <a:gd name="T5" fmla="*/ 55 h 57"/>
                <a:gd name="T6" fmla="*/ 2 w 50"/>
                <a:gd name="T7" fmla="*/ 46 h 57"/>
                <a:gd name="T8" fmla="*/ 0 w 50"/>
                <a:gd name="T9" fmla="*/ 37 h 57"/>
                <a:gd name="T10" fmla="*/ 4 w 50"/>
                <a:gd name="T11" fmla="*/ 31 h 57"/>
                <a:gd name="T12" fmla="*/ 9 w 50"/>
                <a:gd name="T13" fmla="*/ 27 h 57"/>
                <a:gd name="T14" fmla="*/ 15 w 50"/>
                <a:gd name="T15" fmla="*/ 24 h 57"/>
                <a:gd name="T16" fmla="*/ 28 w 50"/>
                <a:gd name="T17" fmla="*/ 22 h 57"/>
                <a:gd name="T18" fmla="*/ 35 w 50"/>
                <a:gd name="T19" fmla="*/ 20 h 57"/>
                <a:gd name="T20" fmla="*/ 35 w 50"/>
                <a:gd name="T21" fmla="*/ 13 h 57"/>
                <a:gd name="T22" fmla="*/ 28 w 50"/>
                <a:gd name="T23" fmla="*/ 9 h 57"/>
                <a:gd name="T24" fmla="*/ 18 w 50"/>
                <a:gd name="T25" fmla="*/ 9 h 57"/>
                <a:gd name="T26" fmla="*/ 13 w 50"/>
                <a:gd name="T27" fmla="*/ 13 h 57"/>
                <a:gd name="T28" fmla="*/ 2 w 50"/>
                <a:gd name="T29" fmla="*/ 16 h 57"/>
                <a:gd name="T30" fmla="*/ 4 w 50"/>
                <a:gd name="T31" fmla="*/ 7 h 57"/>
                <a:gd name="T32" fmla="*/ 13 w 50"/>
                <a:gd name="T33" fmla="*/ 3 h 57"/>
                <a:gd name="T34" fmla="*/ 26 w 50"/>
                <a:gd name="T35" fmla="*/ 0 h 57"/>
                <a:gd name="T36" fmla="*/ 37 w 50"/>
                <a:gd name="T37" fmla="*/ 0 h 57"/>
                <a:gd name="T38" fmla="*/ 44 w 50"/>
                <a:gd name="T39" fmla="*/ 5 h 57"/>
                <a:gd name="T40" fmla="*/ 46 w 50"/>
                <a:gd name="T41" fmla="*/ 11 h 57"/>
                <a:gd name="T42" fmla="*/ 46 w 50"/>
                <a:gd name="T43" fmla="*/ 20 h 57"/>
                <a:gd name="T44" fmla="*/ 46 w 50"/>
                <a:gd name="T45" fmla="*/ 40 h 57"/>
                <a:gd name="T46" fmla="*/ 46 w 50"/>
                <a:gd name="T47" fmla="*/ 48 h 57"/>
                <a:gd name="T48" fmla="*/ 50 w 50"/>
                <a:gd name="T49" fmla="*/ 55 h 57"/>
                <a:gd name="T50" fmla="*/ 37 w 50"/>
                <a:gd name="T51" fmla="*/ 53 h 57"/>
                <a:gd name="T52" fmla="*/ 35 w 50"/>
                <a:gd name="T53" fmla="*/ 29 h 57"/>
                <a:gd name="T54" fmla="*/ 22 w 50"/>
                <a:gd name="T55" fmla="*/ 33 h 57"/>
                <a:gd name="T56" fmla="*/ 15 w 50"/>
                <a:gd name="T57" fmla="*/ 33 h 57"/>
                <a:gd name="T58" fmla="*/ 11 w 50"/>
                <a:gd name="T59" fmla="*/ 37 h 57"/>
                <a:gd name="T60" fmla="*/ 11 w 50"/>
                <a:gd name="T61" fmla="*/ 40 h 57"/>
                <a:gd name="T62" fmla="*/ 13 w 50"/>
                <a:gd name="T63" fmla="*/ 46 h 57"/>
                <a:gd name="T64" fmla="*/ 20 w 50"/>
                <a:gd name="T65" fmla="*/ 48 h 57"/>
                <a:gd name="T66" fmla="*/ 28 w 50"/>
                <a:gd name="T67" fmla="*/ 46 h 57"/>
                <a:gd name="T68" fmla="*/ 33 w 50"/>
                <a:gd name="T69" fmla="*/ 40 h 57"/>
                <a:gd name="T70" fmla="*/ 35 w 50"/>
                <a:gd name="T71" fmla="*/ 33 h 57"/>
                <a:gd name="T72" fmla="*/ 0 w 50"/>
                <a:gd name="T73" fmla="*/ 0 h 57"/>
                <a:gd name="T74" fmla="*/ 50 w 50"/>
                <a:gd name="T7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0" h="57">
                  <a:moveTo>
                    <a:pt x="37" y="48"/>
                  </a:moveTo>
                  <a:lnTo>
                    <a:pt x="31" y="53"/>
                  </a:lnTo>
                  <a:lnTo>
                    <a:pt x="26" y="55"/>
                  </a:lnTo>
                  <a:lnTo>
                    <a:pt x="22" y="57"/>
                  </a:lnTo>
                  <a:lnTo>
                    <a:pt x="18" y="57"/>
                  </a:lnTo>
                  <a:lnTo>
                    <a:pt x="11" y="55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9" y="27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8" y="22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5" y="13"/>
                  </a:lnTo>
                  <a:lnTo>
                    <a:pt x="33" y="11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8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4" y="7"/>
                  </a:lnTo>
                  <a:lnTo>
                    <a:pt x="9" y="5"/>
                  </a:lnTo>
                  <a:lnTo>
                    <a:pt x="13" y="3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4" y="5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31"/>
                  </a:lnTo>
                  <a:lnTo>
                    <a:pt x="46" y="40"/>
                  </a:lnTo>
                  <a:lnTo>
                    <a:pt x="46" y="44"/>
                  </a:lnTo>
                  <a:lnTo>
                    <a:pt x="46" y="48"/>
                  </a:lnTo>
                  <a:lnTo>
                    <a:pt x="48" y="53"/>
                  </a:lnTo>
                  <a:lnTo>
                    <a:pt x="50" y="55"/>
                  </a:lnTo>
                  <a:lnTo>
                    <a:pt x="39" y="55"/>
                  </a:lnTo>
                  <a:lnTo>
                    <a:pt x="37" y="53"/>
                  </a:lnTo>
                  <a:lnTo>
                    <a:pt x="37" y="48"/>
                  </a:lnTo>
                  <a:close/>
                  <a:moveTo>
                    <a:pt x="35" y="29"/>
                  </a:moveTo>
                  <a:lnTo>
                    <a:pt x="28" y="31"/>
                  </a:lnTo>
                  <a:lnTo>
                    <a:pt x="22" y="33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1" y="37"/>
                  </a:lnTo>
                  <a:lnTo>
                    <a:pt x="11" y="40"/>
                  </a:lnTo>
                  <a:lnTo>
                    <a:pt x="11" y="44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28" y="46"/>
                  </a:lnTo>
                  <a:lnTo>
                    <a:pt x="31" y="44"/>
                  </a:lnTo>
                  <a:lnTo>
                    <a:pt x="33" y="40"/>
                  </a:lnTo>
                  <a:lnTo>
                    <a:pt x="35" y="37"/>
                  </a:lnTo>
                  <a:lnTo>
                    <a:pt x="35" y="33"/>
                  </a:lnTo>
                  <a:lnTo>
                    <a:pt x="3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68" name="AutoShape 208"/>
            <p:cNvSpPr>
              <a:spLocks noChangeArrowheads="1"/>
            </p:cNvSpPr>
            <p:nvPr/>
          </p:nvSpPr>
          <p:spPr bwMode="auto">
            <a:xfrm>
              <a:off x="3428" y="2400"/>
              <a:ext cx="28" cy="81"/>
            </a:xfrm>
            <a:custGeom>
              <a:avLst/>
              <a:gdLst>
                <a:gd name="T0" fmla="*/ 24 w 26"/>
                <a:gd name="T1" fmla="*/ 65 h 74"/>
                <a:gd name="T2" fmla="*/ 26 w 26"/>
                <a:gd name="T3" fmla="*/ 72 h 74"/>
                <a:gd name="T4" fmla="*/ 21 w 26"/>
                <a:gd name="T5" fmla="*/ 74 h 74"/>
                <a:gd name="T6" fmla="*/ 17 w 26"/>
                <a:gd name="T7" fmla="*/ 74 h 74"/>
                <a:gd name="T8" fmla="*/ 13 w 26"/>
                <a:gd name="T9" fmla="*/ 74 h 74"/>
                <a:gd name="T10" fmla="*/ 11 w 26"/>
                <a:gd name="T11" fmla="*/ 72 h 74"/>
                <a:gd name="T12" fmla="*/ 8 w 26"/>
                <a:gd name="T13" fmla="*/ 70 h 74"/>
                <a:gd name="T14" fmla="*/ 6 w 26"/>
                <a:gd name="T15" fmla="*/ 68 h 74"/>
                <a:gd name="T16" fmla="*/ 6 w 26"/>
                <a:gd name="T17" fmla="*/ 63 h 74"/>
                <a:gd name="T18" fmla="*/ 6 w 26"/>
                <a:gd name="T19" fmla="*/ 57 h 74"/>
                <a:gd name="T20" fmla="*/ 6 w 26"/>
                <a:gd name="T21" fmla="*/ 26 h 74"/>
                <a:gd name="T22" fmla="*/ 0 w 26"/>
                <a:gd name="T23" fmla="*/ 26 h 74"/>
                <a:gd name="T24" fmla="*/ 0 w 26"/>
                <a:gd name="T25" fmla="*/ 17 h 74"/>
                <a:gd name="T26" fmla="*/ 6 w 26"/>
                <a:gd name="T27" fmla="*/ 17 h 74"/>
                <a:gd name="T28" fmla="*/ 6 w 26"/>
                <a:gd name="T29" fmla="*/ 4 h 74"/>
                <a:gd name="T30" fmla="*/ 15 w 26"/>
                <a:gd name="T31" fmla="*/ 0 h 74"/>
                <a:gd name="T32" fmla="*/ 15 w 26"/>
                <a:gd name="T33" fmla="*/ 17 h 74"/>
                <a:gd name="T34" fmla="*/ 24 w 26"/>
                <a:gd name="T35" fmla="*/ 17 h 74"/>
                <a:gd name="T36" fmla="*/ 24 w 26"/>
                <a:gd name="T37" fmla="*/ 26 h 74"/>
                <a:gd name="T38" fmla="*/ 15 w 26"/>
                <a:gd name="T39" fmla="*/ 26 h 74"/>
                <a:gd name="T40" fmla="*/ 15 w 26"/>
                <a:gd name="T41" fmla="*/ 57 h 74"/>
                <a:gd name="T42" fmla="*/ 15 w 26"/>
                <a:gd name="T43" fmla="*/ 61 h 74"/>
                <a:gd name="T44" fmla="*/ 15 w 26"/>
                <a:gd name="T45" fmla="*/ 63 h 74"/>
                <a:gd name="T46" fmla="*/ 15 w 26"/>
                <a:gd name="T47" fmla="*/ 63 h 74"/>
                <a:gd name="T48" fmla="*/ 17 w 26"/>
                <a:gd name="T49" fmla="*/ 63 h 74"/>
                <a:gd name="T50" fmla="*/ 17 w 26"/>
                <a:gd name="T51" fmla="*/ 65 h 74"/>
                <a:gd name="T52" fmla="*/ 19 w 26"/>
                <a:gd name="T53" fmla="*/ 65 h 74"/>
                <a:gd name="T54" fmla="*/ 21 w 26"/>
                <a:gd name="T55" fmla="*/ 65 h 74"/>
                <a:gd name="T56" fmla="*/ 24 w 26"/>
                <a:gd name="T57" fmla="*/ 65 h 74"/>
                <a:gd name="T58" fmla="*/ 0 w 26"/>
                <a:gd name="T59" fmla="*/ 0 h 74"/>
                <a:gd name="T60" fmla="*/ 26 w 26"/>
                <a:gd name="T6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6" h="74">
                  <a:moveTo>
                    <a:pt x="24" y="65"/>
                  </a:moveTo>
                  <a:lnTo>
                    <a:pt x="26" y="72"/>
                  </a:lnTo>
                  <a:lnTo>
                    <a:pt x="21" y="74"/>
                  </a:lnTo>
                  <a:lnTo>
                    <a:pt x="17" y="74"/>
                  </a:lnTo>
                  <a:lnTo>
                    <a:pt x="13" y="74"/>
                  </a:lnTo>
                  <a:lnTo>
                    <a:pt x="11" y="72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3"/>
                  </a:lnTo>
                  <a:lnTo>
                    <a:pt x="6" y="57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4"/>
                  </a:lnTo>
                  <a:lnTo>
                    <a:pt x="15" y="0"/>
                  </a:lnTo>
                  <a:lnTo>
                    <a:pt x="15" y="17"/>
                  </a:lnTo>
                  <a:lnTo>
                    <a:pt x="24" y="17"/>
                  </a:lnTo>
                  <a:lnTo>
                    <a:pt x="24" y="26"/>
                  </a:lnTo>
                  <a:lnTo>
                    <a:pt x="15" y="26"/>
                  </a:lnTo>
                  <a:lnTo>
                    <a:pt x="15" y="57"/>
                  </a:lnTo>
                  <a:lnTo>
                    <a:pt x="15" y="61"/>
                  </a:lnTo>
                  <a:lnTo>
                    <a:pt x="15" y="63"/>
                  </a:lnTo>
                  <a:lnTo>
                    <a:pt x="17" y="63"/>
                  </a:lnTo>
                  <a:lnTo>
                    <a:pt x="17" y="65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4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69" name="AutoShape 209"/>
            <p:cNvSpPr>
              <a:spLocks noChangeArrowheads="1"/>
            </p:cNvSpPr>
            <p:nvPr/>
          </p:nvSpPr>
          <p:spPr bwMode="auto">
            <a:xfrm>
              <a:off x="3459" y="2400"/>
              <a:ext cx="28" cy="81"/>
            </a:xfrm>
            <a:custGeom>
              <a:avLst/>
              <a:gdLst>
                <a:gd name="T0" fmla="*/ 26 w 26"/>
                <a:gd name="T1" fmla="*/ 65 h 74"/>
                <a:gd name="T2" fmla="*/ 26 w 26"/>
                <a:gd name="T3" fmla="*/ 72 h 74"/>
                <a:gd name="T4" fmla="*/ 22 w 26"/>
                <a:gd name="T5" fmla="*/ 74 h 74"/>
                <a:gd name="T6" fmla="*/ 20 w 26"/>
                <a:gd name="T7" fmla="*/ 74 h 74"/>
                <a:gd name="T8" fmla="*/ 15 w 26"/>
                <a:gd name="T9" fmla="*/ 74 h 74"/>
                <a:gd name="T10" fmla="*/ 11 w 26"/>
                <a:gd name="T11" fmla="*/ 72 h 74"/>
                <a:gd name="T12" fmla="*/ 9 w 26"/>
                <a:gd name="T13" fmla="*/ 70 h 74"/>
                <a:gd name="T14" fmla="*/ 9 w 26"/>
                <a:gd name="T15" fmla="*/ 68 h 74"/>
                <a:gd name="T16" fmla="*/ 7 w 26"/>
                <a:gd name="T17" fmla="*/ 63 h 74"/>
                <a:gd name="T18" fmla="*/ 7 w 26"/>
                <a:gd name="T19" fmla="*/ 57 h 74"/>
                <a:gd name="T20" fmla="*/ 7 w 26"/>
                <a:gd name="T21" fmla="*/ 26 h 74"/>
                <a:gd name="T22" fmla="*/ 0 w 26"/>
                <a:gd name="T23" fmla="*/ 26 h 74"/>
                <a:gd name="T24" fmla="*/ 0 w 26"/>
                <a:gd name="T25" fmla="*/ 17 h 74"/>
                <a:gd name="T26" fmla="*/ 7 w 26"/>
                <a:gd name="T27" fmla="*/ 17 h 74"/>
                <a:gd name="T28" fmla="*/ 7 w 26"/>
                <a:gd name="T29" fmla="*/ 4 h 74"/>
                <a:gd name="T30" fmla="*/ 17 w 26"/>
                <a:gd name="T31" fmla="*/ 0 h 74"/>
                <a:gd name="T32" fmla="*/ 17 w 26"/>
                <a:gd name="T33" fmla="*/ 17 h 74"/>
                <a:gd name="T34" fmla="*/ 26 w 26"/>
                <a:gd name="T35" fmla="*/ 17 h 74"/>
                <a:gd name="T36" fmla="*/ 26 w 26"/>
                <a:gd name="T37" fmla="*/ 26 h 74"/>
                <a:gd name="T38" fmla="*/ 17 w 26"/>
                <a:gd name="T39" fmla="*/ 26 h 74"/>
                <a:gd name="T40" fmla="*/ 17 w 26"/>
                <a:gd name="T41" fmla="*/ 57 h 74"/>
                <a:gd name="T42" fmla="*/ 17 w 26"/>
                <a:gd name="T43" fmla="*/ 61 h 74"/>
                <a:gd name="T44" fmla="*/ 17 w 26"/>
                <a:gd name="T45" fmla="*/ 63 h 74"/>
                <a:gd name="T46" fmla="*/ 17 w 26"/>
                <a:gd name="T47" fmla="*/ 63 h 74"/>
                <a:gd name="T48" fmla="*/ 17 w 26"/>
                <a:gd name="T49" fmla="*/ 63 h 74"/>
                <a:gd name="T50" fmla="*/ 20 w 26"/>
                <a:gd name="T51" fmla="*/ 65 h 74"/>
                <a:gd name="T52" fmla="*/ 22 w 26"/>
                <a:gd name="T53" fmla="*/ 65 h 74"/>
                <a:gd name="T54" fmla="*/ 24 w 26"/>
                <a:gd name="T55" fmla="*/ 65 h 74"/>
                <a:gd name="T56" fmla="*/ 26 w 26"/>
                <a:gd name="T57" fmla="*/ 65 h 74"/>
                <a:gd name="T58" fmla="*/ 0 w 26"/>
                <a:gd name="T59" fmla="*/ 0 h 74"/>
                <a:gd name="T60" fmla="*/ 26 w 26"/>
                <a:gd name="T6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6" h="74">
                  <a:moveTo>
                    <a:pt x="26" y="65"/>
                  </a:moveTo>
                  <a:lnTo>
                    <a:pt x="26" y="72"/>
                  </a:lnTo>
                  <a:lnTo>
                    <a:pt x="22" y="74"/>
                  </a:lnTo>
                  <a:lnTo>
                    <a:pt x="20" y="74"/>
                  </a:lnTo>
                  <a:lnTo>
                    <a:pt x="15" y="74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9" y="68"/>
                  </a:lnTo>
                  <a:lnTo>
                    <a:pt x="7" y="63"/>
                  </a:lnTo>
                  <a:lnTo>
                    <a:pt x="7" y="57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7" y="4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26" y="17"/>
                  </a:lnTo>
                  <a:lnTo>
                    <a:pt x="26" y="26"/>
                  </a:lnTo>
                  <a:lnTo>
                    <a:pt x="17" y="26"/>
                  </a:lnTo>
                  <a:lnTo>
                    <a:pt x="17" y="57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20" y="65"/>
                  </a:lnTo>
                  <a:lnTo>
                    <a:pt x="22" y="65"/>
                  </a:lnTo>
                  <a:lnTo>
                    <a:pt x="24" y="65"/>
                  </a:lnTo>
                  <a:lnTo>
                    <a:pt x="26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70" name="AutoShape 210"/>
            <p:cNvSpPr>
              <a:spLocks noChangeArrowheads="1"/>
            </p:cNvSpPr>
            <p:nvPr/>
          </p:nvSpPr>
          <p:spPr bwMode="auto">
            <a:xfrm>
              <a:off x="3493" y="2419"/>
              <a:ext cx="55" cy="62"/>
            </a:xfrm>
            <a:custGeom>
              <a:avLst/>
              <a:gdLst>
                <a:gd name="T0" fmla="*/ 40 w 51"/>
                <a:gd name="T1" fmla="*/ 40 h 57"/>
                <a:gd name="T2" fmla="*/ 51 w 51"/>
                <a:gd name="T3" fmla="*/ 40 h 57"/>
                <a:gd name="T4" fmla="*/ 46 w 51"/>
                <a:gd name="T5" fmla="*/ 46 h 57"/>
                <a:gd name="T6" fmla="*/ 42 w 51"/>
                <a:gd name="T7" fmla="*/ 53 h 57"/>
                <a:gd name="T8" fmla="*/ 35 w 51"/>
                <a:gd name="T9" fmla="*/ 55 h 57"/>
                <a:gd name="T10" fmla="*/ 27 w 51"/>
                <a:gd name="T11" fmla="*/ 57 h 57"/>
                <a:gd name="T12" fmla="*/ 18 w 51"/>
                <a:gd name="T13" fmla="*/ 55 h 57"/>
                <a:gd name="T14" fmla="*/ 14 w 51"/>
                <a:gd name="T15" fmla="*/ 53 h 57"/>
                <a:gd name="T16" fmla="*/ 7 w 51"/>
                <a:gd name="T17" fmla="*/ 48 h 57"/>
                <a:gd name="T18" fmla="*/ 3 w 51"/>
                <a:gd name="T19" fmla="*/ 44 h 57"/>
                <a:gd name="T20" fmla="*/ 0 w 51"/>
                <a:gd name="T21" fmla="*/ 37 h 57"/>
                <a:gd name="T22" fmla="*/ 0 w 51"/>
                <a:gd name="T23" fmla="*/ 29 h 57"/>
                <a:gd name="T24" fmla="*/ 0 w 51"/>
                <a:gd name="T25" fmla="*/ 20 h 57"/>
                <a:gd name="T26" fmla="*/ 3 w 51"/>
                <a:gd name="T27" fmla="*/ 13 h 57"/>
                <a:gd name="T28" fmla="*/ 7 w 51"/>
                <a:gd name="T29" fmla="*/ 7 h 57"/>
                <a:gd name="T30" fmla="*/ 14 w 51"/>
                <a:gd name="T31" fmla="*/ 3 h 57"/>
                <a:gd name="T32" fmla="*/ 18 w 51"/>
                <a:gd name="T33" fmla="*/ 0 h 57"/>
                <a:gd name="T34" fmla="*/ 27 w 51"/>
                <a:gd name="T35" fmla="*/ 0 h 57"/>
                <a:gd name="T36" fmla="*/ 33 w 51"/>
                <a:gd name="T37" fmla="*/ 0 h 57"/>
                <a:gd name="T38" fmla="*/ 40 w 51"/>
                <a:gd name="T39" fmla="*/ 3 h 57"/>
                <a:gd name="T40" fmla="*/ 44 w 51"/>
                <a:gd name="T41" fmla="*/ 7 h 57"/>
                <a:gd name="T42" fmla="*/ 48 w 51"/>
                <a:gd name="T43" fmla="*/ 13 h 57"/>
                <a:gd name="T44" fmla="*/ 51 w 51"/>
                <a:gd name="T45" fmla="*/ 20 h 57"/>
                <a:gd name="T46" fmla="*/ 51 w 51"/>
                <a:gd name="T47" fmla="*/ 29 h 57"/>
                <a:gd name="T48" fmla="*/ 51 w 51"/>
                <a:gd name="T49" fmla="*/ 29 h 57"/>
                <a:gd name="T50" fmla="*/ 51 w 51"/>
                <a:gd name="T51" fmla="*/ 31 h 57"/>
                <a:gd name="T52" fmla="*/ 11 w 51"/>
                <a:gd name="T53" fmla="*/ 31 h 57"/>
                <a:gd name="T54" fmla="*/ 11 w 51"/>
                <a:gd name="T55" fmla="*/ 37 h 57"/>
                <a:gd name="T56" fmla="*/ 16 w 51"/>
                <a:gd name="T57" fmla="*/ 44 h 57"/>
                <a:gd name="T58" fmla="*/ 20 w 51"/>
                <a:gd name="T59" fmla="*/ 46 h 57"/>
                <a:gd name="T60" fmla="*/ 27 w 51"/>
                <a:gd name="T61" fmla="*/ 48 h 57"/>
                <a:gd name="T62" fmla="*/ 31 w 51"/>
                <a:gd name="T63" fmla="*/ 46 h 57"/>
                <a:gd name="T64" fmla="*/ 35 w 51"/>
                <a:gd name="T65" fmla="*/ 46 h 57"/>
                <a:gd name="T66" fmla="*/ 38 w 51"/>
                <a:gd name="T67" fmla="*/ 44 h 57"/>
                <a:gd name="T68" fmla="*/ 40 w 51"/>
                <a:gd name="T69" fmla="*/ 40 h 57"/>
                <a:gd name="T70" fmla="*/ 11 w 51"/>
                <a:gd name="T71" fmla="*/ 22 h 57"/>
                <a:gd name="T72" fmla="*/ 42 w 51"/>
                <a:gd name="T73" fmla="*/ 22 h 57"/>
                <a:gd name="T74" fmla="*/ 40 w 51"/>
                <a:gd name="T75" fmla="*/ 16 h 57"/>
                <a:gd name="T76" fmla="*/ 38 w 51"/>
                <a:gd name="T77" fmla="*/ 13 h 57"/>
                <a:gd name="T78" fmla="*/ 33 w 51"/>
                <a:gd name="T79" fmla="*/ 9 h 57"/>
                <a:gd name="T80" fmla="*/ 27 w 51"/>
                <a:gd name="T81" fmla="*/ 9 h 57"/>
                <a:gd name="T82" fmla="*/ 20 w 51"/>
                <a:gd name="T83" fmla="*/ 9 h 57"/>
                <a:gd name="T84" fmla="*/ 16 w 51"/>
                <a:gd name="T85" fmla="*/ 11 h 57"/>
                <a:gd name="T86" fmla="*/ 11 w 51"/>
                <a:gd name="T87" fmla="*/ 16 h 57"/>
                <a:gd name="T88" fmla="*/ 11 w 51"/>
                <a:gd name="T89" fmla="*/ 22 h 57"/>
                <a:gd name="T90" fmla="*/ 0 w 51"/>
                <a:gd name="T91" fmla="*/ 0 h 57"/>
                <a:gd name="T92" fmla="*/ 51 w 51"/>
                <a:gd name="T9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51" h="57">
                  <a:moveTo>
                    <a:pt x="40" y="40"/>
                  </a:moveTo>
                  <a:lnTo>
                    <a:pt x="51" y="40"/>
                  </a:lnTo>
                  <a:lnTo>
                    <a:pt x="46" y="46"/>
                  </a:lnTo>
                  <a:lnTo>
                    <a:pt x="42" y="53"/>
                  </a:lnTo>
                  <a:lnTo>
                    <a:pt x="35" y="55"/>
                  </a:lnTo>
                  <a:lnTo>
                    <a:pt x="27" y="57"/>
                  </a:lnTo>
                  <a:lnTo>
                    <a:pt x="18" y="55"/>
                  </a:lnTo>
                  <a:lnTo>
                    <a:pt x="14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3"/>
                  </a:lnTo>
                  <a:lnTo>
                    <a:pt x="44" y="7"/>
                  </a:lnTo>
                  <a:lnTo>
                    <a:pt x="48" y="13"/>
                  </a:lnTo>
                  <a:lnTo>
                    <a:pt x="51" y="20"/>
                  </a:lnTo>
                  <a:lnTo>
                    <a:pt x="51" y="29"/>
                  </a:lnTo>
                  <a:lnTo>
                    <a:pt x="51" y="31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16" y="44"/>
                  </a:lnTo>
                  <a:lnTo>
                    <a:pt x="20" y="46"/>
                  </a:lnTo>
                  <a:lnTo>
                    <a:pt x="27" y="48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8" y="44"/>
                  </a:lnTo>
                  <a:lnTo>
                    <a:pt x="40" y="40"/>
                  </a:lnTo>
                  <a:close/>
                  <a:moveTo>
                    <a:pt x="11" y="22"/>
                  </a:moveTo>
                  <a:lnTo>
                    <a:pt x="42" y="22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3" y="9"/>
                  </a:lnTo>
                  <a:lnTo>
                    <a:pt x="27" y="9"/>
                  </a:lnTo>
                  <a:lnTo>
                    <a:pt x="20" y="9"/>
                  </a:lnTo>
                  <a:lnTo>
                    <a:pt x="16" y="11"/>
                  </a:lnTo>
                  <a:lnTo>
                    <a:pt x="11" y="16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71" name="AutoShape 211"/>
            <p:cNvSpPr>
              <a:spLocks noChangeArrowheads="1"/>
            </p:cNvSpPr>
            <p:nvPr/>
          </p:nvSpPr>
          <p:spPr bwMode="auto">
            <a:xfrm>
              <a:off x="3563" y="2419"/>
              <a:ext cx="30" cy="60"/>
            </a:xfrm>
            <a:custGeom>
              <a:avLst/>
              <a:gdLst>
                <a:gd name="T0" fmla="*/ 0 w 28"/>
                <a:gd name="T1" fmla="*/ 55 h 55"/>
                <a:gd name="T2" fmla="*/ 0 w 28"/>
                <a:gd name="T3" fmla="*/ 0 h 55"/>
                <a:gd name="T4" fmla="*/ 8 w 28"/>
                <a:gd name="T5" fmla="*/ 0 h 55"/>
                <a:gd name="T6" fmla="*/ 8 w 28"/>
                <a:gd name="T7" fmla="*/ 9 h 55"/>
                <a:gd name="T8" fmla="*/ 11 w 28"/>
                <a:gd name="T9" fmla="*/ 5 h 55"/>
                <a:gd name="T10" fmla="*/ 13 w 28"/>
                <a:gd name="T11" fmla="*/ 0 h 55"/>
                <a:gd name="T12" fmla="*/ 15 w 28"/>
                <a:gd name="T13" fmla="*/ 0 h 55"/>
                <a:gd name="T14" fmla="*/ 17 w 28"/>
                <a:gd name="T15" fmla="*/ 0 h 55"/>
                <a:gd name="T16" fmla="*/ 21 w 28"/>
                <a:gd name="T17" fmla="*/ 0 h 55"/>
                <a:gd name="T18" fmla="*/ 28 w 28"/>
                <a:gd name="T19" fmla="*/ 3 h 55"/>
                <a:gd name="T20" fmla="*/ 24 w 28"/>
                <a:gd name="T21" fmla="*/ 11 h 55"/>
                <a:gd name="T22" fmla="*/ 21 w 28"/>
                <a:gd name="T23" fmla="*/ 9 h 55"/>
                <a:gd name="T24" fmla="*/ 17 w 28"/>
                <a:gd name="T25" fmla="*/ 9 h 55"/>
                <a:gd name="T26" fmla="*/ 15 w 28"/>
                <a:gd name="T27" fmla="*/ 9 h 55"/>
                <a:gd name="T28" fmla="*/ 13 w 28"/>
                <a:gd name="T29" fmla="*/ 11 h 55"/>
                <a:gd name="T30" fmla="*/ 11 w 28"/>
                <a:gd name="T31" fmla="*/ 13 h 55"/>
                <a:gd name="T32" fmla="*/ 11 w 28"/>
                <a:gd name="T33" fmla="*/ 16 h 55"/>
                <a:gd name="T34" fmla="*/ 8 w 28"/>
                <a:gd name="T35" fmla="*/ 20 h 55"/>
                <a:gd name="T36" fmla="*/ 8 w 28"/>
                <a:gd name="T37" fmla="*/ 27 h 55"/>
                <a:gd name="T38" fmla="*/ 8 w 28"/>
                <a:gd name="T39" fmla="*/ 55 h 55"/>
                <a:gd name="T40" fmla="*/ 0 w 28"/>
                <a:gd name="T41" fmla="*/ 55 h 55"/>
                <a:gd name="T42" fmla="*/ 0 w 28"/>
                <a:gd name="T43" fmla="*/ 0 h 55"/>
                <a:gd name="T44" fmla="*/ 28 w 28"/>
                <a:gd name="T4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28" h="55">
                  <a:moveTo>
                    <a:pt x="0" y="5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24" y="11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8" y="20"/>
                  </a:lnTo>
                  <a:lnTo>
                    <a:pt x="8" y="27"/>
                  </a:lnTo>
                  <a:lnTo>
                    <a:pt x="8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72" name="AutoShape 212"/>
            <p:cNvSpPr>
              <a:spLocks noChangeArrowheads="1"/>
            </p:cNvSpPr>
            <p:nvPr/>
          </p:nvSpPr>
          <p:spPr bwMode="auto">
            <a:xfrm>
              <a:off x="3601" y="2398"/>
              <a:ext cx="9" cy="81"/>
            </a:xfrm>
            <a:custGeom>
              <a:avLst/>
              <a:gdLst>
                <a:gd name="T0" fmla="*/ 0 w 9"/>
                <a:gd name="T1" fmla="*/ 9 h 74"/>
                <a:gd name="T2" fmla="*/ 0 w 9"/>
                <a:gd name="T3" fmla="*/ 0 h 74"/>
                <a:gd name="T4" fmla="*/ 9 w 9"/>
                <a:gd name="T5" fmla="*/ 0 h 74"/>
                <a:gd name="T6" fmla="*/ 9 w 9"/>
                <a:gd name="T7" fmla="*/ 9 h 74"/>
                <a:gd name="T8" fmla="*/ 0 w 9"/>
                <a:gd name="T9" fmla="*/ 9 h 74"/>
                <a:gd name="T10" fmla="*/ 0 w 9"/>
                <a:gd name="T11" fmla="*/ 74 h 74"/>
                <a:gd name="T12" fmla="*/ 0 w 9"/>
                <a:gd name="T13" fmla="*/ 19 h 74"/>
                <a:gd name="T14" fmla="*/ 9 w 9"/>
                <a:gd name="T15" fmla="*/ 19 h 74"/>
                <a:gd name="T16" fmla="*/ 9 w 9"/>
                <a:gd name="T17" fmla="*/ 74 h 74"/>
                <a:gd name="T18" fmla="*/ 0 w 9"/>
                <a:gd name="T19" fmla="*/ 74 h 74"/>
                <a:gd name="T20" fmla="*/ 0 w 9"/>
                <a:gd name="T21" fmla="*/ 0 h 74"/>
                <a:gd name="T22" fmla="*/ 9 w 9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9" h="74">
                  <a:moveTo>
                    <a:pt x="0" y="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close/>
                  <a:moveTo>
                    <a:pt x="0" y="74"/>
                  </a:moveTo>
                  <a:lnTo>
                    <a:pt x="0" y="19"/>
                  </a:lnTo>
                  <a:lnTo>
                    <a:pt x="9" y="19"/>
                  </a:lnTo>
                  <a:lnTo>
                    <a:pt x="9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73" name="AutoShape 213"/>
            <p:cNvSpPr>
              <a:spLocks noChangeArrowheads="1"/>
            </p:cNvSpPr>
            <p:nvPr/>
          </p:nvSpPr>
          <p:spPr bwMode="auto">
            <a:xfrm>
              <a:off x="3625" y="2419"/>
              <a:ext cx="48" cy="60"/>
            </a:xfrm>
            <a:custGeom>
              <a:avLst/>
              <a:gdLst>
                <a:gd name="T0" fmla="*/ 0 w 44"/>
                <a:gd name="T1" fmla="*/ 55 h 55"/>
                <a:gd name="T2" fmla="*/ 0 w 44"/>
                <a:gd name="T3" fmla="*/ 0 h 55"/>
                <a:gd name="T4" fmla="*/ 11 w 44"/>
                <a:gd name="T5" fmla="*/ 0 h 55"/>
                <a:gd name="T6" fmla="*/ 11 w 44"/>
                <a:gd name="T7" fmla="*/ 9 h 55"/>
                <a:gd name="T8" fmla="*/ 13 w 44"/>
                <a:gd name="T9" fmla="*/ 3 h 55"/>
                <a:gd name="T10" fmla="*/ 20 w 44"/>
                <a:gd name="T11" fmla="*/ 0 h 55"/>
                <a:gd name="T12" fmla="*/ 26 w 44"/>
                <a:gd name="T13" fmla="*/ 0 h 55"/>
                <a:gd name="T14" fmla="*/ 31 w 44"/>
                <a:gd name="T15" fmla="*/ 0 h 55"/>
                <a:gd name="T16" fmla="*/ 35 w 44"/>
                <a:gd name="T17" fmla="*/ 3 h 55"/>
                <a:gd name="T18" fmla="*/ 37 w 44"/>
                <a:gd name="T19" fmla="*/ 3 h 55"/>
                <a:gd name="T20" fmla="*/ 39 w 44"/>
                <a:gd name="T21" fmla="*/ 7 h 55"/>
                <a:gd name="T22" fmla="*/ 42 w 44"/>
                <a:gd name="T23" fmla="*/ 9 h 55"/>
                <a:gd name="T24" fmla="*/ 42 w 44"/>
                <a:gd name="T25" fmla="*/ 13 h 55"/>
                <a:gd name="T26" fmla="*/ 42 w 44"/>
                <a:gd name="T27" fmla="*/ 16 h 55"/>
                <a:gd name="T28" fmla="*/ 44 w 44"/>
                <a:gd name="T29" fmla="*/ 22 h 55"/>
                <a:gd name="T30" fmla="*/ 44 w 44"/>
                <a:gd name="T31" fmla="*/ 55 h 55"/>
                <a:gd name="T32" fmla="*/ 33 w 44"/>
                <a:gd name="T33" fmla="*/ 55 h 55"/>
                <a:gd name="T34" fmla="*/ 33 w 44"/>
                <a:gd name="T35" fmla="*/ 22 h 55"/>
                <a:gd name="T36" fmla="*/ 33 w 44"/>
                <a:gd name="T37" fmla="*/ 18 h 55"/>
                <a:gd name="T38" fmla="*/ 33 w 44"/>
                <a:gd name="T39" fmla="*/ 13 h 55"/>
                <a:gd name="T40" fmla="*/ 31 w 44"/>
                <a:gd name="T41" fmla="*/ 11 h 55"/>
                <a:gd name="T42" fmla="*/ 29 w 44"/>
                <a:gd name="T43" fmla="*/ 9 h 55"/>
                <a:gd name="T44" fmla="*/ 26 w 44"/>
                <a:gd name="T45" fmla="*/ 9 h 55"/>
                <a:gd name="T46" fmla="*/ 22 w 44"/>
                <a:gd name="T47" fmla="*/ 9 h 55"/>
                <a:gd name="T48" fmla="*/ 18 w 44"/>
                <a:gd name="T49" fmla="*/ 9 h 55"/>
                <a:gd name="T50" fmla="*/ 13 w 44"/>
                <a:gd name="T51" fmla="*/ 11 h 55"/>
                <a:gd name="T52" fmla="*/ 11 w 44"/>
                <a:gd name="T53" fmla="*/ 16 h 55"/>
                <a:gd name="T54" fmla="*/ 11 w 44"/>
                <a:gd name="T55" fmla="*/ 20 h 55"/>
                <a:gd name="T56" fmla="*/ 11 w 44"/>
                <a:gd name="T57" fmla="*/ 27 h 55"/>
                <a:gd name="T58" fmla="*/ 11 w 44"/>
                <a:gd name="T59" fmla="*/ 55 h 55"/>
                <a:gd name="T60" fmla="*/ 0 w 44"/>
                <a:gd name="T61" fmla="*/ 55 h 55"/>
                <a:gd name="T62" fmla="*/ 0 w 44"/>
                <a:gd name="T63" fmla="*/ 0 h 55"/>
                <a:gd name="T64" fmla="*/ 44 w 44"/>
                <a:gd name="T6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44" h="55">
                  <a:moveTo>
                    <a:pt x="0" y="55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9"/>
                  </a:lnTo>
                  <a:lnTo>
                    <a:pt x="13" y="3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7"/>
                  </a:lnTo>
                  <a:lnTo>
                    <a:pt x="42" y="9"/>
                  </a:lnTo>
                  <a:lnTo>
                    <a:pt x="42" y="13"/>
                  </a:lnTo>
                  <a:lnTo>
                    <a:pt x="42" y="16"/>
                  </a:lnTo>
                  <a:lnTo>
                    <a:pt x="44" y="22"/>
                  </a:lnTo>
                  <a:lnTo>
                    <a:pt x="44" y="55"/>
                  </a:lnTo>
                  <a:lnTo>
                    <a:pt x="33" y="55"/>
                  </a:lnTo>
                  <a:lnTo>
                    <a:pt x="33" y="22"/>
                  </a:lnTo>
                  <a:lnTo>
                    <a:pt x="33" y="18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3" y="11"/>
                  </a:lnTo>
                  <a:lnTo>
                    <a:pt x="11" y="16"/>
                  </a:lnTo>
                  <a:lnTo>
                    <a:pt x="11" y="20"/>
                  </a:lnTo>
                  <a:lnTo>
                    <a:pt x="11" y="27"/>
                  </a:lnTo>
                  <a:lnTo>
                    <a:pt x="11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74" name="AutoShape 214"/>
            <p:cNvSpPr>
              <a:spLocks noChangeArrowheads="1"/>
            </p:cNvSpPr>
            <p:nvPr/>
          </p:nvSpPr>
          <p:spPr bwMode="auto">
            <a:xfrm>
              <a:off x="3686" y="2419"/>
              <a:ext cx="48" cy="84"/>
            </a:xfrm>
            <a:custGeom>
              <a:avLst/>
              <a:gdLst>
                <a:gd name="T0" fmla="*/ 11 w 45"/>
                <a:gd name="T1" fmla="*/ 61 h 77"/>
                <a:gd name="T2" fmla="*/ 13 w 45"/>
                <a:gd name="T3" fmla="*/ 66 h 77"/>
                <a:gd name="T4" fmla="*/ 21 w 45"/>
                <a:gd name="T5" fmla="*/ 68 h 77"/>
                <a:gd name="T6" fmla="*/ 30 w 45"/>
                <a:gd name="T7" fmla="*/ 66 h 77"/>
                <a:gd name="T8" fmla="*/ 35 w 45"/>
                <a:gd name="T9" fmla="*/ 59 h 77"/>
                <a:gd name="T10" fmla="*/ 37 w 45"/>
                <a:gd name="T11" fmla="*/ 48 h 77"/>
                <a:gd name="T12" fmla="*/ 26 w 45"/>
                <a:gd name="T13" fmla="*/ 55 h 77"/>
                <a:gd name="T14" fmla="*/ 15 w 45"/>
                <a:gd name="T15" fmla="*/ 55 h 77"/>
                <a:gd name="T16" fmla="*/ 4 w 45"/>
                <a:gd name="T17" fmla="*/ 46 h 77"/>
                <a:gd name="T18" fmla="*/ 0 w 45"/>
                <a:gd name="T19" fmla="*/ 35 h 77"/>
                <a:gd name="T20" fmla="*/ 0 w 45"/>
                <a:gd name="T21" fmla="*/ 20 h 77"/>
                <a:gd name="T22" fmla="*/ 4 w 45"/>
                <a:gd name="T23" fmla="*/ 7 h 77"/>
                <a:gd name="T24" fmla="*/ 15 w 45"/>
                <a:gd name="T25" fmla="*/ 0 h 77"/>
                <a:gd name="T26" fmla="*/ 26 w 45"/>
                <a:gd name="T27" fmla="*/ 0 h 77"/>
                <a:gd name="T28" fmla="*/ 37 w 45"/>
                <a:gd name="T29" fmla="*/ 7 h 77"/>
                <a:gd name="T30" fmla="*/ 45 w 45"/>
                <a:gd name="T31" fmla="*/ 0 h 77"/>
                <a:gd name="T32" fmla="*/ 45 w 45"/>
                <a:gd name="T33" fmla="*/ 55 h 77"/>
                <a:gd name="T34" fmla="*/ 43 w 45"/>
                <a:gd name="T35" fmla="*/ 66 h 77"/>
                <a:gd name="T36" fmla="*/ 35 w 45"/>
                <a:gd name="T37" fmla="*/ 74 h 77"/>
                <a:gd name="T38" fmla="*/ 21 w 45"/>
                <a:gd name="T39" fmla="*/ 77 h 77"/>
                <a:gd name="T40" fmla="*/ 6 w 45"/>
                <a:gd name="T41" fmla="*/ 72 h 77"/>
                <a:gd name="T42" fmla="*/ 0 w 45"/>
                <a:gd name="T43" fmla="*/ 66 h 77"/>
                <a:gd name="T44" fmla="*/ 8 w 45"/>
                <a:gd name="T45" fmla="*/ 27 h 77"/>
                <a:gd name="T46" fmla="*/ 11 w 45"/>
                <a:gd name="T47" fmla="*/ 37 h 77"/>
                <a:gd name="T48" fmla="*/ 17 w 45"/>
                <a:gd name="T49" fmla="*/ 46 h 77"/>
                <a:gd name="T50" fmla="*/ 28 w 45"/>
                <a:gd name="T51" fmla="*/ 46 h 77"/>
                <a:gd name="T52" fmla="*/ 35 w 45"/>
                <a:gd name="T53" fmla="*/ 37 h 77"/>
                <a:gd name="T54" fmla="*/ 37 w 45"/>
                <a:gd name="T55" fmla="*/ 27 h 77"/>
                <a:gd name="T56" fmla="*/ 32 w 45"/>
                <a:gd name="T57" fmla="*/ 13 h 77"/>
                <a:gd name="T58" fmla="*/ 21 w 45"/>
                <a:gd name="T59" fmla="*/ 9 h 77"/>
                <a:gd name="T60" fmla="*/ 13 w 45"/>
                <a:gd name="T61" fmla="*/ 13 h 77"/>
                <a:gd name="T62" fmla="*/ 8 w 45"/>
                <a:gd name="T63" fmla="*/ 27 h 77"/>
                <a:gd name="T64" fmla="*/ 0 w 45"/>
                <a:gd name="T65" fmla="*/ 0 h 77"/>
                <a:gd name="T66" fmla="*/ 45 w 45"/>
                <a:gd name="T6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45" h="77">
                  <a:moveTo>
                    <a:pt x="0" y="59"/>
                  </a:moveTo>
                  <a:lnTo>
                    <a:pt x="11" y="61"/>
                  </a:lnTo>
                  <a:lnTo>
                    <a:pt x="11" y="64"/>
                  </a:lnTo>
                  <a:lnTo>
                    <a:pt x="13" y="66"/>
                  </a:lnTo>
                  <a:lnTo>
                    <a:pt x="17" y="68"/>
                  </a:lnTo>
                  <a:lnTo>
                    <a:pt x="21" y="68"/>
                  </a:lnTo>
                  <a:lnTo>
                    <a:pt x="26" y="68"/>
                  </a:lnTo>
                  <a:lnTo>
                    <a:pt x="30" y="66"/>
                  </a:lnTo>
                  <a:lnTo>
                    <a:pt x="32" y="64"/>
                  </a:lnTo>
                  <a:lnTo>
                    <a:pt x="35" y="59"/>
                  </a:lnTo>
                  <a:lnTo>
                    <a:pt x="35" y="55"/>
                  </a:lnTo>
                  <a:lnTo>
                    <a:pt x="37" y="48"/>
                  </a:lnTo>
                  <a:lnTo>
                    <a:pt x="32" y="53"/>
                  </a:lnTo>
                  <a:lnTo>
                    <a:pt x="26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8" y="53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4" y="7"/>
                  </a:lnTo>
                  <a:lnTo>
                    <a:pt x="8" y="3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3"/>
                  </a:lnTo>
                  <a:lnTo>
                    <a:pt x="37" y="7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45" y="48"/>
                  </a:lnTo>
                  <a:lnTo>
                    <a:pt x="45" y="55"/>
                  </a:lnTo>
                  <a:lnTo>
                    <a:pt x="43" y="61"/>
                  </a:lnTo>
                  <a:lnTo>
                    <a:pt x="43" y="66"/>
                  </a:lnTo>
                  <a:lnTo>
                    <a:pt x="39" y="70"/>
                  </a:lnTo>
                  <a:lnTo>
                    <a:pt x="35" y="74"/>
                  </a:lnTo>
                  <a:lnTo>
                    <a:pt x="28" y="77"/>
                  </a:lnTo>
                  <a:lnTo>
                    <a:pt x="21" y="77"/>
                  </a:lnTo>
                  <a:lnTo>
                    <a:pt x="13" y="77"/>
                  </a:lnTo>
                  <a:lnTo>
                    <a:pt x="6" y="72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0" y="59"/>
                  </a:lnTo>
                  <a:close/>
                  <a:moveTo>
                    <a:pt x="8" y="27"/>
                  </a:moveTo>
                  <a:lnTo>
                    <a:pt x="8" y="33"/>
                  </a:lnTo>
                  <a:lnTo>
                    <a:pt x="11" y="37"/>
                  </a:lnTo>
                  <a:lnTo>
                    <a:pt x="13" y="42"/>
                  </a:lnTo>
                  <a:lnTo>
                    <a:pt x="17" y="46"/>
                  </a:lnTo>
                  <a:lnTo>
                    <a:pt x="21" y="46"/>
                  </a:lnTo>
                  <a:lnTo>
                    <a:pt x="28" y="46"/>
                  </a:lnTo>
                  <a:lnTo>
                    <a:pt x="32" y="42"/>
                  </a:lnTo>
                  <a:lnTo>
                    <a:pt x="35" y="37"/>
                  </a:lnTo>
                  <a:lnTo>
                    <a:pt x="35" y="33"/>
                  </a:lnTo>
                  <a:lnTo>
                    <a:pt x="37" y="27"/>
                  </a:lnTo>
                  <a:lnTo>
                    <a:pt x="35" y="20"/>
                  </a:lnTo>
                  <a:lnTo>
                    <a:pt x="32" y="13"/>
                  </a:lnTo>
                  <a:lnTo>
                    <a:pt x="28" y="9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3" y="13"/>
                  </a:lnTo>
                  <a:lnTo>
                    <a:pt x="8" y="20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75" name="AutoShape 215"/>
            <p:cNvSpPr>
              <a:spLocks noChangeArrowheads="1"/>
            </p:cNvSpPr>
            <p:nvPr/>
          </p:nvSpPr>
          <p:spPr bwMode="auto">
            <a:xfrm>
              <a:off x="3161" y="1408"/>
              <a:ext cx="1966" cy="1223"/>
            </a:xfrm>
            <a:custGeom>
              <a:avLst/>
              <a:gdLst>
                <a:gd name="T0" fmla="*/ 0 w 1779"/>
                <a:gd name="T1" fmla="*/ 494 h 1106"/>
                <a:gd name="T2" fmla="*/ 61 w 1779"/>
                <a:gd name="T3" fmla="*/ 492 h 1106"/>
                <a:gd name="T4" fmla="*/ 109 w 1779"/>
                <a:gd name="T5" fmla="*/ 488 h 1106"/>
                <a:gd name="T6" fmla="*/ 150 w 1779"/>
                <a:gd name="T7" fmla="*/ 483 h 1106"/>
                <a:gd name="T8" fmla="*/ 181 w 1779"/>
                <a:gd name="T9" fmla="*/ 477 h 1106"/>
                <a:gd name="T10" fmla="*/ 207 w 1779"/>
                <a:gd name="T11" fmla="*/ 468 h 1106"/>
                <a:gd name="T12" fmla="*/ 229 w 1779"/>
                <a:gd name="T13" fmla="*/ 457 h 1106"/>
                <a:gd name="T14" fmla="*/ 261 w 1779"/>
                <a:gd name="T15" fmla="*/ 431 h 1106"/>
                <a:gd name="T16" fmla="*/ 296 w 1779"/>
                <a:gd name="T17" fmla="*/ 396 h 1106"/>
                <a:gd name="T18" fmla="*/ 329 w 1779"/>
                <a:gd name="T19" fmla="*/ 355 h 1106"/>
                <a:gd name="T20" fmla="*/ 359 w 1779"/>
                <a:gd name="T21" fmla="*/ 309 h 1106"/>
                <a:gd name="T22" fmla="*/ 390 w 1779"/>
                <a:gd name="T23" fmla="*/ 263 h 1106"/>
                <a:gd name="T24" fmla="*/ 420 w 1779"/>
                <a:gd name="T25" fmla="*/ 220 h 1106"/>
                <a:gd name="T26" fmla="*/ 446 w 1779"/>
                <a:gd name="T27" fmla="*/ 181 h 1106"/>
                <a:gd name="T28" fmla="*/ 470 w 1779"/>
                <a:gd name="T29" fmla="*/ 152 h 1106"/>
                <a:gd name="T30" fmla="*/ 483 w 1779"/>
                <a:gd name="T31" fmla="*/ 135 h 1106"/>
                <a:gd name="T32" fmla="*/ 499 w 1779"/>
                <a:gd name="T33" fmla="*/ 111 h 1106"/>
                <a:gd name="T34" fmla="*/ 516 w 1779"/>
                <a:gd name="T35" fmla="*/ 85 h 1106"/>
                <a:gd name="T36" fmla="*/ 533 w 1779"/>
                <a:gd name="T37" fmla="*/ 59 h 1106"/>
                <a:gd name="T38" fmla="*/ 555 w 1779"/>
                <a:gd name="T39" fmla="*/ 35 h 1106"/>
                <a:gd name="T40" fmla="*/ 579 w 1779"/>
                <a:gd name="T41" fmla="*/ 15 h 1106"/>
                <a:gd name="T42" fmla="*/ 605 w 1779"/>
                <a:gd name="T43" fmla="*/ 2 h 1106"/>
                <a:gd name="T44" fmla="*/ 636 w 1779"/>
                <a:gd name="T45" fmla="*/ 0 h 1106"/>
                <a:gd name="T46" fmla="*/ 708 w 1779"/>
                <a:gd name="T47" fmla="*/ 9 h 1106"/>
                <a:gd name="T48" fmla="*/ 773 w 1779"/>
                <a:gd name="T49" fmla="*/ 28 h 1106"/>
                <a:gd name="T50" fmla="*/ 834 w 1779"/>
                <a:gd name="T51" fmla="*/ 59 h 1106"/>
                <a:gd name="T52" fmla="*/ 891 w 1779"/>
                <a:gd name="T53" fmla="*/ 96 h 1106"/>
                <a:gd name="T54" fmla="*/ 943 w 1779"/>
                <a:gd name="T55" fmla="*/ 139 h 1106"/>
                <a:gd name="T56" fmla="*/ 991 w 1779"/>
                <a:gd name="T57" fmla="*/ 189 h 1106"/>
                <a:gd name="T58" fmla="*/ 1036 w 1779"/>
                <a:gd name="T59" fmla="*/ 246 h 1106"/>
                <a:gd name="T60" fmla="*/ 1078 w 1779"/>
                <a:gd name="T61" fmla="*/ 305 h 1106"/>
                <a:gd name="T62" fmla="*/ 1117 w 1779"/>
                <a:gd name="T63" fmla="*/ 368 h 1106"/>
                <a:gd name="T64" fmla="*/ 1154 w 1779"/>
                <a:gd name="T65" fmla="*/ 433 h 1106"/>
                <a:gd name="T66" fmla="*/ 1189 w 1779"/>
                <a:gd name="T67" fmla="*/ 499 h 1106"/>
                <a:gd name="T68" fmla="*/ 1222 w 1779"/>
                <a:gd name="T69" fmla="*/ 564 h 1106"/>
                <a:gd name="T70" fmla="*/ 1252 w 1779"/>
                <a:gd name="T71" fmla="*/ 627 h 1106"/>
                <a:gd name="T72" fmla="*/ 1282 w 1779"/>
                <a:gd name="T73" fmla="*/ 688 h 1106"/>
                <a:gd name="T74" fmla="*/ 1313 w 1779"/>
                <a:gd name="T75" fmla="*/ 747 h 1106"/>
                <a:gd name="T76" fmla="*/ 1343 w 1779"/>
                <a:gd name="T77" fmla="*/ 801 h 1106"/>
                <a:gd name="T78" fmla="*/ 1374 w 1779"/>
                <a:gd name="T79" fmla="*/ 849 h 1106"/>
                <a:gd name="T80" fmla="*/ 1404 w 1779"/>
                <a:gd name="T81" fmla="*/ 893 h 1106"/>
                <a:gd name="T82" fmla="*/ 1437 w 1779"/>
                <a:gd name="T83" fmla="*/ 927 h 1106"/>
                <a:gd name="T84" fmla="*/ 1459 w 1779"/>
                <a:gd name="T85" fmla="*/ 949 h 1106"/>
                <a:gd name="T86" fmla="*/ 1489 w 1779"/>
                <a:gd name="T87" fmla="*/ 973 h 1106"/>
                <a:gd name="T88" fmla="*/ 1522 w 1779"/>
                <a:gd name="T89" fmla="*/ 1002 h 1106"/>
                <a:gd name="T90" fmla="*/ 1555 w 1779"/>
                <a:gd name="T91" fmla="*/ 1028 h 1106"/>
                <a:gd name="T92" fmla="*/ 1587 w 1779"/>
                <a:gd name="T93" fmla="*/ 1052 h 1106"/>
                <a:gd name="T94" fmla="*/ 1613 w 1779"/>
                <a:gd name="T95" fmla="*/ 1067 h 1106"/>
                <a:gd name="T96" fmla="*/ 1633 w 1779"/>
                <a:gd name="T97" fmla="*/ 1073 h 1106"/>
                <a:gd name="T98" fmla="*/ 1657 w 1779"/>
                <a:gd name="T99" fmla="*/ 1082 h 1106"/>
                <a:gd name="T100" fmla="*/ 1687 w 1779"/>
                <a:gd name="T101" fmla="*/ 1089 h 1106"/>
                <a:gd name="T102" fmla="*/ 1729 w 1779"/>
                <a:gd name="T103" fmla="*/ 1097 h 1106"/>
                <a:gd name="T104" fmla="*/ 1779 w 1779"/>
                <a:gd name="T105" fmla="*/ 1106 h 1106"/>
                <a:gd name="T106" fmla="*/ 0 w 1779"/>
                <a:gd name="T107" fmla="*/ 0 h 1106"/>
                <a:gd name="T108" fmla="*/ 1779 w 1779"/>
                <a:gd name="T109" fmla="*/ 110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T106" t="T107" r="T108" b="T109"/>
              <a:pathLst>
                <a:path w="1779" h="1106">
                  <a:moveTo>
                    <a:pt x="0" y="494"/>
                  </a:moveTo>
                  <a:lnTo>
                    <a:pt x="61" y="492"/>
                  </a:lnTo>
                  <a:lnTo>
                    <a:pt x="109" y="488"/>
                  </a:lnTo>
                  <a:lnTo>
                    <a:pt x="150" y="483"/>
                  </a:lnTo>
                  <a:lnTo>
                    <a:pt x="181" y="477"/>
                  </a:lnTo>
                  <a:lnTo>
                    <a:pt x="207" y="468"/>
                  </a:lnTo>
                  <a:lnTo>
                    <a:pt x="229" y="457"/>
                  </a:lnTo>
                  <a:lnTo>
                    <a:pt x="261" y="431"/>
                  </a:lnTo>
                  <a:lnTo>
                    <a:pt x="296" y="396"/>
                  </a:lnTo>
                  <a:lnTo>
                    <a:pt x="329" y="355"/>
                  </a:lnTo>
                  <a:lnTo>
                    <a:pt x="359" y="309"/>
                  </a:lnTo>
                  <a:lnTo>
                    <a:pt x="390" y="263"/>
                  </a:lnTo>
                  <a:lnTo>
                    <a:pt x="420" y="220"/>
                  </a:lnTo>
                  <a:lnTo>
                    <a:pt x="446" y="181"/>
                  </a:lnTo>
                  <a:lnTo>
                    <a:pt x="470" y="152"/>
                  </a:lnTo>
                  <a:lnTo>
                    <a:pt x="483" y="135"/>
                  </a:lnTo>
                  <a:lnTo>
                    <a:pt x="499" y="111"/>
                  </a:lnTo>
                  <a:lnTo>
                    <a:pt x="516" y="85"/>
                  </a:lnTo>
                  <a:lnTo>
                    <a:pt x="533" y="59"/>
                  </a:lnTo>
                  <a:lnTo>
                    <a:pt x="555" y="35"/>
                  </a:lnTo>
                  <a:lnTo>
                    <a:pt x="579" y="15"/>
                  </a:lnTo>
                  <a:lnTo>
                    <a:pt x="605" y="2"/>
                  </a:lnTo>
                  <a:lnTo>
                    <a:pt x="636" y="0"/>
                  </a:lnTo>
                  <a:lnTo>
                    <a:pt x="708" y="9"/>
                  </a:lnTo>
                  <a:lnTo>
                    <a:pt x="773" y="28"/>
                  </a:lnTo>
                  <a:lnTo>
                    <a:pt x="834" y="59"/>
                  </a:lnTo>
                  <a:lnTo>
                    <a:pt x="891" y="96"/>
                  </a:lnTo>
                  <a:lnTo>
                    <a:pt x="943" y="139"/>
                  </a:lnTo>
                  <a:lnTo>
                    <a:pt x="991" y="189"/>
                  </a:lnTo>
                  <a:lnTo>
                    <a:pt x="1036" y="246"/>
                  </a:lnTo>
                  <a:lnTo>
                    <a:pt x="1078" y="305"/>
                  </a:lnTo>
                  <a:lnTo>
                    <a:pt x="1117" y="368"/>
                  </a:lnTo>
                  <a:lnTo>
                    <a:pt x="1154" y="433"/>
                  </a:lnTo>
                  <a:lnTo>
                    <a:pt x="1189" y="499"/>
                  </a:lnTo>
                  <a:lnTo>
                    <a:pt x="1222" y="564"/>
                  </a:lnTo>
                  <a:lnTo>
                    <a:pt x="1252" y="627"/>
                  </a:lnTo>
                  <a:lnTo>
                    <a:pt x="1282" y="688"/>
                  </a:lnTo>
                  <a:lnTo>
                    <a:pt x="1313" y="747"/>
                  </a:lnTo>
                  <a:lnTo>
                    <a:pt x="1343" y="801"/>
                  </a:lnTo>
                  <a:lnTo>
                    <a:pt x="1374" y="849"/>
                  </a:lnTo>
                  <a:lnTo>
                    <a:pt x="1404" y="893"/>
                  </a:lnTo>
                  <a:lnTo>
                    <a:pt x="1437" y="927"/>
                  </a:lnTo>
                  <a:lnTo>
                    <a:pt x="1459" y="949"/>
                  </a:lnTo>
                  <a:lnTo>
                    <a:pt x="1489" y="973"/>
                  </a:lnTo>
                  <a:lnTo>
                    <a:pt x="1522" y="1002"/>
                  </a:lnTo>
                  <a:lnTo>
                    <a:pt x="1555" y="1028"/>
                  </a:lnTo>
                  <a:lnTo>
                    <a:pt x="1587" y="1052"/>
                  </a:lnTo>
                  <a:lnTo>
                    <a:pt x="1613" y="1067"/>
                  </a:lnTo>
                  <a:lnTo>
                    <a:pt x="1633" y="1073"/>
                  </a:lnTo>
                  <a:lnTo>
                    <a:pt x="1657" y="1082"/>
                  </a:lnTo>
                  <a:lnTo>
                    <a:pt x="1687" y="1089"/>
                  </a:lnTo>
                  <a:lnTo>
                    <a:pt x="1729" y="1097"/>
                  </a:lnTo>
                  <a:lnTo>
                    <a:pt x="1779" y="1106"/>
                  </a:lnTo>
                </a:path>
              </a:pathLst>
            </a:custGeom>
            <a:noFill/>
            <a:ln w="14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76" name="AutoShape 216"/>
            <p:cNvSpPr>
              <a:spLocks noChangeArrowheads="1"/>
            </p:cNvSpPr>
            <p:nvPr/>
          </p:nvSpPr>
          <p:spPr bwMode="auto">
            <a:xfrm>
              <a:off x="3291" y="1230"/>
              <a:ext cx="56" cy="78"/>
            </a:xfrm>
            <a:custGeom>
              <a:avLst/>
              <a:gdLst>
                <a:gd name="T0" fmla="*/ 10 w 52"/>
                <a:gd name="T1" fmla="*/ 50 h 72"/>
                <a:gd name="T2" fmla="*/ 10 w 52"/>
                <a:gd name="T3" fmla="*/ 15 h 72"/>
                <a:gd name="T4" fmla="*/ 10 w 52"/>
                <a:gd name="T5" fmla="*/ 11 h 72"/>
                <a:gd name="T6" fmla="*/ 10 w 52"/>
                <a:gd name="T7" fmla="*/ 8 h 72"/>
                <a:gd name="T8" fmla="*/ 10 w 52"/>
                <a:gd name="T9" fmla="*/ 6 h 72"/>
                <a:gd name="T10" fmla="*/ 8 w 52"/>
                <a:gd name="T11" fmla="*/ 6 h 72"/>
                <a:gd name="T12" fmla="*/ 8 w 52"/>
                <a:gd name="T13" fmla="*/ 4 h 72"/>
                <a:gd name="T14" fmla="*/ 6 w 52"/>
                <a:gd name="T15" fmla="*/ 4 h 72"/>
                <a:gd name="T16" fmla="*/ 4 w 52"/>
                <a:gd name="T17" fmla="*/ 4 h 72"/>
                <a:gd name="T18" fmla="*/ 4 w 52"/>
                <a:gd name="T19" fmla="*/ 6 h 72"/>
                <a:gd name="T20" fmla="*/ 2 w 52"/>
                <a:gd name="T21" fmla="*/ 8 h 72"/>
                <a:gd name="T22" fmla="*/ 2 w 52"/>
                <a:gd name="T23" fmla="*/ 13 h 72"/>
                <a:gd name="T24" fmla="*/ 0 w 52"/>
                <a:gd name="T25" fmla="*/ 13 h 72"/>
                <a:gd name="T26" fmla="*/ 0 w 52"/>
                <a:gd name="T27" fmla="*/ 8 h 72"/>
                <a:gd name="T28" fmla="*/ 2 w 52"/>
                <a:gd name="T29" fmla="*/ 4 h 72"/>
                <a:gd name="T30" fmla="*/ 6 w 52"/>
                <a:gd name="T31" fmla="*/ 2 h 72"/>
                <a:gd name="T32" fmla="*/ 10 w 52"/>
                <a:gd name="T33" fmla="*/ 0 h 72"/>
                <a:gd name="T34" fmla="*/ 15 w 52"/>
                <a:gd name="T35" fmla="*/ 2 h 72"/>
                <a:gd name="T36" fmla="*/ 17 w 52"/>
                <a:gd name="T37" fmla="*/ 2 h 72"/>
                <a:gd name="T38" fmla="*/ 19 w 52"/>
                <a:gd name="T39" fmla="*/ 6 h 72"/>
                <a:gd name="T40" fmla="*/ 19 w 52"/>
                <a:gd name="T41" fmla="*/ 13 h 72"/>
                <a:gd name="T42" fmla="*/ 24 w 52"/>
                <a:gd name="T43" fmla="*/ 8 h 72"/>
                <a:gd name="T44" fmla="*/ 26 w 52"/>
                <a:gd name="T45" fmla="*/ 4 h 72"/>
                <a:gd name="T46" fmla="*/ 30 w 52"/>
                <a:gd name="T47" fmla="*/ 2 h 72"/>
                <a:gd name="T48" fmla="*/ 32 w 52"/>
                <a:gd name="T49" fmla="*/ 2 h 72"/>
                <a:gd name="T50" fmla="*/ 37 w 52"/>
                <a:gd name="T51" fmla="*/ 0 h 72"/>
                <a:gd name="T52" fmla="*/ 41 w 52"/>
                <a:gd name="T53" fmla="*/ 2 h 72"/>
                <a:gd name="T54" fmla="*/ 45 w 52"/>
                <a:gd name="T55" fmla="*/ 2 h 72"/>
                <a:gd name="T56" fmla="*/ 48 w 52"/>
                <a:gd name="T57" fmla="*/ 6 h 72"/>
                <a:gd name="T58" fmla="*/ 50 w 52"/>
                <a:gd name="T59" fmla="*/ 8 h 72"/>
                <a:gd name="T60" fmla="*/ 50 w 52"/>
                <a:gd name="T61" fmla="*/ 15 h 72"/>
                <a:gd name="T62" fmla="*/ 50 w 52"/>
                <a:gd name="T63" fmla="*/ 22 h 72"/>
                <a:gd name="T64" fmla="*/ 50 w 52"/>
                <a:gd name="T65" fmla="*/ 54 h 72"/>
                <a:gd name="T66" fmla="*/ 50 w 52"/>
                <a:gd name="T67" fmla="*/ 61 h 72"/>
                <a:gd name="T68" fmla="*/ 50 w 52"/>
                <a:gd name="T69" fmla="*/ 65 h 72"/>
                <a:gd name="T70" fmla="*/ 50 w 52"/>
                <a:gd name="T71" fmla="*/ 67 h 72"/>
                <a:gd name="T72" fmla="*/ 52 w 52"/>
                <a:gd name="T73" fmla="*/ 72 h 72"/>
                <a:gd name="T74" fmla="*/ 43 w 52"/>
                <a:gd name="T75" fmla="*/ 72 h 72"/>
                <a:gd name="T76" fmla="*/ 41 w 52"/>
                <a:gd name="T77" fmla="*/ 67 h 72"/>
                <a:gd name="T78" fmla="*/ 41 w 52"/>
                <a:gd name="T79" fmla="*/ 65 h 72"/>
                <a:gd name="T80" fmla="*/ 41 w 52"/>
                <a:gd name="T81" fmla="*/ 61 h 72"/>
                <a:gd name="T82" fmla="*/ 41 w 52"/>
                <a:gd name="T83" fmla="*/ 59 h 72"/>
                <a:gd name="T84" fmla="*/ 41 w 52"/>
                <a:gd name="T85" fmla="*/ 19 h 72"/>
                <a:gd name="T86" fmla="*/ 41 w 52"/>
                <a:gd name="T87" fmla="*/ 15 h 72"/>
                <a:gd name="T88" fmla="*/ 41 w 52"/>
                <a:gd name="T89" fmla="*/ 11 h 72"/>
                <a:gd name="T90" fmla="*/ 37 w 52"/>
                <a:gd name="T91" fmla="*/ 8 h 72"/>
                <a:gd name="T92" fmla="*/ 32 w 52"/>
                <a:gd name="T93" fmla="*/ 6 h 72"/>
                <a:gd name="T94" fmla="*/ 30 w 52"/>
                <a:gd name="T95" fmla="*/ 8 h 72"/>
                <a:gd name="T96" fmla="*/ 28 w 52"/>
                <a:gd name="T97" fmla="*/ 8 h 72"/>
                <a:gd name="T98" fmla="*/ 24 w 52"/>
                <a:gd name="T99" fmla="*/ 11 h 72"/>
                <a:gd name="T100" fmla="*/ 19 w 52"/>
                <a:gd name="T101" fmla="*/ 17 h 72"/>
                <a:gd name="T102" fmla="*/ 19 w 52"/>
                <a:gd name="T103" fmla="*/ 50 h 72"/>
                <a:gd name="T104" fmla="*/ 10 w 52"/>
                <a:gd name="T105" fmla="*/ 50 h 72"/>
                <a:gd name="T106" fmla="*/ 0 w 52"/>
                <a:gd name="T107" fmla="*/ 0 h 72"/>
                <a:gd name="T108" fmla="*/ 52 w 52"/>
                <a:gd name="T10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T106" t="T107" r="T108" b="T109"/>
              <a:pathLst>
                <a:path w="52" h="72">
                  <a:moveTo>
                    <a:pt x="10" y="50"/>
                  </a:moveTo>
                  <a:lnTo>
                    <a:pt x="10" y="15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19" y="13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1" y="2"/>
                  </a:lnTo>
                  <a:lnTo>
                    <a:pt x="45" y="2"/>
                  </a:lnTo>
                  <a:lnTo>
                    <a:pt x="48" y="6"/>
                  </a:lnTo>
                  <a:lnTo>
                    <a:pt x="50" y="8"/>
                  </a:lnTo>
                  <a:lnTo>
                    <a:pt x="50" y="15"/>
                  </a:lnTo>
                  <a:lnTo>
                    <a:pt x="50" y="22"/>
                  </a:lnTo>
                  <a:lnTo>
                    <a:pt x="50" y="54"/>
                  </a:lnTo>
                  <a:lnTo>
                    <a:pt x="50" y="61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72"/>
                  </a:lnTo>
                  <a:lnTo>
                    <a:pt x="43" y="72"/>
                  </a:lnTo>
                  <a:lnTo>
                    <a:pt x="41" y="67"/>
                  </a:lnTo>
                  <a:lnTo>
                    <a:pt x="41" y="65"/>
                  </a:lnTo>
                  <a:lnTo>
                    <a:pt x="41" y="61"/>
                  </a:lnTo>
                  <a:lnTo>
                    <a:pt x="41" y="59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37" y="8"/>
                  </a:lnTo>
                  <a:lnTo>
                    <a:pt x="32" y="6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4" y="11"/>
                  </a:lnTo>
                  <a:lnTo>
                    <a:pt x="19" y="17"/>
                  </a:lnTo>
                  <a:lnTo>
                    <a:pt x="19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77" name="AutoShape 217"/>
            <p:cNvSpPr>
              <a:spLocks noChangeArrowheads="1"/>
            </p:cNvSpPr>
            <p:nvPr/>
          </p:nvSpPr>
          <p:spPr bwMode="auto">
            <a:xfrm>
              <a:off x="3380" y="1217"/>
              <a:ext cx="26" cy="105"/>
            </a:xfrm>
            <a:custGeom>
              <a:avLst/>
              <a:gdLst>
                <a:gd name="T0" fmla="*/ 18 w 24"/>
                <a:gd name="T1" fmla="*/ 96 h 96"/>
                <a:gd name="T2" fmla="*/ 11 w 24"/>
                <a:gd name="T3" fmla="*/ 85 h 96"/>
                <a:gd name="T4" fmla="*/ 5 w 24"/>
                <a:gd name="T5" fmla="*/ 74 h 96"/>
                <a:gd name="T6" fmla="*/ 0 w 24"/>
                <a:gd name="T7" fmla="*/ 61 h 96"/>
                <a:gd name="T8" fmla="*/ 0 w 24"/>
                <a:gd name="T9" fmla="*/ 48 h 96"/>
                <a:gd name="T10" fmla="*/ 0 w 24"/>
                <a:gd name="T11" fmla="*/ 37 h 96"/>
                <a:gd name="T12" fmla="*/ 5 w 24"/>
                <a:gd name="T13" fmla="*/ 26 h 96"/>
                <a:gd name="T14" fmla="*/ 9 w 24"/>
                <a:gd name="T15" fmla="*/ 13 h 96"/>
                <a:gd name="T16" fmla="*/ 18 w 24"/>
                <a:gd name="T17" fmla="*/ 0 h 96"/>
                <a:gd name="T18" fmla="*/ 24 w 24"/>
                <a:gd name="T19" fmla="*/ 0 h 96"/>
                <a:gd name="T20" fmla="*/ 22 w 24"/>
                <a:gd name="T21" fmla="*/ 6 h 96"/>
                <a:gd name="T22" fmla="*/ 18 w 24"/>
                <a:gd name="T23" fmla="*/ 11 h 96"/>
                <a:gd name="T24" fmla="*/ 18 w 24"/>
                <a:gd name="T25" fmla="*/ 15 h 96"/>
                <a:gd name="T26" fmla="*/ 13 w 24"/>
                <a:gd name="T27" fmla="*/ 22 h 96"/>
                <a:gd name="T28" fmla="*/ 11 w 24"/>
                <a:gd name="T29" fmla="*/ 28 h 96"/>
                <a:gd name="T30" fmla="*/ 11 w 24"/>
                <a:gd name="T31" fmla="*/ 39 h 96"/>
                <a:gd name="T32" fmla="*/ 9 w 24"/>
                <a:gd name="T33" fmla="*/ 48 h 96"/>
                <a:gd name="T34" fmla="*/ 13 w 24"/>
                <a:gd name="T35" fmla="*/ 72 h 96"/>
                <a:gd name="T36" fmla="*/ 24 w 24"/>
                <a:gd name="T37" fmla="*/ 96 h 96"/>
                <a:gd name="T38" fmla="*/ 18 w 24"/>
                <a:gd name="T39" fmla="*/ 96 h 96"/>
                <a:gd name="T40" fmla="*/ 0 w 24"/>
                <a:gd name="T41" fmla="*/ 0 h 96"/>
                <a:gd name="T42" fmla="*/ 24 w 24"/>
                <a:gd name="T4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24" h="96">
                  <a:moveTo>
                    <a:pt x="18" y="96"/>
                  </a:moveTo>
                  <a:lnTo>
                    <a:pt x="11" y="85"/>
                  </a:lnTo>
                  <a:lnTo>
                    <a:pt x="5" y="7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5" y="26"/>
                  </a:lnTo>
                  <a:lnTo>
                    <a:pt x="9" y="13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2" y="6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3" y="22"/>
                  </a:lnTo>
                  <a:lnTo>
                    <a:pt x="11" y="28"/>
                  </a:lnTo>
                  <a:lnTo>
                    <a:pt x="11" y="39"/>
                  </a:lnTo>
                  <a:lnTo>
                    <a:pt x="9" y="48"/>
                  </a:lnTo>
                  <a:lnTo>
                    <a:pt x="13" y="72"/>
                  </a:lnTo>
                  <a:lnTo>
                    <a:pt x="24" y="96"/>
                  </a:lnTo>
                  <a:lnTo>
                    <a:pt x="18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78" name="AutoShape 218"/>
            <p:cNvSpPr>
              <a:spLocks noChangeArrowheads="1"/>
            </p:cNvSpPr>
            <p:nvPr/>
          </p:nvSpPr>
          <p:spPr bwMode="auto">
            <a:xfrm>
              <a:off x="3414" y="1238"/>
              <a:ext cx="49" cy="62"/>
            </a:xfrm>
            <a:custGeom>
              <a:avLst/>
              <a:gdLst>
                <a:gd name="T0" fmla="*/ 11 w 45"/>
                <a:gd name="T1" fmla="*/ 40 h 57"/>
                <a:gd name="T2" fmla="*/ 15 w 45"/>
                <a:gd name="T3" fmla="*/ 46 h 57"/>
                <a:gd name="T4" fmla="*/ 24 w 45"/>
                <a:gd name="T5" fmla="*/ 48 h 57"/>
                <a:gd name="T6" fmla="*/ 32 w 45"/>
                <a:gd name="T7" fmla="*/ 46 h 57"/>
                <a:gd name="T8" fmla="*/ 34 w 45"/>
                <a:gd name="T9" fmla="*/ 42 h 57"/>
                <a:gd name="T10" fmla="*/ 32 w 45"/>
                <a:gd name="T11" fmla="*/ 38 h 57"/>
                <a:gd name="T12" fmla="*/ 24 w 45"/>
                <a:gd name="T13" fmla="*/ 33 h 57"/>
                <a:gd name="T14" fmla="*/ 11 w 45"/>
                <a:gd name="T15" fmla="*/ 29 h 57"/>
                <a:gd name="T16" fmla="*/ 4 w 45"/>
                <a:gd name="T17" fmla="*/ 24 h 57"/>
                <a:gd name="T18" fmla="*/ 2 w 45"/>
                <a:gd name="T19" fmla="*/ 16 h 57"/>
                <a:gd name="T20" fmla="*/ 4 w 45"/>
                <a:gd name="T21" fmla="*/ 9 h 57"/>
                <a:gd name="T22" fmla="*/ 8 w 45"/>
                <a:gd name="T23" fmla="*/ 5 h 57"/>
                <a:gd name="T24" fmla="*/ 13 w 45"/>
                <a:gd name="T25" fmla="*/ 3 h 57"/>
                <a:gd name="T26" fmla="*/ 21 w 45"/>
                <a:gd name="T27" fmla="*/ 0 h 57"/>
                <a:gd name="T28" fmla="*/ 32 w 45"/>
                <a:gd name="T29" fmla="*/ 3 h 57"/>
                <a:gd name="T30" fmla="*/ 39 w 45"/>
                <a:gd name="T31" fmla="*/ 7 h 57"/>
                <a:gd name="T32" fmla="*/ 41 w 45"/>
                <a:gd name="T33" fmla="*/ 16 h 57"/>
                <a:gd name="T34" fmla="*/ 30 w 45"/>
                <a:gd name="T35" fmla="*/ 14 h 57"/>
                <a:gd name="T36" fmla="*/ 26 w 45"/>
                <a:gd name="T37" fmla="*/ 9 h 57"/>
                <a:gd name="T38" fmla="*/ 17 w 45"/>
                <a:gd name="T39" fmla="*/ 9 h 57"/>
                <a:gd name="T40" fmla="*/ 13 w 45"/>
                <a:gd name="T41" fmla="*/ 14 h 57"/>
                <a:gd name="T42" fmla="*/ 11 w 45"/>
                <a:gd name="T43" fmla="*/ 18 h 57"/>
                <a:gd name="T44" fmla="*/ 13 w 45"/>
                <a:gd name="T45" fmla="*/ 20 h 57"/>
                <a:gd name="T46" fmla="*/ 17 w 45"/>
                <a:gd name="T47" fmla="*/ 22 h 57"/>
                <a:gd name="T48" fmla="*/ 30 w 45"/>
                <a:gd name="T49" fmla="*/ 24 h 57"/>
                <a:gd name="T50" fmla="*/ 39 w 45"/>
                <a:gd name="T51" fmla="*/ 29 h 57"/>
                <a:gd name="T52" fmla="*/ 45 w 45"/>
                <a:gd name="T53" fmla="*/ 35 h 57"/>
                <a:gd name="T54" fmla="*/ 43 w 45"/>
                <a:gd name="T55" fmla="*/ 44 h 57"/>
                <a:gd name="T56" fmla="*/ 39 w 45"/>
                <a:gd name="T57" fmla="*/ 53 h 57"/>
                <a:gd name="T58" fmla="*/ 30 w 45"/>
                <a:gd name="T59" fmla="*/ 57 h 57"/>
                <a:gd name="T60" fmla="*/ 17 w 45"/>
                <a:gd name="T61" fmla="*/ 57 h 57"/>
                <a:gd name="T62" fmla="*/ 8 w 45"/>
                <a:gd name="T63" fmla="*/ 53 h 57"/>
                <a:gd name="T64" fmla="*/ 0 w 45"/>
                <a:gd name="T65" fmla="*/ 40 h 57"/>
                <a:gd name="T66" fmla="*/ 0 w 45"/>
                <a:gd name="T67" fmla="*/ 0 h 57"/>
                <a:gd name="T68" fmla="*/ 45 w 45"/>
                <a:gd name="T6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45" h="57">
                  <a:moveTo>
                    <a:pt x="0" y="40"/>
                  </a:moveTo>
                  <a:lnTo>
                    <a:pt x="11" y="40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28" y="35"/>
                  </a:lnTo>
                  <a:lnTo>
                    <a:pt x="24" y="33"/>
                  </a:lnTo>
                  <a:lnTo>
                    <a:pt x="15" y="31"/>
                  </a:lnTo>
                  <a:lnTo>
                    <a:pt x="11" y="29"/>
                  </a:lnTo>
                  <a:lnTo>
                    <a:pt x="6" y="27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9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3"/>
                  </a:lnTo>
                  <a:lnTo>
                    <a:pt x="37" y="5"/>
                  </a:lnTo>
                  <a:lnTo>
                    <a:pt x="39" y="7"/>
                  </a:lnTo>
                  <a:lnTo>
                    <a:pt x="41" y="11"/>
                  </a:lnTo>
                  <a:lnTo>
                    <a:pt x="41" y="16"/>
                  </a:lnTo>
                  <a:lnTo>
                    <a:pt x="32" y="18"/>
                  </a:lnTo>
                  <a:lnTo>
                    <a:pt x="30" y="14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7" y="22"/>
                  </a:lnTo>
                  <a:lnTo>
                    <a:pt x="21" y="22"/>
                  </a:lnTo>
                  <a:lnTo>
                    <a:pt x="30" y="24"/>
                  </a:lnTo>
                  <a:lnTo>
                    <a:pt x="34" y="27"/>
                  </a:lnTo>
                  <a:lnTo>
                    <a:pt x="39" y="29"/>
                  </a:lnTo>
                  <a:lnTo>
                    <a:pt x="43" y="31"/>
                  </a:lnTo>
                  <a:lnTo>
                    <a:pt x="45" y="35"/>
                  </a:lnTo>
                  <a:lnTo>
                    <a:pt x="45" y="40"/>
                  </a:lnTo>
                  <a:lnTo>
                    <a:pt x="43" y="44"/>
                  </a:lnTo>
                  <a:lnTo>
                    <a:pt x="43" y="48"/>
                  </a:lnTo>
                  <a:lnTo>
                    <a:pt x="39" y="53"/>
                  </a:lnTo>
                  <a:lnTo>
                    <a:pt x="34" y="55"/>
                  </a:lnTo>
                  <a:lnTo>
                    <a:pt x="30" y="57"/>
                  </a:lnTo>
                  <a:lnTo>
                    <a:pt x="24" y="57"/>
                  </a:lnTo>
                  <a:lnTo>
                    <a:pt x="17" y="57"/>
                  </a:lnTo>
                  <a:lnTo>
                    <a:pt x="11" y="55"/>
                  </a:lnTo>
                  <a:lnTo>
                    <a:pt x="8" y="53"/>
                  </a:lnTo>
                  <a:lnTo>
                    <a:pt x="2" y="4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79" name="AutoShape 219"/>
            <p:cNvSpPr>
              <a:spLocks noChangeArrowheads="1"/>
            </p:cNvSpPr>
            <p:nvPr/>
          </p:nvSpPr>
          <p:spPr bwMode="auto">
            <a:xfrm>
              <a:off x="3478" y="1289"/>
              <a:ext cx="11" cy="28"/>
            </a:xfrm>
            <a:custGeom>
              <a:avLst/>
              <a:gdLst>
                <a:gd name="T0" fmla="*/ 0 w 11"/>
                <a:gd name="T1" fmla="*/ 11 h 26"/>
                <a:gd name="T2" fmla="*/ 0 w 11"/>
                <a:gd name="T3" fmla="*/ 0 h 26"/>
                <a:gd name="T4" fmla="*/ 11 w 11"/>
                <a:gd name="T5" fmla="*/ 0 h 26"/>
                <a:gd name="T6" fmla="*/ 11 w 11"/>
                <a:gd name="T7" fmla="*/ 11 h 26"/>
                <a:gd name="T8" fmla="*/ 11 w 11"/>
                <a:gd name="T9" fmla="*/ 15 h 26"/>
                <a:gd name="T10" fmla="*/ 9 w 11"/>
                <a:gd name="T11" fmla="*/ 20 h 26"/>
                <a:gd name="T12" fmla="*/ 7 w 11"/>
                <a:gd name="T13" fmla="*/ 22 h 26"/>
                <a:gd name="T14" fmla="*/ 3 w 11"/>
                <a:gd name="T15" fmla="*/ 26 h 26"/>
                <a:gd name="T16" fmla="*/ 0 w 11"/>
                <a:gd name="T17" fmla="*/ 22 h 26"/>
                <a:gd name="T18" fmla="*/ 3 w 11"/>
                <a:gd name="T19" fmla="*/ 20 h 26"/>
                <a:gd name="T20" fmla="*/ 5 w 11"/>
                <a:gd name="T21" fmla="*/ 18 h 26"/>
                <a:gd name="T22" fmla="*/ 5 w 11"/>
                <a:gd name="T23" fmla="*/ 15 h 26"/>
                <a:gd name="T24" fmla="*/ 7 w 11"/>
                <a:gd name="T25" fmla="*/ 11 h 26"/>
                <a:gd name="T26" fmla="*/ 0 w 11"/>
                <a:gd name="T27" fmla="*/ 11 h 26"/>
                <a:gd name="T28" fmla="*/ 0 w 11"/>
                <a:gd name="T29" fmla="*/ 0 h 26"/>
                <a:gd name="T30" fmla="*/ 11 w 11"/>
                <a:gd name="T3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11" h="26">
                  <a:moveTo>
                    <a:pt x="0" y="1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7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80" name="AutoShape 220"/>
            <p:cNvSpPr>
              <a:spLocks noChangeArrowheads="1"/>
            </p:cNvSpPr>
            <p:nvPr/>
          </p:nvSpPr>
          <p:spPr bwMode="auto">
            <a:xfrm>
              <a:off x="3508" y="1217"/>
              <a:ext cx="51" cy="83"/>
            </a:xfrm>
            <a:custGeom>
              <a:avLst/>
              <a:gdLst>
                <a:gd name="T0" fmla="*/ 10 w 47"/>
                <a:gd name="T1" fmla="*/ 76 h 76"/>
                <a:gd name="T2" fmla="*/ 0 w 47"/>
                <a:gd name="T3" fmla="*/ 76 h 76"/>
                <a:gd name="T4" fmla="*/ 0 w 47"/>
                <a:gd name="T5" fmla="*/ 0 h 76"/>
                <a:gd name="T6" fmla="*/ 10 w 47"/>
                <a:gd name="T7" fmla="*/ 0 h 76"/>
                <a:gd name="T8" fmla="*/ 10 w 47"/>
                <a:gd name="T9" fmla="*/ 28 h 76"/>
                <a:gd name="T10" fmla="*/ 15 w 47"/>
                <a:gd name="T11" fmla="*/ 24 h 76"/>
                <a:gd name="T12" fmla="*/ 19 w 47"/>
                <a:gd name="T13" fmla="*/ 22 h 76"/>
                <a:gd name="T14" fmla="*/ 24 w 47"/>
                <a:gd name="T15" fmla="*/ 19 h 76"/>
                <a:gd name="T16" fmla="*/ 30 w 47"/>
                <a:gd name="T17" fmla="*/ 19 h 76"/>
                <a:gd name="T18" fmla="*/ 34 w 47"/>
                <a:gd name="T19" fmla="*/ 22 h 76"/>
                <a:gd name="T20" fmla="*/ 39 w 47"/>
                <a:gd name="T21" fmla="*/ 24 h 76"/>
                <a:gd name="T22" fmla="*/ 41 w 47"/>
                <a:gd name="T23" fmla="*/ 28 h 76"/>
                <a:gd name="T24" fmla="*/ 43 w 47"/>
                <a:gd name="T25" fmla="*/ 30 h 76"/>
                <a:gd name="T26" fmla="*/ 45 w 47"/>
                <a:gd name="T27" fmla="*/ 37 h 76"/>
                <a:gd name="T28" fmla="*/ 47 w 47"/>
                <a:gd name="T29" fmla="*/ 41 h 76"/>
                <a:gd name="T30" fmla="*/ 47 w 47"/>
                <a:gd name="T31" fmla="*/ 48 h 76"/>
                <a:gd name="T32" fmla="*/ 45 w 47"/>
                <a:gd name="T33" fmla="*/ 57 h 76"/>
                <a:gd name="T34" fmla="*/ 43 w 47"/>
                <a:gd name="T35" fmla="*/ 63 h 76"/>
                <a:gd name="T36" fmla="*/ 41 w 47"/>
                <a:gd name="T37" fmla="*/ 70 h 76"/>
                <a:gd name="T38" fmla="*/ 37 w 47"/>
                <a:gd name="T39" fmla="*/ 74 h 76"/>
                <a:gd name="T40" fmla="*/ 30 w 47"/>
                <a:gd name="T41" fmla="*/ 76 h 76"/>
                <a:gd name="T42" fmla="*/ 24 w 47"/>
                <a:gd name="T43" fmla="*/ 76 h 76"/>
                <a:gd name="T44" fmla="*/ 19 w 47"/>
                <a:gd name="T45" fmla="*/ 76 h 76"/>
                <a:gd name="T46" fmla="*/ 15 w 47"/>
                <a:gd name="T47" fmla="*/ 72 h 76"/>
                <a:gd name="T48" fmla="*/ 10 w 47"/>
                <a:gd name="T49" fmla="*/ 67 h 76"/>
                <a:gd name="T50" fmla="*/ 10 w 47"/>
                <a:gd name="T51" fmla="*/ 76 h 76"/>
                <a:gd name="T52" fmla="*/ 10 w 47"/>
                <a:gd name="T53" fmla="*/ 48 h 76"/>
                <a:gd name="T54" fmla="*/ 10 w 47"/>
                <a:gd name="T55" fmla="*/ 57 h 76"/>
                <a:gd name="T56" fmla="*/ 13 w 47"/>
                <a:gd name="T57" fmla="*/ 61 h 76"/>
                <a:gd name="T58" fmla="*/ 15 w 47"/>
                <a:gd name="T59" fmla="*/ 65 h 76"/>
                <a:gd name="T60" fmla="*/ 19 w 47"/>
                <a:gd name="T61" fmla="*/ 67 h 76"/>
                <a:gd name="T62" fmla="*/ 24 w 47"/>
                <a:gd name="T63" fmla="*/ 67 h 76"/>
                <a:gd name="T64" fmla="*/ 28 w 47"/>
                <a:gd name="T65" fmla="*/ 67 h 76"/>
                <a:gd name="T66" fmla="*/ 32 w 47"/>
                <a:gd name="T67" fmla="*/ 63 h 76"/>
                <a:gd name="T68" fmla="*/ 34 w 47"/>
                <a:gd name="T69" fmla="*/ 59 h 76"/>
                <a:gd name="T70" fmla="*/ 37 w 47"/>
                <a:gd name="T71" fmla="*/ 54 h 76"/>
                <a:gd name="T72" fmla="*/ 37 w 47"/>
                <a:gd name="T73" fmla="*/ 48 h 76"/>
                <a:gd name="T74" fmla="*/ 37 w 47"/>
                <a:gd name="T75" fmla="*/ 41 h 76"/>
                <a:gd name="T76" fmla="*/ 34 w 47"/>
                <a:gd name="T77" fmla="*/ 37 h 76"/>
                <a:gd name="T78" fmla="*/ 32 w 47"/>
                <a:gd name="T79" fmla="*/ 33 h 76"/>
                <a:gd name="T80" fmla="*/ 30 w 47"/>
                <a:gd name="T81" fmla="*/ 30 h 76"/>
                <a:gd name="T82" fmla="*/ 24 w 47"/>
                <a:gd name="T83" fmla="*/ 28 h 76"/>
                <a:gd name="T84" fmla="*/ 19 w 47"/>
                <a:gd name="T85" fmla="*/ 30 h 76"/>
                <a:gd name="T86" fmla="*/ 15 w 47"/>
                <a:gd name="T87" fmla="*/ 33 h 76"/>
                <a:gd name="T88" fmla="*/ 10 w 47"/>
                <a:gd name="T89" fmla="*/ 39 h 76"/>
                <a:gd name="T90" fmla="*/ 10 w 47"/>
                <a:gd name="T91" fmla="*/ 48 h 76"/>
                <a:gd name="T92" fmla="*/ 0 w 47"/>
                <a:gd name="T93" fmla="*/ 0 h 76"/>
                <a:gd name="T94" fmla="*/ 47 w 47"/>
                <a:gd name="T9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47" h="76">
                  <a:moveTo>
                    <a:pt x="10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8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4" y="22"/>
                  </a:lnTo>
                  <a:lnTo>
                    <a:pt x="39" y="24"/>
                  </a:lnTo>
                  <a:lnTo>
                    <a:pt x="41" y="28"/>
                  </a:lnTo>
                  <a:lnTo>
                    <a:pt x="43" y="30"/>
                  </a:lnTo>
                  <a:lnTo>
                    <a:pt x="45" y="37"/>
                  </a:lnTo>
                  <a:lnTo>
                    <a:pt x="47" y="41"/>
                  </a:lnTo>
                  <a:lnTo>
                    <a:pt x="47" y="48"/>
                  </a:lnTo>
                  <a:lnTo>
                    <a:pt x="45" y="57"/>
                  </a:lnTo>
                  <a:lnTo>
                    <a:pt x="43" y="63"/>
                  </a:lnTo>
                  <a:lnTo>
                    <a:pt x="41" y="70"/>
                  </a:lnTo>
                  <a:lnTo>
                    <a:pt x="37" y="74"/>
                  </a:lnTo>
                  <a:lnTo>
                    <a:pt x="30" y="76"/>
                  </a:lnTo>
                  <a:lnTo>
                    <a:pt x="24" y="76"/>
                  </a:lnTo>
                  <a:lnTo>
                    <a:pt x="19" y="76"/>
                  </a:lnTo>
                  <a:lnTo>
                    <a:pt x="15" y="72"/>
                  </a:lnTo>
                  <a:lnTo>
                    <a:pt x="10" y="67"/>
                  </a:lnTo>
                  <a:lnTo>
                    <a:pt x="10" y="76"/>
                  </a:lnTo>
                  <a:close/>
                  <a:moveTo>
                    <a:pt x="10" y="48"/>
                  </a:moveTo>
                  <a:lnTo>
                    <a:pt x="10" y="57"/>
                  </a:lnTo>
                  <a:lnTo>
                    <a:pt x="13" y="61"/>
                  </a:lnTo>
                  <a:lnTo>
                    <a:pt x="15" y="65"/>
                  </a:lnTo>
                  <a:lnTo>
                    <a:pt x="19" y="67"/>
                  </a:lnTo>
                  <a:lnTo>
                    <a:pt x="24" y="67"/>
                  </a:lnTo>
                  <a:lnTo>
                    <a:pt x="28" y="67"/>
                  </a:lnTo>
                  <a:lnTo>
                    <a:pt x="32" y="63"/>
                  </a:lnTo>
                  <a:lnTo>
                    <a:pt x="34" y="59"/>
                  </a:lnTo>
                  <a:lnTo>
                    <a:pt x="37" y="54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2" y="33"/>
                  </a:lnTo>
                  <a:lnTo>
                    <a:pt x="30" y="30"/>
                  </a:lnTo>
                  <a:lnTo>
                    <a:pt x="24" y="28"/>
                  </a:lnTo>
                  <a:lnTo>
                    <a:pt x="19" y="30"/>
                  </a:lnTo>
                  <a:lnTo>
                    <a:pt x="15" y="33"/>
                  </a:lnTo>
                  <a:lnTo>
                    <a:pt x="10" y="39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  <p:sp>
          <p:nvSpPr>
            <p:cNvPr id="15581" name="AutoShape 221"/>
            <p:cNvSpPr>
              <a:spLocks noChangeArrowheads="1"/>
            </p:cNvSpPr>
            <p:nvPr/>
          </p:nvSpPr>
          <p:spPr bwMode="auto">
            <a:xfrm>
              <a:off x="3568" y="1217"/>
              <a:ext cx="28" cy="105"/>
            </a:xfrm>
            <a:custGeom>
              <a:avLst/>
              <a:gdLst>
                <a:gd name="T0" fmla="*/ 7 w 26"/>
                <a:gd name="T1" fmla="*/ 96 h 96"/>
                <a:gd name="T2" fmla="*/ 0 w 26"/>
                <a:gd name="T3" fmla="*/ 96 h 96"/>
                <a:gd name="T4" fmla="*/ 13 w 26"/>
                <a:gd name="T5" fmla="*/ 72 h 96"/>
                <a:gd name="T6" fmla="*/ 15 w 26"/>
                <a:gd name="T7" fmla="*/ 48 h 96"/>
                <a:gd name="T8" fmla="*/ 15 w 26"/>
                <a:gd name="T9" fmla="*/ 39 h 96"/>
                <a:gd name="T10" fmla="*/ 13 w 26"/>
                <a:gd name="T11" fmla="*/ 30 h 96"/>
                <a:gd name="T12" fmla="*/ 11 w 26"/>
                <a:gd name="T13" fmla="*/ 22 h 96"/>
                <a:gd name="T14" fmla="*/ 9 w 26"/>
                <a:gd name="T15" fmla="*/ 15 h 96"/>
                <a:gd name="T16" fmla="*/ 7 w 26"/>
                <a:gd name="T17" fmla="*/ 11 h 96"/>
                <a:gd name="T18" fmla="*/ 4 w 26"/>
                <a:gd name="T19" fmla="*/ 6 h 96"/>
                <a:gd name="T20" fmla="*/ 0 w 26"/>
                <a:gd name="T21" fmla="*/ 0 h 96"/>
                <a:gd name="T22" fmla="*/ 7 w 26"/>
                <a:gd name="T23" fmla="*/ 0 h 96"/>
                <a:gd name="T24" fmla="*/ 15 w 26"/>
                <a:gd name="T25" fmla="*/ 13 h 96"/>
                <a:gd name="T26" fmla="*/ 22 w 26"/>
                <a:gd name="T27" fmla="*/ 26 h 96"/>
                <a:gd name="T28" fmla="*/ 24 w 26"/>
                <a:gd name="T29" fmla="*/ 37 h 96"/>
                <a:gd name="T30" fmla="*/ 26 w 26"/>
                <a:gd name="T31" fmla="*/ 48 h 96"/>
                <a:gd name="T32" fmla="*/ 24 w 26"/>
                <a:gd name="T33" fmla="*/ 61 h 96"/>
                <a:gd name="T34" fmla="*/ 20 w 26"/>
                <a:gd name="T35" fmla="*/ 74 h 96"/>
                <a:gd name="T36" fmla="*/ 15 w 26"/>
                <a:gd name="T37" fmla="*/ 85 h 96"/>
                <a:gd name="T38" fmla="*/ 7 w 26"/>
                <a:gd name="T39" fmla="*/ 96 h 96"/>
                <a:gd name="T40" fmla="*/ 0 w 26"/>
                <a:gd name="T41" fmla="*/ 0 h 96"/>
                <a:gd name="T42" fmla="*/ 26 w 26"/>
                <a:gd name="T4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26" h="96">
                  <a:moveTo>
                    <a:pt x="7" y="96"/>
                  </a:moveTo>
                  <a:lnTo>
                    <a:pt x="0" y="96"/>
                  </a:lnTo>
                  <a:lnTo>
                    <a:pt x="13" y="72"/>
                  </a:lnTo>
                  <a:lnTo>
                    <a:pt x="15" y="48"/>
                  </a:lnTo>
                  <a:lnTo>
                    <a:pt x="15" y="39"/>
                  </a:lnTo>
                  <a:lnTo>
                    <a:pt x="13" y="30"/>
                  </a:lnTo>
                  <a:lnTo>
                    <a:pt x="11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5" y="13"/>
                  </a:lnTo>
                  <a:lnTo>
                    <a:pt x="22" y="26"/>
                  </a:lnTo>
                  <a:lnTo>
                    <a:pt x="24" y="37"/>
                  </a:lnTo>
                  <a:lnTo>
                    <a:pt x="26" y="48"/>
                  </a:lnTo>
                  <a:lnTo>
                    <a:pt x="24" y="61"/>
                  </a:lnTo>
                  <a:lnTo>
                    <a:pt x="20" y="74"/>
                  </a:lnTo>
                  <a:lnTo>
                    <a:pt x="15" y="85"/>
                  </a:lnTo>
                  <a:lnTo>
                    <a:pt x="7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roid Sans Fallback" charset="0"/>
              </a:endParaRPr>
            </a:p>
          </p:txBody>
        </p:sp>
      </p:grpSp>
      <p:sp>
        <p:nvSpPr>
          <p:cNvPr id="15582" name="AutoShape 222"/>
          <p:cNvSpPr>
            <a:spLocks noChangeArrowheads="1"/>
          </p:cNvSpPr>
          <p:nvPr/>
        </p:nvSpPr>
        <p:spPr bwMode="auto">
          <a:xfrm>
            <a:off x="5029200" y="9906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rgbClr val="E7DEC9">
              <a:alpha val="48000"/>
            </a:srgbClr>
          </a:solidFill>
          <a:ln w="9360">
            <a:solidFill>
              <a:srgbClr val="FEB8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5583" name="AutoShape 223"/>
          <p:cNvSpPr>
            <a:spLocks noChangeArrowheads="1"/>
          </p:cNvSpPr>
          <p:nvPr/>
        </p:nvSpPr>
        <p:spPr bwMode="auto">
          <a:xfrm>
            <a:off x="2895600" y="3733800"/>
            <a:ext cx="304800" cy="1828800"/>
          </a:xfrm>
          <a:prstGeom prst="upArrow">
            <a:avLst>
              <a:gd name="adj1" fmla="val 50000"/>
              <a:gd name="adj2" fmla="val 150000"/>
            </a:avLst>
          </a:prstGeom>
          <a:solidFill>
            <a:srgbClr val="CCFFFF">
              <a:alpha val="56000"/>
            </a:srgbClr>
          </a:solidFill>
          <a:ln w="93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5584" name="AutoShape 224"/>
          <p:cNvSpPr>
            <a:spLocks noChangeArrowheads="1"/>
          </p:cNvSpPr>
          <p:nvPr/>
        </p:nvSpPr>
        <p:spPr bwMode="auto">
          <a:xfrm>
            <a:off x="6553200" y="3810000"/>
            <a:ext cx="304800" cy="1676400"/>
          </a:xfrm>
          <a:prstGeom prst="upArrow">
            <a:avLst>
              <a:gd name="adj1" fmla="val 50000"/>
              <a:gd name="adj2" fmla="val 137500"/>
            </a:avLst>
          </a:prstGeom>
          <a:solidFill>
            <a:srgbClr val="CCFFFF">
              <a:alpha val="50999"/>
            </a:srgbClr>
          </a:solidFill>
          <a:ln w="93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sp>
        <p:nvSpPr>
          <p:cNvPr id="15585" name="AutoShape 225"/>
          <p:cNvSpPr>
            <a:spLocks noChangeArrowheads="1"/>
          </p:cNvSpPr>
          <p:nvPr/>
        </p:nvSpPr>
        <p:spPr bwMode="auto">
          <a:xfrm>
            <a:off x="1752600" y="990600"/>
            <a:ext cx="152400" cy="1752600"/>
          </a:xfrm>
          <a:prstGeom prst="downArrow">
            <a:avLst>
              <a:gd name="adj1" fmla="val 50000"/>
              <a:gd name="adj2" fmla="val 287500"/>
            </a:avLst>
          </a:prstGeom>
          <a:solidFill>
            <a:srgbClr val="E7DEC9">
              <a:alpha val="51999"/>
            </a:srgbClr>
          </a:solidFill>
          <a:ln w="9360">
            <a:solidFill>
              <a:srgbClr val="FEB8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 Fallback" charset="0"/>
            </a:endParaRPr>
          </a:p>
        </p:txBody>
      </p:sp>
      <p:graphicFrame>
        <p:nvGraphicFramePr>
          <p:cNvPr id="26630" name="Object 226"/>
          <p:cNvGraphicFramePr>
            <a:graphicFrameLocks noChangeAspect="1"/>
          </p:cNvGraphicFramePr>
          <p:nvPr/>
        </p:nvGraphicFramePr>
        <p:xfrm>
          <a:off x="1676400" y="152400"/>
          <a:ext cx="38862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1" r:id="rId4" imgW="1845642" imgH="423799" progId="">
                  <p:embed/>
                </p:oleObj>
              </mc:Choice>
              <mc:Fallback>
                <p:oleObj r:id="rId4" imgW="1845642" imgH="423799" progId="">
                  <p:embed/>
                  <p:pic>
                    <p:nvPicPr>
                      <p:cNvPr id="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38862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227"/>
          <p:cNvGraphicFramePr>
            <a:graphicFrameLocks noChangeAspect="1"/>
          </p:cNvGraphicFramePr>
          <p:nvPr/>
        </p:nvGraphicFramePr>
        <p:xfrm>
          <a:off x="2895600" y="5334000"/>
          <a:ext cx="38862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2" r:id="rId6" imgW="1864709" imgH="428177" progId="">
                  <p:embed/>
                </p:oleObj>
              </mc:Choice>
              <mc:Fallback>
                <p:oleObj r:id="rId6" imgW="1864709" imgH="428177" progId="">
                  <p:embed/>
                  <p:pic>
                    <p:nvPicPr>
                      <p:cNvPr id="0" name="Object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0"/>
                        <a:ext cx="38862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3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Reflection (general formulae)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7544" y="2060848"/>
            <a:ext cx="8539162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Droid Sans Fallback" charset="0"/>
              </a:defRPr>
            </a:lvl9pPr>
          </a:lstStyle>
          <a:p>
            <a:pPr marL="80963" indent="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endParaRPr lang="en-US" sz="3200" dirty="0" smtClean="0">
              <a:latin typeface="Gill Sans MT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25697"/>
              </p:ext>
            </p:extLst>
          </p:nvPr>
        </p:nvGraphicFramePr>
        <p:xfrm>
          <a:off x="2555776" y="2564904"/>
          <a:ext cx="4269184" cy="53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4" imgW="1625600" imgH="203200" progId="Equation.3">
                  <p:embed/>
                </p:oleObj>
              </mc:Choice>
              <mc:Fallback>
                <p:oleObj name="Equation" r:id="rId4" imgW="1625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2564904"/>
                        <a:ext cx="4269184" cy="533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042929"/>
              </p:ext>
            </p:extLst>
          </p:nvPr>
        </p:nvGraphicFramePr>
        <p:xfrm>
          <a:off x="1763688" y="1340768"/>
          <a:ext cx="6120680" cy="60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6" imgW="1778000" imgH="203200" progId="Equation.3">
                  <p:embed/>
                </p:oleObj>
              </mc:Choice>
              <mc:Fallback>
                <p:oleObj name="Equation" r:id="rId6" imgW="177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3688" y="1340768"/>
                        <a:ext cx="6120680" cy="605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126795"/>
              </p:ext>
            </p:extLst>
          </p:nvPr>
        </p:nvGraphicFramePr>
        <p:xfrm>
          <a:off x="3923928" y="3789039"/>
          <a:ext cx="1728192" cy="536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8" imgW="736600" imgH="228600" progId="Equation.3">
                  <p:embed/>
                </p:oleObj>
              </mc:Choice>
              <mc:Fallback>
                <p:oleObj name="Equation" r:id="rId8" imgW="736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23928" y="3789039"/>
                        <a:ext cx="1728192" cy="536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62378"/>
              </p:ext>
            </p:extLst>
          </p:nvPr>
        </p:nvGraphicFramePr>
        <p:xfrm>
          <a:off x="1043608" y="4581128"/>
          <a:ext cx="334488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10" imgW="1524000" imgH="393700" progId="Equation.3">
                  <p:embed/>
                </p:oleObj>
              </mc:Choice>
              <mc:Fallback>
                <p:oleObj name="Equation" r:id="rId10" imgW="1524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3608" y="4581128"/>
                        <a:ext cx="3344888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303683"/>
              </p:ext>
            </p:extLst>
          </p:nvPr>
        </p:nvGraphicFramePr>
        <p:xfrm>
          <a:off x="5148064" y="4581128"/>
          <a:ext cx="334488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12" imgW="1524000" imgH="393700" progId="Equation.3">
                  <p:embed/>
                </p:oleObj>
              </mc:Choice>
              <mc:Fallback>
                <p:oleObj name="Equation" r:id="rId12" imgW="1524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48064" y="4581128"/>
                        <a:ext cx="3344888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1721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2" y="1412776"/>
            <a:ext cx="9144000" cy="41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4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</TotalTime>
  <Words>709</Words>
  <Application>Microsoft Macintosh PowerPoint</Application>
  <PresentationFormat>On-screen Show (4:3)</PresentationFormat>
  <Paragraphs>78</Paragraphs>
  <Slides>25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Sergey</cp:lastModifiedBy>
  <cp:revision>129</cp:revision>
  <cp:lastPrinted>2014-05-05T07:54:16Z</cp:lastPrinted>
  <dcterms:created xsi:type="dcterms:W3CDTF">1601-01-01T00:00:00Z</dcterms:created>
  <dcterms:modified xsi:type="dcterms:W3CDTF">2014-05-23T07:08:42Z</dcterms:modified>
</cp:coreProperties>
</file>