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sldIdLst>
    <p:sldId id="256" r:id="rId4"/>
    <p:sldId id="263" r:id="rId5"/>
    <p:sldId id="279" r:id="rId6"/>
    <p:sldId id="270" r:id="rId7"/>
    <p:sldId id="278" r:id="rId8"/>
    <p:sldId id="258" r:id="rId9"/>
    <p:sldId id="259" r:id="rId10"/>
    <p:sldId id="261" r:id="rId11"/>
    <p:sldId id="257" r:id="rId12"/>
    <p:sldId id="268" r:id="rId13"/>
    <p:sldId id="262" r:id="rId14"/>
    <p:sldId id="269" r:id="rId15"/>
    <p:sldId id="264" r:id="rId16"/>
    <p:sldId id="265" r:id="rId17"/>
    <p:sldId id="266" r:id="rId18"/>
    <p:sldId id="267" r:id="rId19"/>
    <p:sldId id="272" r:id="rId20"/>
    <p:sldId id="274" r:id="rId21"/>
    <p:sldId id="280" r:id="rId22"/>
    <p:sldId id="271" r:id="rId23"/>
    <p:sldId id="26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1FF"/>
    <a:srgbClr val="9966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16" name="Номер слайда 15"/>
          <p:cNvSpPr>
            <a:spLocks noGrp="1"/>
          </p:cNvSpPr>
          <p:nvPr>
            <p:ph type="sldNum" sz="quarter" idx="11"/>
          </p:nvPr>
        </p:nvSpPr>
        <p:spPr/>
        <p:txBody>
          <a:bodyPr/>
          <a:lstStyle/>
          <a:p>
            <a:fld id="{E9A4B40E-A608-4799-A3B9-003C87A5E392}"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292B24A2-FC92-4315-9754-65E9883CD11C}" type="datetimeFigureOut">
              <a:rPr lang="ru-RU" smtClean="0"/>
              <a:pPr/>
              <a:t>03.05.2017</a:t>
            </a:fld>
            <a:endParaRPr lang="ru-RU"/>
          </a:p>
        </p:txBody>
      </p:sp>
      <p:sp>
        <p:nvSpPr>
          <p:cNvPr id="15" name="Номер слайда 14"/>
          <p:cNvSpPr>
            <a:spLocks noGrp="1"/>
          </p:cNvSpPr>
          <p:nvPr>
            <p:ph type="sldNum" sz="quarter" idx="15"/>
          </p:nvPr>
        </p:nvSpPr>
        <p:spPr/>
        <p:txBody>
          <a:bodyPr/>
          <a:lstStyle>
            <a:lvl1pPr algn="ctr">
              <a:defRPr/>
            </a:lvl1pPr>
          </a:lstStyle>
          <a:p>
            <a:fld id="{E9A4B40E-A608-4799-A3B9-003C87A5E392}"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16" name="Номер слайда 15"/>
          <p:cNvSpPr>
            <a:spLocks noGrp="1"/>
          </p:cNvSpPr>
          <p:nvPr>
            <p:ph type="sldNum" sz="quarter" idx="11"/>
          </p:nvPr>
        </p:nvSpPr>
        <p:spPr/>
        <p:txBody>
          <a:bodyPr/>
          <a:lstStyle/>
          <a:p>
            <a:fld id="{E9A4B40E-A608-4799-A3B9-003C87A5E392}"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292B24A2-FC92-4315-9754-65E9883CD11C}" type="datetimeFigureOut">
              <a:rPr lang="ru-RU" smtClean="0"/>
              <a:pPr/>
              <a:t>03.05.2017</a:t>
            </a:fld>
            <a:endParaRPr lang="ru-RU"/>
          </a:p>
        </p:txBody>
      </p:sp>
      <p:sp>
        <p:nvSpPr>
          <p:cNvPr id="15" name="Номер слайда 14"/>
          <p:cNvSpPr>
            <a:spLocks noGrp="1"/>
          </p:cNvSpPr>
          <p:nvPr>
            <p:ph type="sldNum" sz="quarter" idx="15"/>
          </p:nvPr>
        </p:nvSpPr>
        <p:spPr/>
        <p:txBody>
          <a:bodyPr/>
          <a:lstStyle>
            <a:lvl1pPr algn="ctr">
              <a:defRPr/>
            </a:lvl1pPr>
          </a:lstStyle>
          <a:p>
            <a:fld id="{E9A4B40E-A608-4799-A3B9-003C87A5E392}"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A4B40E-A608-4799-A3B9-003C87A5E392}"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A4B40E-A608-4799-A3B9-003C87A5E39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E9A4B40E-A608-4799-A3B9-003C87A5E392}"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9A4B40E-A608-4799-A3B9-003C87A5E39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A4B40E-A608-4799-A3B9-003C87A5E392}"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292B24A2-FC92-4315-9754-65E9883CD11C}" type="datetimeFigureOut">
              <a:rPr lang="ru-RU" smtClean="0"/>
              <a:pPr/>
              <a:t>03.05.2017</a:t>
            </a:fld>
            <a:endParaRPr lang="ru-RU"/>
          </a:p>
        </p:txBody>
      </p:sp>
      <p:sp>
        <p:nvSpPr>
          <p:cNvPr id="9" name="Номер слайда 8"/>
          <p:cNvSpPr>
            <a:spLocks noGrp="1"/>
          </p:cNvSpPr>
          <p:nvPr>
            <p:ph type="sldNum" sz="quarter" idx="15"/>
          </p:nvPr>
        </p:nvSpPr>
        <p:spPr/>
        <p:txBody>
          <a:bodyPr/>
          <a:lstStyle/>
          <a:p>
            <a:fld id="{E9A4B40E-A608-4799-A3B9-003C87A5E392}"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9" name="Номер слайда 8"/>
          <p:cNvSpPr>
            <a:spLocks noGrp="1"/>
          </p:cNvSpPr>
          <p:nvPr>
            <p:ph type="sldNum" sz="quarter" idx="11"/>
          </p:nvPr>
        </p:nvSpPr>
        <p:spPr/>
        <p:txBody>
          <a:bodyPr/>
          <a:lstStyle/>
          <a:p>
            <a:fld id="{E9A4B40E-A608-4799-A3B9-003C87A5E392}"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9A4B40E-A608-4799-A3B9-003C87A5E39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E9A4B40E-A608-4799-A3B9-003C87A5E392}"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9A4B40E-A608-4799-A3B9-003C87A5E39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9A4B40E-A608-4799-A3B9-003C87A5E39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292B24A2-FC92-4315-9754-65E9883CD11C}" type="datetimeFigureOut">
              <a:rPr lang="ru-RU" smtClean="0"/>
              <a:pPr/>
              <a:t>03.05.2017</a:t>
            </a:fld>
            <a:endParaRPr lang="ru-RU"/>
          </a:p>
        </p:txBody>
      </p:sp>
      <p:sp>
        <p:nvSpPr>
          <p:cNvPr id="9" name="Номер слайда 8"/>
          <p:cNvSpPr>
            <a:spLocks noGrp="1"/>
          </p:cNvSpPr>
          <p:nvPr>
            <p:ph type="sldNum" sz="quarter" idx="15"/>
          </p:nvPr>
        </p:nvSpPr>
        <p:spPr/>
        <p:txBody>
          <a:bodyPr/>
          <a:lstStyle/>
          <a:p>
            <a:fld id="{E9A4B40E-A608-4799-A3B9-003C87A5E392}"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292B24A2-FC92-4315-9754-65E9883CD11C}" type="datetimeFigureOut">
              <a:rPr lang="ru-RU" smtClean="0"/>
              <a:pPr/>
              <a:t>03.05.2017</a:t>
            </a:fld>
            <a:endParaRPr lang="ru-RU"/>
          </a:p>
        </p:txBody>
      </p:sp>
      <p:sp>
        <p:nvSpPr>
          <p:cNvPr id="9" name="Номер слайда 8"/>
          <p:cNvSpPr>
            <a:spLocks noGrp="1"/>
          </p:cNvSpPr>
          <p:nvPr>
            <p:ph type="sldNum" sz="quarter" idx="11"/>
          </p:nvPr>
        </p:nvSpPr>
        <p:spPr/>
        <p:txBody>
          <a:bodyPr/>
          <a:lstStyle/>
          <a:p>
            <a:fld id="{E9A4B40E-A608-4799-A3B9-003C87A5E392}"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B24A2-FC92-4315-9754-65E9883CD11C}" type="datetimeFigureOut">
              <a:rPr lang="ru-RU" smtClean="0"/>
              <a:pPr/>
              <a:t>03.05.2017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9A4B40E-A608-4799-A3B9-003C87A5E392}"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B24A2-FC92-4315-9754-65E9883CD11C}" type="datetimeFigureOut">
              <a:rPr lang="ru-RU" smtClean="0"/>
              <a:pPr/>
              <a:t>03.05.2017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4B40E-A608-4799-A3B9-003C87A5E39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B24A2-FC92-4315-9754-65E9883CD11C}" type="datetimeFigureOut">
              <a:rPr lang="ru-RU" smtClean="0"/>
              <a:pPr/>
              <a:t>03.05.2017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9A4B40E-A608-4799-A3B9-003C87A5E392}"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Вертикальный свиток 5"/>
          <p:cNvSpPr/>
          <p:nvPr/>
        </p:nvSpPr>
        <p:spPr>
          <a:xfrm>
            <a:off x="467544" y="476672"/>
            <a:ext cx="8568952" cy="5976664"/>
          </a:xfrm>
          <a:prstGeom prst="vertic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kumimoji="0" lang="ru-RU" sz="4400" b="1" i="0" u="none" strike="noStrike" cap="none" normalizeH="0" baseline="0" dirty="0" smtClean="0">
                <a:ln>
                  <a:noFill/>
                </a:ln>
                <a:solidFill>
                  <a:srgbClr val="002060"/>
                </a:solidFill>
                <a:effectLst>
                  <a:outerShdw blurRad="38100" dist="38100" dir="2700000" algn="tl">
                    <a:srgbClr val="000000">
                      <a:alpha val="43137"/>
                    </a:srgbClr>
                  </a:outerShdw>
                </a:effectLst>
                <a:latin typeface="Slavanskay" pitchFamily="2" charset="0"/>
                <a:ea typeface="Calibri" pitchFamily="34" charset="0"/>
                <a:cs typeface="Times New Roman" pitchFamily="18" charset="0"/>
              </a:rPr>
              <a:t>Сильные взаимодействия </a:t>
            </a:r>
            <a:endParaRPr kumimoji="0" lang="ru-RU" sz="4400" b="0" i="0" u="none" strike="noStrike" cap="none" normalizeH="0" baseline="0" dirty="0" smtClean="0">
              <a:ln>
                <a:noFill/>
              </a:ln>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algn="ctr" eaLnBrk="0" fontAlgn="base" hangingPunct="0">
              <a:spcBef>
                <a:spcPct val="0"/>
              </a:spcBef>
              <a:spcAft>
                <a:spcPct val="0"/>
              </a:spcAft>
            </a:pPr>
            <a:r>
              <a:rPr kumimoji="0" lang="ru-RU" sz="4400" b="1" i="0" u="none" strike="noStrike" cap="none" normalizeH="0" baseline="0" dirty="0" smtClean="0">
                <a:ln>
                  <a:noFill/>
                </a:ln>
                <a:solidFill>
                  <a:srgbClr val="002060"/>
                </a:solidFill>
                <a:effectLst>
                  <a:outerShdw blurRad="38100" dist="38100" dir="2700000" algn="tl">
                    <a:srgbClr val="000000">
                      <a:alpha val="43137"/>
                    </a:srgbClr>
                  </a:outerShdw>
                </a:effectLst>
                <a:latin typeface="Slavanskay" pitchFamily="2" charset="0"/>
                <a:ea typeface="Calibri" pitchFamily="34" charset="0"/>
                <a:cs typeface="Times New Roman" pitchFamily="18" charset="0"/>
              </a:rPr>
              <a:t>при высоких энергиях</a:t>
            </a:r>
            <a:r>
              <a:rPr kumimoji="0" lang="ru-RU" sz="4400" b="1" i="0" u="none" strike="noStrike" cap="none" normalizeH="0" baseline="0" dirty="0" smtClean="0">
                <a:ln>
                  <a:noFill/>
                </a:ln>
                <a:solidFill>
                  <a:srgbClr val="002060"/>
                </a:solidFill>
                <a:effectLst>
                  <a:outerShdw blurRad="38100" dist="38100" dir="2700000" algn="tl">
                    <a:srgbClr val="000000">
                      <a:alpha val="43137"/>
                    </a:srgbClr>
                  </a:outerShdw>
                </a:effectLst>
                <a:latin typeface="Castellar" pitchFamily="18" charset="0"/>
                <a:ea typeface="Calibri" pitchFamily="34" charset="0"/>
                <a:cs typeface="Times New Roman" pitchFamily="18" charset="0"/>
              </a:rPr>
              <a:t>:</a:t>
            </a:r>
            <a:endParaRPr kumimoji="0" lang="ru-RU" sz="4400" b="0" i="0" u="none" strike="noStrike" cap="none" normalizeH="0" baseline="0" dirty="0" smtClean="0">
              <a:ln>
                <a:noFill/>
              </a:ln>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algn="ctr" eaLnBrk="0" fontAlgn="base" hangingPunct="0">
              <a:spcBef>
                <a:spcPct val="0"/>
              </a:spcBef>
              <a:spcAft>
                <a:spcPct val="0"/>
              </a:spcAft>
            </a:pPr>
            <a:r>
              <a:rPr kumimoji="0" lang="en-US" sz="4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stellar" pitchFamily="18" charset="0"/>
                <a:ea typeface="Calibri" pitchFamily="34" charset="0"/>
                <a:cs typeface="Times New Roman" pitchFamily="18" charset="0"/>
              </a:rPr>
              <a:t>QUO VADIS </a:t>
            </a:r>
            <a:r>
              <a:rPr kumimoji="0" lang="ru-RU" sz="44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stellar" pitchFamily="18" charset="0"/>
                <a:ea typeface="Calibri" pitchFamily="34" charset="0"/>
                <a:cs typeface="Times New Roman" pitchFamily="18" charset="0"/>
              </a:rPr>
              <a:t>?</a:t>
            </a:r>
            <a:endParaRPr kumimoji="0" lang="ru-RU" sz="44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Заголовок 2"/>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r>
              <a:rPr lang="ru-RU" b="1" dirty="0" smtClean="0">
                <a:solidFill>
                  <a:srgbClr val="FF0000"/>
                </a:solidFill>
                <a:effectLst>
                  <a:outerShdw blurRad="38100" dist="38100" dir="2700000" algn="tl">
                    <a:srgbClr val="000000">
                      <a:alpha val="43137"/>
                    </a:srgbClr>
                  </a:outerShdw>
                </a:effectLst>
              </a:rPr>
              <a:t>1932-1934</a:t>
            </a:r>
            <a:endParaRPr lang="ru-RU" dirty="0"/>
          </a:p>
        </p:txBody>
      </p:sp>
      <p:sp>
        <p:nvSpPr>
          <p:cNvPr id="2" name="Содержимое 1"/>
          <p:cNvSpPr>
            <a:spLocks noGrp="1"/>
          </p:cNvSpPr>
          <p:nvPr>
            <p:ph idx="1"/>
          </p:nvPr>
        </p:nvSpPr>
        <p:spPr>
          <a:solidFill>
            <a:srgbClr val="FFFF00"/>
          </a:solidFill>
        </p:spPr>
        <p:txBody>
          <a:bodyPr>
            <a:normAutofit fontScale="92500" lnSpcReduction="10000"/>
          </a:bodyPr>
          <a:lstStyle/>
          <a:p>
            <a:r>
              <a:rPr lang="ru-RU" sz="2400" b="1" dirty="0"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rPr>
              <a:t>Открытие нейтрона </a:t>
            </a:r>
            <a:r>
              <a:rPr lang="ru-RU" sz="2400" dirty="0" smtClean="0">
                <a:latin typeface="Comic Sans MS" pitchFamily="66" charset="0"/>
              </a:rPr>
              <a:t>(В. Боте- Г. Беккер,  И.Кюри</a:t>
            </a:r>
            <a:r>
              <a:rPr lang="en-US" sz="2400" dirty="0" smtClean="0">
                <a:latin typeface="Comic Sans MS" pitchFamily="66" charset="0"/>
              </a:rPr>
              <a:t> </a:t>
            </a:r>
            <a:r>
              <a:rPr lang="ru-RU" sz="2400" dirty="0" smtClean="0">
                <a:latin typeface="Comic Sans MS" pitchFamily="66" charset="0"/>
              </a:rPr>
              <a:t>- Ф. </a:t>
            </a:r>
            <a:r>
              <a:rPr lang="ru-RU" sz="2400" dirty="0" err="1" smtClean="0">
                <a:latin typeface="Comic Sans MS" pitchFamily="66" charset="0"/>
              </a:rPr>
              <a:t>Жолио</a:t>
            </a:r>
            <a:r>
              <a:rPr lang="ru-RU" sz="2400" dirty="0" smtClean="0">
                <a:latin typeface="Comic Sans MS" pitchFamily="66" charset="0"/>
              </a:rPr>
              <a:t>, Дж. Чедвик)</a:t>
            </a:r>
          </a:p>
          <a:p>
            <a:r>
              <a:rPr lang="ru-RU" sz="2400" b="1" dirty="0"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rPr>
              <a:t>Открытие позитрона </a:t>
            </a:r>
            <a:r>
              <a:rPr lang="ru-RU" sz="2400" dirty="0" smtClean="0">
                <a:latin typeface="Comic Sans MS" pitchFamily="66" charset="0"/>
              </a:rPr>
              <a:t>( К. Д. </a:t>
            </a:r>
            <a:r>
              <a:rPr lang="ru-RU" sz="2400" dirty="0" err="1" smtClean="0">
                <a:latin typeface="Comic Sans MS" pitchFamily="66" charset="0"/>
              </a:rPr>
              <a:t>Андерсон</a:t>
            </a:r>
            <a:r>
              <a:rPr lang="ru-RU" sz="2400" dirty="0" smtClean="0">
                <a:latin typeface="Comic Sans MS" pitchFamily="66" charset="0"/>
              </a:rPr>
              <a:t>)</a:t>
            </a:r>
          </a:p>
          <a:p>
            <a:r>
              <a:rPr lang="ru-RU" sz="2400" b="1" dirty="0"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rPr>
              <a:t>Локальный характер </a:t>
            </a:r>
            <a:r>
              <a:rPr lang="el-GR" sz="2400" b="1" dirty="0"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cs typeface="Arial"/>
              </a:rPr>
              <a:t>β</a:t>
            </a:r>
            <a:r>
              <a:rPr lang="ru-RU" sz="2400" b="1" dirty="0"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cs typeface="Arial"/>
              </a:rPr>
              <a:t>-распада </a:t>
            </a:r>
          </a:p>
          <a:p>
            <a:pPr>
              <a:buNone/>
            </a:pPr>
            <a:r>
              <a:rPr lang="ru-RU" sz="2400" b="1" dirty="0"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cs typeface="Arial"/>
              </a:rPr>
              <a:t>   </a:t>
            </a:r>
            <a:r>
              <a:rPr lang="ru-RU" sz="2400" dirty="0" smtClean="0">
                <a:latin typeface="Comic Sans MS" pitchFamily="66" charset="0"/>
                <a:cs typeface="Arial"/>
              </a:rPr>
              <a:t>( В. А. Амбарцумян - Д. Д. Иваненко( 1930), Д. Д. Иваненко, Э. Ферми)                                                                                                   </a:t>
            </a:r>
          </a:p>
          <a:p>
            <a:r>
              <a:rPr lang="ru-RU" sz="2400" b="1" dirty="0"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rPr>
              <a:t>Обменная модель ядерных сил </a:t>
            </a:r>
            <a:r>
              <a:rPr lang="ru-RU" sz="2400" dirty="0" smtClean="0">
                <a:latin typeface="Comic Sans MS" pitchFamily="66" charset="0"/>
              </a:rPr>
              <a:t>( Д. Д. Иваненко, И. Е. Тамм, В. </a:t>
            </a:r>
            <a:r>
              <a:rPr lang="ru-RU" sz="2400" dirty="0" err="1" smtClean="0">
                <a:latin typeface="Comic Sans MS" pitchFamily="66" charset="0"/>
              </a:rPr>
              <a:t>Гайзенберг</a:t>
            </a:r>
            <a:r>
              <a:rPr lang="ru-RU" sz="2400" dirty="0" smtClean="0">
                <a:latin typeface="Comic Sans MS" pitchFamily="66" charset="0"/>
              </a:rPr>
              <a:t>)</a:t>
            </a:r>
          </a:p>
          <a:p>
            <a:r>
              <a:rPr lang="ru-RU" sz="2400" b="1" dirty="0" err="1"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rPr>
              <a:t>Фермиевское</a:t>
            </a:r>
            <a:r>
              <a:rPr lang="ru-RU" sz="2400" b="1" dirty="0"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rPr>
              <a:t> взаимодействие при высоких энергиях и идея элементарной длины </a:t>
            </a:r>
          </a:p>
          <a:p>
            <a:pPr>
              <a:buNone/>
            </a:pPr>
            <a:r>
              <a:rPr lang="ru-RU" sz="2400" dirty="0" smtClean="0">
                <a:latin typeface="Comic Sans MS" pitchFamily="66" charset="0"/>
              </a:rPr>
              <a:t>    ( В. </a:t>
            </a:r>
            <a:r>
              <a:rPr lang="ru-RU" sz="2400" dirty="0" err="1" smtClean="0">
                <a:latin typeface="Comic Sans MS" pitchFamily="66" charset="0"/>
              </a:rPr>
              <a:t>Гайзенберг</a:t>
            </a:r>
            <a:r>
              <a:rPr lang="ru-RU" sz="2400" dirty="0" smtClean="0">
                <a:latin typeface="Comic Sans MS" pitchFamily="66" charset="0"/>
              </a:rPr>
              <a:t>).</a:t>
            </a:r>
          </a:p>
          <a:p>
            <a:r>
              <a:rPr lang="ru-RU" sz="2400" b="1" dirty="0"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rPr>
              <a:t>Идея </a:t>
            </a:r>
            <a:r>
              <a:rPr lang="ru-RU" sz="2400" b="1" dirty="0" err="1"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rPr>
              <a:t>Юкавы</a:t>
            </a:r>
            <a:r>
              <a:rPr lang="ru-RU" sz="2400" b="1" dirty="0"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rPr>
              <a:t> о </a:t>
            </a:r>
            <a:r>
              <a:rPr lang="ru-RU" sz="2400" b="1" dirty="0" err="1"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rPr>
              <a:t>мезонном</a:t>
            </a:r>
            <a:r>
              <a:rPr lang="ru-RU" sz="2400" b="1" dirty="0" smtClean="0">
                <a:ln w="9525">
                  <a:solidFill>
                    <a:schemeClr val="bg1"/>
                  </a:solidFill>
                  <a:prstDash val="solid"/>
                </a:ln>
                <a:effectLst>
                  <a:outerShdw blurRad="12700" dist="38100" dir="2700000" algn="tl" rotWithShape="0">
                    <a:schemeClr val="bg1">
                      <a:lumMod val="50000"/>
                    </a:schemeClr>
                  </a:outerShdw>
                </a:effectLst>
                <a:latin typeface="Comic Sans MS" pitchFamily="66" charset="0"/>
              </a:rPr>
              <a:t> обмене</a:t>
            </a:r>
            <a:r>
              <a:rPr lang="ru-RU" sz="2400" dirty="0" smtClean="0">
                <a:latin typeface="Comic Sans MS" pitchFamily="66" charset="0"/>
              </a:rPr>
              <a:t>.</a:t>
            </a:r>
          </a:p>
          <a:p>
            <a:endParaRPr lang="ru-RU" sz="2400" dirty="0" smtClean="0">
              <a:latin typeface="Comic Sans MS" pitchFamily="66" charset="0"/>
            </a:endParaRPr>
          </a:p>
          <a:p>
            <a:pPr>
              <a:buNone/>
            </a:pPr>
            <a:endParaRPr lang="ru-RU" sz="2400" dirty="0" smtClean="0">
              <a:latin typeface="Comic Sans MS" pitchFamily="66" charset="0"/>
            </a:endParaRPr>
          </a:p>
          <a:p>
            <a:pPr>
              <a:buNone/>
            </a:pPr>
            <a:endParaRPr lang="ru-RU" sz="2400" dirty="0" smtClean="0">
              <a:latin typeface="Comic Sans MS" pitchFamily="66" charset="0"/>
            </a:endParaRPr>
          </a:p>
          <a:p>
            <a:pPr>
              <a:buNone/>
            </a:pPr>
            <a:endParaRPr lang="ru-RU" sz="2400" dirty="0" smtClean="0">
              <a:latin typeface="Comic Sans MS" pitchFamily="66" charset="0"/>
            </a:endParaRPr>
          </a:p>
          <a:p>
            <a:pPr>
              <a:buNone/>
            </a:pPr>
            <a:endParaRPr lang="ru-RU" sz="2400" dirty="0" smtClean="0">
              <a:latin typeface="Comic Sans MS" pitchFamily="66" charset="0"/>
            </a:endParaRPr>
          </a:p>
          <a:p>
            <a:pPr>
              <a:buNone/>
            </a:pPr>
            <a:endParaRPr lang="ru-RU" sz="2400" dirty="0" smtClean="0">
              <a:latin typeface="Comic Sans MS" pitchFamily="66" charset="0"/>
              <a:cs typeface="Arial"/>
            </a:endParaRPr>
          </a:p>
          <a:p>
            <a:pPr>
              <a:buNone/>
            </a:pPr>
            <a:endParaRPr lang="ru-RU" sz="2400" dirty="0">
              <a:latin typeface="Comic Sans MS" pitchFamily="66"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484784"/>
            <a:ext cx="8229600" cy="4525963"/>
          </a:xfrm>
          <a:solidFill>
            <a:srgbClr val="FFFF00"/>
          </a:solidFill>
        </p:spPr>
        <p:txBody>
          <a:bodyPr>
            <a:normAutofit fontScale="85000" lnSpcReduction="20000"/>
          </a:bodyPr>
          <a:lstStyle/>
          <a:p>
            <a:endPar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endParaRPr>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Попытки объяснения «звёзд» в космических лучах наличием элементарной длины </a:t>
            </a:r>
          </a:p>
          <a:p>
            <a:pPr>
              <a:buNone/>
            </a:pP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В. </a:t>
            </a:r>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Г</a:t>
            </a:r>
            <a:r>
              <a:rPr lang="ru-RU"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айзенберг</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a:t>
            </a:r>
          </a:p>
          <a:p>
            <a:pPr marL="0" indent="0">
              <a:buNone/>
            </a:pPr>
            <a:endPar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endParaRPr>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Попытки формулировки теории в терминах «наблюдаемых»</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В. </a:t>
            </a:r>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Г</a:t>
            </a:r>
            <a:r>
              <a:rPr lang="ru-RU"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айзенберг</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a:t>
            </a:r>
          </a:p>
          <a:p>
            <a:pPr marL="0" indent="0">
              <a:buNone/>
            </a:pPr>
            <a:endPar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endParaRPr>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Нарастание «проблемы  расходимости»</a:t>
            </a:r>
          </a:p>
          <a:p>
            <a:pPr>
              <a:buNone/>
            </a:pP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в квантовых теориях поля </a:t>
            </a:r>
          </a:p>
          <a:p>
            <a:pPr>
              <a:buNone/>
            </a:pP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 Э. А. </a:t>
            </a:r>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Ю</a:t>
            </a:r>
            <a:r>
              <a:rPr lang="ru-RU"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линг</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a:t>
            </a:r>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Р.С</a:t>
            </a:r>
            <a:r>
              <a:rPr lang="ru-RU"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ербер</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a:t>
            </a:r>
            <a:r>
              <a:rPr lang="ru-RU"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и .</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a:t>
            </a:r>
          </a:p>
          <a:p>
            <a:pPr>
              <a:buNone/>
            </a:pPr>
            <a:endPar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endParaRPr>
          </a:p>
          <a:p>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Генезиз</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S</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-матричной парадигмы»</a:t>
            </a:r>
          </a:p>
          <a:p>
            <a:pPr>
              <a:buNone/>
            </a:pP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 </a:t>
            </a:r>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Д</a:t>
            </a:r>
            <a:r>
              <a:rPr lang="ru-RU"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ж</a:t>
            </a:r>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a:t>
            </a:r>
            <a:r>
              <a:rPr lang="ru-RU"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Уилер</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Д</a:t>
            </a:r>
            <a:r>
              <a:rPr lang="ru-RU"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ж</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a:t>
            </a:r>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Б</a:t>
            </a:r>
            <a:r>
              <a:rPr lang="ru-RU"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рейт</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 В. </a:t>
            </a:r>
            <a:r>
              <a:rPr lang="ru-RU"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Г</a:t>
            </a:r>
            <a:r>
              <a:rPr lang="ru-RU" sz="24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айзенберг</a:t>
            </a: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anose="030F0702030302020204" pitchFamily="66" charset="0"/>
              </a:rPr>
              <a:t>)</a:t>
            </a:r>
          </a:p>
          <a:p>
            <a:pPr>
              <a:buNone/>
            </a:pP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buNone/>
            </a:pP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Заголовок 3"/>
          <p:cNvSpPr>
            <a:spLocks noGrp="1"/>
          </p:cNvSpPr>
          <p:nvPr>
            <p:ph type="title"/>
          </p:nvPr>
        </p:nvSpPr>
        <p:spPr>
          <a:xfrm>
            <a:off x="3251767" y="461417"/>
            <a:ext cx="2640466" cy="769441"/>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ru-RU" b="1" dirty="0" smtClean="0">
                <a:solidFill>
                  <a:srgbClr val="FF0000"/>
                </a:solidFill>
                <a:effectLst>
                  <a:outerShdw blurRad="38100" dist="38100" dir="2700000" algn="tl">
                    <a:srgbClr val="000000">
                      <a:alpha val="43137"/>
                    </a:srgbClr>
                  </a:outerShdw>
                </a:effectLst>
              </a:rPr>
              <a:t>1935-1943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ru-RU" dirty="0" smtClean="0"/>
              <a:t>1946-1949</a:t>
            </a:r>
            <a:endParaRPr lang="ru-RU" dirty="0"/>
          </a:p>
        </p:txBody>
      </p:sp>
      <p:sp>
        <p:nvSpPr>
          <p:cNvPr id="3" name="Объект 2"/>
          <p:cNvSpPr>
            <a:spLocks noGrp="1"/>
          </p:cNvSpPr>
          <p:nvPr>
            <p:ph idx="1"/>
          </p:nvPr>
        </p:nvSpPr>
        <p:spPr/>
        <p:txBody>
          <a:bodyPr>
            <a:normAutofit fontScale="92500" lnSpcReduction="20000"/>
          </a:bodyPr>
          <a:lstStyle/>
          <a:p>
            <a:endParaRPr lang="ru-RU" dirty="0" smtClean="0"/>
          </a:p>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Причинность и дисперсионные соотношения </a:t>
            </a:r>
            <a:r>
              <a:rPr lang="ru-RU" dirty="0" smtClean="0"/>
              <a:t>(</a:t>
            </a:r>
            <a:r>
              <a:rPr lang="ru-RU" b="1" dirty="0" smtClean="0"/>
              <a:t>Р. </a:t>
            </a:r>
            <a:r>
              <a:rPr lang="ru-RU" b="1" dirty="0" err="1" smtClean="0"/>
              <a:t>Крониг</a:t>
            </a:r>
            <a:r>
              <a:rPr lang="ru-RU" b="1" dirty="0" smtClean="0"/>
              <a:t>, Г. </a:t>
            </a:r>
            <a:r>
              <a:rPr lang="ru-RU" b="1" dirty="0" err="1" smtClean="0"/>
              <a:t>Крамерс</a:t>
            </a:r>
            <a:r>
              <a:rPr lang="ru-RU" dirty="0" smtClean="0"/>
              <a:t>)</a:t>
            </a:r>
          </a:p>
          <a:p>
            <a:r>
              <a:rPr lang="ru-RU"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Новый подход в КЭД. Генезис теории перенормировок </a:t>
            </a:r>
          </a:p>
          <a:p>
            <a:pPr>
              <a:buNone/>
            </a:pPr>
            <a:r>
              <a:rPr lang="ru-RU" dirty="0" smtClean="0"/>
              <a:t>   ( </a:t>
            </a:r>
            <a:r>
              <a:rPr lang="ru-RU" b="1" dirty="0" smtClean="0"/>
              <a:t>У.Е.Лэмб- Р.С.Рёзерфорд; Г.Бете, </a:t>
            </a:r>
          </a:p>
          <a:p>
            <a:pPr>
              <a:buNone/>
            </a:pPr>
            <a:r>
              <a:rPr lang="ru-RU" b="1" dirty="0" smtClean="0"/>
              <a:t>   Г. </a:t>
            </a:r>
            <a:r>
              <a:rPr lang="ru-RU" b="1" dirty="0" err="1" smtClean="0"/>
              <a:t>Крамерс</a:t>
            </a:r>
            <a:r>
              <a:rPr lang="ru-RU" b="1" dirty="0" smtClean="0"/>
              <a:t>, В. </a:t>
            </a:r>
            <a:r>
              <a:rPr lang="ru-RU" b="1" dirty="0" err="1" smtClean="0"/>
              <a:t>Вайскопф</a:t>
            </a:r>
            <a:r>
              <a:rPr lang="ru-RU" b="1" dirty="0" smtClean="0"/>
              <a:t>, С.-И. </a:t>
            </a:r>
            <a:r>
              <a:rPr lang="ru-RU" b="1" dirty="0" err="1" smtClean="0"/>
              <a:t>Томонага</a:t>
            </a:r>
            <a:r>
              <a:rPr lang="ru-RU" b="1" dirty="0" smtClean="0"/>
              <a:t>, </a:t>
            </a:r>
            <a:r>
              <a:rPr lang="ru-RU" b="1" dirty="0" err="1" smtClean="0"/>
              <a:t>Ю.Швингер</a:t>
            </a:r>
            <a:r>
              <a:rPr lang="ru-RU" b="1" dirty="0" smtClean="0"/>
              <a:t>, Р.Фейнман, Ф. Дайсон</a:t>
            </a:r>
            <a:r>
              <a:rPr lang="ru-RU" dirty="0" smtClean="0"/>
              <a:t>)</a:t>
            </a:r>
          </a:p>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Открытие пиона </a:t>
            </a:r>
          </a:p>
          <a:p>
            <a:pPr>
              <a:buNone/>
            </a:pP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smtClean="0"/>
              <a:t>( С.Ф. Пауэлл)</a:t>
            </a:r>
            <a:endParaRPr lang="ru-RU" b="1" dirty="0"/>
          </a:p>
        </p:txBody>
      </p:sp>
    </p:spTree>
    <p:extLst>
      <p:ext uri="{BB962C8B-B14F-4D97-AF65-F5344CB8AC3E}">
        <p14:creationId xmlns:p14="http://schemas.microsoft.com/office/powerpoint/2010/main" xmlns="" val="3812231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Содержимое 2"/>
          <p:cNvSpPr>
            <a:spLocks noGrp="1"/>
          </p:cNvSpPr>
          <p:nvPr>
            <p:ph idx="1"/>
          </p:nvPr>
        </p:nvSpPr>
        <p:spPr>
          <a:blipFill>
            <a:blip r:embed="rId2" cstate="print"/>
            <a:tile tx="0" ty="0" sx="100000" sy="100000" flip="none" algn="tl"/>
          </a:blipFill>
        </p:spPr>
        <p:txBody>
          <a:bodyPr>
            <a:normAutofit fontScale="92500"/>
          </a:bodyPr>
          <a:lstStyle/>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Первая модель композитного нуклона </a:t>
            </a:r>
            <a:endParaRPr lang="ru-RU" dirty="0" smtClean="0"/>
          </a:p>
          <a:p>
            <a:pPr>
              <a:buNone/>
            </a:pPr>
            <a:r>
              <a:rPr lang="ru-RU" dirty="0" smtClean="0">
                <a:solidFill>
                  <a:schemeClr val="bg1"/>
                </a:solidFill>
              </a:rPr>
              <a:t>     (Янг - </a:t>
            </a:r>
            <a:r>
              <a:rPr lang="ru-RU" dirty="0" err="1" smtClean="0">
                <a:solidFill>
                  <a:schemeClr val="bg1"/>
                </a:solidFill>
              </a:rPr>
              <a:t>Чжень-Нинь</a:t>
            </a:r>
            <a:r>
              <a:rPr lang="ru-RU" dirty="0" smtClean="0">
                <a:solidFill>
                  <a:schemeClr val="bg1"/>
                </a:solidFill>
              </a:rPr>
              <a:t> - Э. Ферми) </a:t>
            </a:r>
          </a:p>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Статистические и гидродинамические теории множественного рождения</a:t>
            </a:r>
          </a:p>
          <a:p>
            <a:pPr>
              <a:buNone/>
            </a:pPr>
            <a:r>
              <a:rPr lang="ru-RU" dirty="0" smtClean="0">
                <a:ln>
                  <a:solidFill>
                    <a:sysClr val="windowText" lastClr="000000"/>
                  </a:solidFill>
                </a:ln>
                <a:solidFill>
                  <a:schemeClr val="bg1"/>
                </a:solidFill>
              </a:rPr>
              <a:t>    </a:t>
            </a:r>
            <a:r>
              <a:rPr lang="ru-RU" b="1" dirty="0" smtClean="0">
                <a:ln>
                  <a:solidFill>
                    <a:sysClr val="windowText" lastClr="000000"/>
                  </a:solidFill>
                </a:ln>
                <a:solidFill>
                  <a:schemeClr val="bg1"/>
                </a:solidFill>
              </a:rPr>
              <a:t>(Ферми, Ландау, </a:t>
            </a:r>
            <a:r>
              <a:rPr lang="ru-RU" b="1" dirty="0" err="1" smtClean="0">
                <a:ln>
                  <a:solidFill>
                    <a:sysClr val="windowText" lastClr="000000"/>
                  </a:solidFill>
                </a:ln>
                <a:solidFill>
                  <a:schemeClr val="bg1"/>
                </a:solidFill>
              </a:rPr>
              <a:t>Померанчук</a:t>
            </a:r>
            <a:r>
              <a:rPr lang="ru-RU" b="1" dirty="0">
                <a:ln>
                  <a:solidFill>
                    <a:sysClr val="windowText" lastClr="000000"/>
                  </a:solidFill>
                </a:ln>
                <a:solidFill>
                  <a:schemeClr val="bg1"/>
                </a:solidFill>
              </a:rPr>
              <a:t>, </a:t>
            </a:r>
            <a:r>
              <a:rPr lang="ru-RU" b="1" dirty="0" err="1" smtClean="0">
                <a:ln>
                  <a:solidFill>
                    <a:sysClr val="windowText" lastClr="000000"/>
                  </a:solidFill>
                </a:ln>
                <a:solidFill>
                  <a:schemeClr val="bg1"/>
                </a:solidFill>
              </a:rPr>
              <a:t>Гайзенберг</a:t>
            </a:r>
            <a:r>
              <a:rPr lang="ru-RU" b="1" dirty="0" smtClean="0">
                <a:ln>
                  <a:solidFill>
                    <a:sysClr val="windowText" lastClr="000000"/>
                  </a:solidFill>
                </a:ln>
                <a:solidFill>
                  <a:schemeClr val="bg1"/>
                </a:solidFill>
              </a:rPr>
              <a:t>,…)</a:t>
            </a:r>
          </a:p>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Квазиклассическая квантово-полевая модель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Гайзенберга</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buNone/>
            </a:pP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dirty="0" smtClean="0">
                <a:solidFill>
                  <a:schemeClr val="bg1"/>
                </a:solidFill>
              </a:rPr>
              <a:t>(предсказание </a:t>
            </a:r>
            <a:r>
              <a:rPr lang="en-US" dirty="0" smtClean="0">
                <a:solidFill>
                  <a:schemeClr val="bg1"/>
                </a:solidFill>
              </a:rPr>
              <a:t>log</a:t>
            </a:r>
            <a:r>
              <a:rPr lang="en-US" baseline="30000" dirty="0" smtClean="0">
                <a:solidFill>
                  <a:schemeClr val="bg1"/>
                </a:solidFill>
              </a:rPr>
              <a:t>2</a:t>
            </a:r>
            <a:r>
              <a:rPr lang="en-US" dirty="0" smtClean="0">
                <a:solidFill>
                  <a:schemeClr val="bg1"/>
                </a:solidFill>
              </a:rPr>
              <a:t>- </a:t>
            </a:r>
            <a:r>
              <a:rPr lang="ru-RU" dirty="0" smtClean="0">
                <a:solidFill>
                  <a:schemeClr val="bg1"/>
                </a:solidFill>
              </a:rPr>
              <a:t>роста сечений.)</a:t>
            </a:r>
          </a:p>
          <a:p>
            <a:pPr>
              <a:buNone/>
            </a:pPr>
            <a:endParaRPr lang="ru-RU" dirty="0" smtClean="0"/>
          </a:p>
          <a:p>
            <a:pPr>
              <a:buNone/>
            </a:pPr>
            <a:endParaRPr lang="ru-RU" dirty="0" smtClean="0"/>
          </a:p>
          <a:p>
            <a:pPr>
              <a:buNone/>
            </a:pPr>
            <a:endParaRPr lang="ru-RU" dirty="0" smtClean="0"/>
          </a:p>
          <a:p>
            <a:endParaRPr lang="ru-RU" dirty="0" smtClean="0"/>
          </a:p>
          <a:p>
            <a:endParaRPr lang="ru-RU" dirty="0"/>
          </a:p>
        </p:txBody>
      </p:sp>
      <p:sp>
        <p:nvSpPr>
          <p:cNvPr id="4" name="Заголовок 3"/>
          <p:cNvSpPr>
            <a:spLocks noGrp="1"/>
          </p:cNvSpPr>
          <p:nvPr>
            <p:ph type="title"/>
          </p:nvPr>
        </p:nvSpPr>
        <p:spPr>
          <a:xfrm>
            <a:off x="3251767" y="461417"/>
            <a:ext cx="2640466" cy="769441"/>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ru-RU" b="1" dirty="0" smtClean="0">
                <a:solidFill>
                  <a:srgbClr val="FFFF00"/>
                </a:solidFill>
                <a:effectLst>
                  <a:outerShdw blurRad="38100" dist="38100" dir="2700000" algn="tl">
                    <a:srgbClr val="000000">
                      <a:alpha val="43137"/>
                    </a:srgbClr>
                  </a:outerShdw>
                </a:effectLst>
              </a:rPr>
              <a:t>1949-1953</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033846"/>
            <a:ext cx="8229600" cy="5544000"/>
          </a:xfrm>
          <a:solidFill>
            <a:schemeClr val="tx1">
              <a:lumMod val="95000"/>
              <a:lumOff val="5000"/>
            </a:schemeClr>
          </a:solidFill>
        </p:spPr>
        <p:style>
          <a:lnRef idx="3">
            <a:schemeClr val="lt1"/>
          </a:lnRef>
          <a:fillRef idx="1">
            <a:schemeClr val="accent2"/>
          </a:fillRef>
          <a:effectRef idx="1">
            <a:schemeClr val="accent2"/>
          </a:effectRef>
          <a:fontRef idx="minor">
            <a:schemeClr val="lt1"/>
          </a:fontRef>
        </p:style>
        <p:txBody>
          <a:bodyPr>
            <a:normAutofit fontScale="85000" lnSpcReduction="20000"/>
          </a:bodyPr>
          <a:lstStyle/>
          <a:p>
            <a:endParaRPr lang="ru-RU" sz="2000" b="1" dirty="0" smtClean="0"/>
          </a:p>
          <a:p>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Аксиоматический метод </a:t>
            </a:r>
            <a:r>
              <a:rPr lang="ru-RU" sz="2400" b="1" dirty="0" smtClean="0"/>
              <a:t>( А. </a:t>
            </a:r>
            <a:r>
              <a:rPr lang="ru-RU" sz="2400" b="1" dirty="0" err="1" smtClean="0"/>
              <a:t>Уайтмен</a:t>
            </a:r>
            <a:r>
              <a:rPr lang="ru-RU" sz="2400" b="1" dirty="0" smtClean="0"/>
              <a:t>, Н. Н.Боголюбов,, Р. </a:t>
            </a:r>
            <a:r>
              <a:rPr lang="ru-RU" sz="2400" b="1" dirty="0" err="1" smtClean="0"/>
              <a:t>Стритер</a:t>
            </a:r>
            <a:r>
              <a:rPr lang="ru-RU" sz="2400" b="1" dirty="0" smtClean="0"/>
              <a:t>,…)</a:t>
            </a:r>
          </a:p>
          <a:p>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Дисперсионные соотношения </a:t>
            </a:r>
            <a:r>
              <a:rPr lang="ru-RU" sz="2400" b="1" dirty="0" smtClean="0"/>
              <a:t>( М. </a:t>
            </a:r>
            <a:r>
              <a:rPr lang="ru-RU" sz="2400" b="1" dirty="0" err="1" smtClean="0"/>
              <a:t>Гелл-Манн</a:t>
            </a:r>
            <a:r>
              <a:rPr lang="ru-RU" sz="2400" b="1" dirty="0" smtClean="0"/>
              <a:t> – </a:t>
            </a:r>
            <a:r>
              <a:rPr lang="ru-RU" sz="2400" b="1" dirty="0" err="1" smtClean="0"/>
              <a:t>М.Гольдбергер</a:t>
            </a:r>
            <a:r>
              <a:rPr lang="ru-RU" sz="2400" b="1" dirty="0" smtClean="0"/>
              <a:t>- </a:t>
            </a:r>
            <a:r>
              <a:rPr lang="ru-RU" sz="2400" b="1" dirty="0" err="1" smtClean="0"/>
              <a:t>В.Тирринг</a:t>
            </a:r>
            <a:r>
              <a:rPr lang="ru-RU" sz="2400" b="1" dirty="0" smtClean="0"/>
              <a:t>)</a:t>
            </a:r>
          </a:p>
          <a:p>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Создание последовательной теории перенормировок</a:t>
            </a:r>
          </a:p>
          <a:p>
            <a:pPr>
              <a:buNone/>
            </a:pPr>
            <a:r>
              <a:rPr lang="ru-RU" sz="2400" b="1" dirty="0" smtClean="0"/>
              <a:t>      ( Н. Н. Боголюбов – О. А. Парасюк)</a:t>
            </a:r>
          </a:p>
          <a:p>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Метод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ренормгруппы</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400" b="1" dirty="0" smtClean="0"/>
              <a:t>( Э.К.Г. </a:t>
            </a:r>
            <a:r>
              <a:rPr lang="ru-RU" sz="2400" b="1" dirty="0" err="1" smtClean="0"/>
              <a:t>Штюкельберг</a:t>
            </a:r>
            <a:r>
              <a:rPr lang="ru-RU" sz="2400" b="1" dirty="0" smtClean="0"/>
              <a:t>- А. </a:t>
            </a:r>
            <a:r>
              <a:rPr lang="ru-RU" sz="2400" b="1" dirty="0" err="1" smtClean="0"/>
              <a:t>Петерман</a:t>
            </a:r>
            <a:r>
              <a:rPr lang="ru-RU" sz="2400" b="1" dirty="0" smtClean="0"/>
              <a:t>,</a:t>
            </a:r>
          </a:p>
          <a:p>
            <a:pPr>
              <a:buNone/>
            </a:pPr>
            <a:r>
              <a:rPr lang="ru-RU" sz="2400" b="1" dirty="0" smtClean="0"/>
              <a:t>     Н. Н. Боголюбов, М. </a:t>
            </a:r>
            <a:r>
              <a:rPr lang="ru-RU" sz="2400" b="1" dirty="0" err="1" smtClean="0"/>
              <a:t>Гелл-Манн</a:t>
            </a:r>
            <a:r>
              <a:rPr lang="ru-RU" sz="2400" b="1" dirty="0" smtClean="0"/>
              <a:t>- Ф. </a:t>
            </a:r>
            <a:r>
              <a:rPr lang="ru-RU" sz="2400" b="1" dirty="0" err="1" smtClean="0"/>
              <a:t>Лоу</a:t>
            </a:r>
            <a:r>
              <a:rPr lang="ru-RU" sz="2400" b="1" dirty="0" smtClean="0"/>
              <a:t>)</a:t>
            </a:r>
          </a:p>
          <a:p>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Первое строгое доказательство дисперсионных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соотношен</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для  </a:t>
            </a:r>
            <a:r>
              <a:rPr lang="el-G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imes New Roman"/>
              </a:rPr>
              <a:t>π</a:t>
            </a: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imes New Roman"/>
              </a:rPr>
              <a:t>N – </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imes New Roman"/>
              </a:rPr>
              <a:t>рассеяния </a:t>
            </a:r>
            <a:r>
              <a:rPr lang="ru-RU" sz="2400" b="1" dirty="0" smtClean="0"/>
              <a:t>( Н. Н. Боголюбов)</a:t>
            </a:r>
          </a:p>
          <a:p>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Спектральное представление функций Грина </a:t>
            </a:r>
            <a:r>
              <a:rPr lang="ru-RU" sz="2400" b="1" dirty="0" smtClean="0"/>
              <a:t>( Г. </a:t>
            </a:r>
            <a:r>
              <a:rPr lang="ru-RU" sz="2400" b="1" dirty="0" err="1" smtClean="0"/>
              <a:t>Леман</a:t>
            </a:r>
            <a:r>
              <a:rPr lang="ru-RU" sz="2400" b="1" dirty="0" smtClean="0"/>
              <a:t>, Р. </a:t>
            </a:r>
            <a:r>
              <a:rPr lang="ru-RU" sz="2400" b="1" dirty="0" err="1" smtClean="0"/>
              <a:t>Йост</a:t>
            </a:r>
            <a:r>
              <a:rPr lang="ru-RU" sz="2400" b="1" dirty="0" smtClean="0"/>
              <a:t>, </a:t>
            </a:r>
          </a:p>
          <a:p>
            <a:pPr>
              <a:buNone/>
            </a:pPr>
            <a:r>
              <a:rPr lang="ru-RU" sz="2400" b="1" dirty="0" smtClean="0"/>
              <a:t>      Ф. Дайсон)</a:t>
            </a:r>
          </a:p>
          <a:p>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Углубленное изучение аналитических свойств диаграмм Фейнман  </a:t>
            </a:r>
          </a:p>
          <a:p>
            <a:pPr>
              <a:buNone/>
            </a:pP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400" b="1" dirty="0" smtClean="0"/>
              <a:t>( Л. Д. Ландау, А. А. </a:t>
            </a:r>
            <a:r>
              <a:rPr lang="ru-RU" sz="2400" b="1" dirty="0" err="1" smtClean="0"/>
              <a:t>Логунов</a:t>
            </a:r>
            <a:r>
              <a:rPr lang="ru-RU" sz="2400" b="1" dirty="0" smtClean="0"/>
              <a:t>, И. Т. Тодоров, Р. </a:t>
            </a:r>
            <a:r>
              <a:rPr lang="ru-RU" sz="2400" b="1" dirty="0" err="1" smtClean="0"/>
              <a:t>Карплус</a:t>
            </a:r>
            <a:r>
              <a:rPr lang="ru-RU" sz="2400" b="1" dirty="0" smtClean="0"/>
              <a:t>, М. </a:t>
            </a:r>
            <a:r>
              <a:rPr lang="ru-RU" sz="2400" b="1" dirty="0" err="1" smtClean="0"/>
              <a:t>Рудерман</a:t>
            </a:r>
            <a:r>
              <a:rPr lang="ru-RU" sz="2400" b="1" dirty="0" smtClean="0"/>
              <a:t>, </a:t>
            </a:r>
          </a:p>
          <a:p>
            <a:pPr>
              <a:buNone/>
            </a:pPr>
            <a:r>
              <a:rPr lang="ru-RU" sz="2400" b="1" dirty="0" smtClean="0"/>
              <a:t> Г. </a:t>
            </a:r>
            <a:r>
              <a:rPr lang="ru-RU" sz="2400" b="1" dirty="0" err="1" smtClean="0"/>
              <a:t>Бремерман</a:t>
            </a:r>
            <a:r>
              <a:rPr lang="ru-RU" sz="2400" b="1" dirty="0" smtClean="0"/>
              <a:t>, Р. Оме,  Дж. Тейлор…)</a:t>
            </a:r>
          </a:p>
          <a:p>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Редукционный формализм </a:t>
            </a:r>
          </a:p>
          <a:p>
            <a:pPr>
              <a:buNone/>
            </a:pP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400" b="1" dirty="0" smtClean="0"/>
              <a:t>( Н. Н. Боголюбов- Б. В. Медведев- М. К. Поливанов, Г. </a:t>
            </a:r>
            <a:r>
              <a:rPr lang="ru-RU" sz="2400" b="1" dirty="0" err="1" smtClean="0"/>
              <a:t>Леман</a:t>
            </a:r>
            <a:r>
              <a:rPr lang="ru-RU" sz="2400" b="1" dirty="0" smtClean="0"/>
              <a:t> , Л. </a:t>
            </a:r>
            <a:r>
              <a:rPr lang="ru-RU" sz="2400" b="1" dirty="0" err="1" smtClean="0"/>
              <a:t>Шиманчик</a:t>
            </a:r>
            <a:r>
              <a:rPr lang="ru-RU" sz="2400" b="1" dirty="0" smtClean="0"/>
              <a:t>, В. </a:t>
            </a:r>
            <a:r>
              <a:rPr lang="ru-RU" sz="2400" b="1" dirty="0" err="1" smtClean="0"/>
              <a:t>Циммерман</a:t>
            </a:r>
            <a:r>
              <a:rPr lang="ru-RU" sz="2400" b="1" dirty="0" smtClean="0"/>
              <a:t>)</a:t>
            </a:r>
          </a:p>
          <a:p>
            <a:pPr>
              <a:buNone/>
            </a:pPr>
            <a:endParaRPr lang="ru-RU" sz="2400" b="1" dirty="0" smtClean="0"/>
          </a:p>
          <a:p>
            <a:pPr>
              <a:buNone/>
            </a:pPr>
            <a:endParaRPr lang="ru-RU" sz="2000" b="1" dirty="0" smtClean="0"/>
          </a:p>
          <a:p>
            <a:endParaRPr lang="ru-RU" sz="2000" dirty="0"/>
          </a:p>
        </p:txBody>
      </p:sp>
      <p:sp>
        <p:nvSpPr>
          <p:cNvPr id="4" name="Заголовок 3"/>
          <p:cNvSpPr>
            <a:spLocks noGrp="1"/>
          </p:cNvSpPr>
          <p:nvPr>
            <p:ph type="title"/>
          </p:nvPr>
        </p:nvSpPr>
        <p:spPr>
          <a:xfrm>
            <a:off x="3059832" y="188640"/>
            <a:ext cx="2640466" cy="76944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ru-RU" b="1" dirty="0" smtClean="0">
                <a:solidFill>
                  <a:srgbClr val="FF0000"/>
                </a:solidFill>
                <a:effectLst>
                  <a:outerShdw blurRad="38100" dist="38100" dir="2700000" algn="tl">
                    <a:srgbClr val="000000">
                      <a:alpha val="43137"/>
                    </a:srgbClr>
                  </a:outerShdw>
                </a:effectLst>
              </a:rPr>
              <a:t>1953-1960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097984"/>
            <a:ext cx="8229600" cy="5760016"/>
          </a:xfrm>
          <a:solidFill>
            <a:srgbClr val="FFC000"/>
          </a:solidFill>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endParaRPr lang="ru-RU" sz="2600" b="1" dirty="0" smtClean="0">
              <a:ln w="17780" cmpd="sng">
                <a:solidFill>
                  <a:srgbClr val="FFFFFF"/>
                </a:solidFill>
                <a:prstDash val="solid"/>
                <a:miter lim="800000"/>
              </a:ln>
              <a:solidFill>
                <a:srgbClr val="FF0000"/>
              </a:solidFill>
              <a:effectLst>
                <a:outerShdw blurRad="50800" algn="tl" rotWithShape="0">
                  <a:srgbClr val="000000"/>
                </a:outerShdw>
              </a:effectLst>
            </a:endParaRPr>
          </a:p>
          <a:p>
            <a:r>
              <a:rPr lang="ru-RU" sz="2600" b="1" dirty="0" smtClean="0">
                <a:ln w="17780" cmpd="sng">
                  <a:solidFill>
                    <a:srgbClr val="FFFFFF"/>
                  </a:solidFill>
                  <a:prstDash val="solid"/>
                  <a:miter lim="800000"/>
                </a:ln>
                <a:solidFill>
                  <a:srgbClr val="FF0000"/>
                </a:solidFill>
                <a:effectLst>
                  <a:outerShdw blurRad="50800" algn="tl" rotWithShape="0">
                    <a:srgbClr val="000000"/>
                  </a:outerShdw>
                </a:effectLst>
              </a:rPr>
              <a:t>Развитие аксиоматического метода </a:t>
            </a:r>
            <a:r>
              <a:rPr lang="ru-RU"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600" dirty="0" err="1" smtClean="0">
                <a:ln w="17780" cmpd="sng">
                  <a:solidFill>
                    <a:schemeClr val="tx1"/>
                  </a:solidFill>
                  <a:prstDash val="solid"/>
                  <a:miter lim="800000"/>
                </a:ln>
                <a:solidFill>
                  <a:schemeClr val="tx1"/>
                </a:solidFill>
                <a:latin typeface="Comic Sans MS" pitchFamily="66" charset="0"/>
              </a:rPr>
              <a:t>Фруассар</a:t>
            </a:r>
            <a:r>
              <a:rPr lang="ru-RU" sz="2600" dirty="0" smtClean="0">
                <a:ln w="17780" cmpd="sng">
                  <a:solidFill>
                    <a:schemeClr val="tx1"/>
                  </a:solidFill>
                  <a:prstDash val="solid"/>
                  <a:miter lim="800000"/>
                </a:ln>
                <a:solidFill>
                  <a:schemeClr val="tx1"/>
                </a:solidFill>
                <a:latin typeface="Comic Sans MS" pitchFamily="66" charset="0"/>
              </a:rPr>
              <a:t>, Мартен, </a:t>
            </a:r>
            <a:r>
              <a:rPr lang="ru-RU" sz="2600" dirty="0" err="1" smtClean="0">
                <a:ln w="17780" cmpd="sng">
                  <a:solidFill>
                    <a:schemeClr val="tx1"/>
                  </a:solidFill>
                  <a:prstDash val="solid"/>
                  <a:miter lim="800000"/>
                </a:ln>
                <a:solidFill>
                  <a:schemeClr val="tx1"/>
                </a:solidFill>
                <a:latin typeface="Comic Sans MS" pitchFamily="66" charset="0"/>
              </a:rPr>
              <a:t>Эпштейн-Глазер</a:t>
            </a:r>
            <a:r>
              <a:rPr lang="ru-RU" sz="2600" dirty="0" smtClean="0">
                <a:ln w="17780" cmpd="sng">
                  <a:solidFill>
                    <a:schemeClr val="tx1"/>
                  </a:solidFill>
                  <a:prstDash val="solid"/>
                  <a:miter lim="800000"/>
                </a:ln>
                <a:solidFill>
                  <a:schemeClr val="tx1"/>
                </a:solidFill>
                <a:latin typeface="Comic Sans MS" pitchFamily="66" charset="0"/>
              </a:rPr>
              <a:t>, </a:t>
            </a:r>
            <a:r>
              <a:rPr lang="ru-RU" sz="2600" dirty="0" err="1" smtClean="0">
                <a:ln w="17780" cmpd="sng">
                  <a:solidFill>
                    <a:schemeClr val="tx1"/>
                  </a:solidFill>
                  <a:prstDash val="solid"/>
                  <a:miter lim="800000"/>
                </a:ln>
                <a:solidFill>
                  <a:schemeClr val="tx1"/>
                </a:solidFill>
                <a:latin typeface="Comic Sans MS" pitchFamily="66" charset="0"/>
              </a:rPr>
              <a:t>Логунов</a:t>
            </a:r>
            <a:r>
              <a:rPr lang="ru-RU" sz="2600" dirty="0" smtClean="0">
                <a:ln w="17780" cmpd="sng">
                  <a:solidFill>
                    <a:schemeClr val="tx1"/>
                  </a:solidFill>
                  <a:prstDash val="solid"/>
                  <a:miter lim="800000"/>
                </a:ln>
                <a:solidFill>
                  <a:schemeClr val="tx1"/>
                </a:solidFill>
                <a:latin typeface="Comic Sans MS" pitchFamily="66" charset="0"/>
              </a:rPr>
              <a:t>, </a:t>
            </a:r>
            <a:r>
              <a:rPr lang="ru-RU" sz="2600" dirty="0" err="1" smtClean="0">
                <a:ln w="17780" cmpd="sng">
                  <a:solidFill>
                    <a:schemeClr val="tx1"/>
                  </a:solidFill>
                  <a:prstDash val="solid"/>
                  <a:miter lim="800000"/>
                </a:ln>
                <a:solidFill>
                  <a:schemeClr val="tx1"/>
                </a:solidFill>
                <a:latin typeface="Comic Sans MS" pitchFamily="66" charset="0"/>
              </a:rPr>
              <a:t>Файнберг</a:t>
            </a:r>
            <a:r>
              <a:rPr lang="ru-RU" sz="2600" dirty="0" smtClean="0">
                <a:ln w="17780" cmpd="sng">
                  <a:solidFill>
                    <a:schemeClr val="tx1"/>
                  </a:solidFill>
                  <a:prstDash val="solid"/>
                  <a:miter lim="800000"/>
                </a:ln>
                <a:solidFill>
                  <a:schemeClr val="tx1"/>
                </a:solidFill>
                <a:latin typeface="Comic Sans MS" pitchFamily="66" charset="0"/>
              </a:rPr>
              <a:t>, </a:t>
            </a:r>
            <a:r>
              <a:rPr lang="ru-RU" sz="2600" dirty="0" err="1" smtClean="0">
                <a:ln w="17780" cmpd="sng">
                  <a:solidFill>
                    <a:schemeClr val="tx1"/>
                  </a:solidFill>
                  <a:prstDash val="solid"/>
                  <a:miter lim="800000"/>
                </a:ln>
                <a:solidFill>
                  <a:schemeClr val="tx1"/>
                </a:solidFill>
                <a:latin typeface="Comic Sans MS" pitchFamily="66" charset="0"/>
              </a:rPr>
              <a:t>Мейман</a:t>
            </a:r>
            <a:r>
              <a:rPr lang="ru-RU" sz="2600" dirty="0" smtClean="0">
                <a:ln w="17780" cmpd="sng">
                  <a:solidFill>
                    <a:schemeClr val="tx1"/>
                  </a:solidFill>
                  <a:prstDash val="solid"/>
                  <a:miter lim="800000"/>
                </a:ln>
                <a:solidFill>
                  <a:schemeClr val="tx1"/>
                </a:solidFill>
                <a:latin typeface="Comic Sans MS" pitchFamily="66" charset="0"/>
              </a:rPr>
              <a:t>…</a:t>
            </a:r>
            <a:r>
              <a:rPr lang="ru-RU" sz="2600" b="1" dirty="0" smtClean="0">
                <a:ln w="17780" cmpd="sng">
                  <a:solidFill>
                    <a:schemeClr val="tx1"/>
                  </a:solidFill>
                  <a:prstDash val="solid"/>
                  <a:miter lim="800000"/>
                </a:ln>
                <a:solidFill>
                  <a:schemeClr val="tx1"/>
                </a:solidFill>
                <a:latin typeface="Comic Sans MS" pitchFamily="66" charset="0"/>
              </a:rPr>
              <a:t>.</a:t>
            </a:r>
            <a:r>
              <a:rPr lang="ru-RU"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ru-RU" sz="2600" b="1" dirty="0" smtClean="0">
              <a:ln w="17780" cmpd="sng">
                <a:solidFill>
                  <a:schemeClr val="tx1"/>
                </a:solidFill>
                <a:prstDash val="solid"/>
                <a:miter lim="800000"/>
              </a:ln>
              <a:solidFill>
                <a:schemeClr val="tx1"/>
              </a:solidFill>
              <a:effectLst>
                <a:outerShdw blurRad="50800" algn="tl" rotWithShape="0">
                  <a:srgbClr val="000000"/>
                </a:outerShdw>
              </a:effectLst>
            </a:endParaRPr>
          </a:p>
          <a:p>
            <a:r>
              <a:rPr lang="ru-RU" sz="2600" b="1" dirty="0" smtClean="0">
                <a:ln w="17780" cmpd="sng">
                  <a:solidFill>
                    <a:srgbClr val="FFFFFF"/>
                  </a:solidFill>
                  <a:prstDash val="solid"/>
                  <a:miter lim="800000"/>
                </a:ln>
                <a:solidFill>
                  <a:srgbClr val="00B050"/>
                </a:solidFill>
                <a:effectLst>
                  <a:outerShdw blurRad="50800" algn="tl" rotWithShape="0">
                    <a:srgbClr val="000000"/>
                  </a:outerShdw>
                </a:effectLst>
              </a:rPr>
              <a:t>Аналитическая теория </a:t>
            </a:r>
            <a:r>
              <a:rPr lang="en-US" sz="2600" b="1" dirty="0" smtClean="0">
                <a:ln w="17780" cmpd="sng">
                  <a:solidFill>
                    <a:srgbClr val="FFFFFF"/>
                  </a:solidFill>
                  <a:prstDash val="solid"/>
                  <a:miter lim="800000"/>
                </a:ln>
                <a:solidFill>
                  <a:srgbClr val="00B050"/>
                </a:solidFill>
                <a:effectLst>
                  <a:outerShdw blurRad="50800" algn="tl" rotWithShape="0">
                    <a:srgbClr val="000000"/>
                  </a:outerShdw>
                </a:effectLst>
              </a:rPr>
              <a:t>S</a:t>
            </a:r>
            <a:r>
              <a:rPr lang="ru-RU" sz="2600" b="1" dirty="0" smtClean="0">
                <a:ln w="17780" cmpd="sng">
                  <a:solidFill>
                    <a:srgbClr val="FFFFFF"/>
                  </a:solidFill>
                  <a:prstDash val="solid"/>
                  <a:miter lim="800000"/>
                </a:ln>
                <a:solidFill>
                  <a:srgbClr val="00B050"/>
                </a:solidFill>
                <a:effectLst>
                  <a:outerShdw blurRad="50800" algn="tl" rotWithShape="0">
                    <a:srgbClr val="000000"/>
                  </a:outerShdw>
                </a:effectLst>
              </a:rPr>
              <a:t>–матрицы; «</a:t>
            </a:r>
            <a:r>
              <a:rPr lang="ru-RU" sz="2600" b="1" dirty="0" err="1" smtClean="0">
                <a:ln w="17780" cmpd="sng">
                  <a:solidFill>
                    <a:srgbClr val="FFFFFF"/>
                  </a:solidFill>
                  <a:prstDash val="solid"/>
                  <a:miter lim="800000"/>
                </a:ln>
                <a:solidFill>
                  <a:srgbClr val="00B050"/>
                </a:solidFill>
                <a:effectLst>
                  <a:outerShdw blurRad="50800" algn="tl" rotWithShape="0">
                    <a:srgbClr val="000000"/>
                  </a:outerShdw>
                </a:effectLst>
              </a:rPr>
              <a:t>бутстрап</a:t>
            </a:r>
            <a:r>
              <a:rPr lang="ru-RU" sz="2600" b="1" dirty="0" smtClean="0">
                <a:ln w="17780" cmpd="sng">
                  <a:solidFill>
                    <a:srgbClr val="FFFFFF"/>
                  </a:solidFill>
                  <a:prstDash val="solid"/>
                  <a:miter lim="800000"/>
                </a:ln>
                <a:solidFill>
                  <a:srgbClr val="00B050"/>
                </a:solidFill>
                <a:effectLst>
                  <a:outerShdw blurRad="50800" algn="tl" rotWithShape="0">
                    <a:srgbClr val="000000"/>
                  </a:outerShdw>
                </a:effectLst>
              </a:rPr>
              <a:t>» </a:t>
            </a:r>
            <a:r>
              <a:rPr lang="ru-RU"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Чью, </a:t>
            </a:r>
            <a:r>
              <a:rPr lang="ru-RU" sz="2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Фраучи</a:t>
            </a:r>
            <a:r>
              <a:rPr lang="ru-RU"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Мандельстам</a:t>
            </a:r>
            <a:r>
              <a:rPr lang="ru-RU"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r>
              <a:rPr lang="ru-RU" sz="2600" b="1" dirty="0" smtClean="0">
                <a:ln w="17780" cmpd="sng">
                  <a:solidFill>
                    <a:srgbClr val="FFFFFF"/>
                  </a:solidFill>
                  <a:prstDash val="solid"/>
                  <a:miter lim="800000"/>
                </a:ln>
                <a:solidFill>
                  <a:srgbClr val="0070C0"/>
                </a:solidFill>
                <a:effectLst>
                  <a:outerShdw blurRad="50800" algn="tl" rotWithShape="0">
                    <a:srgbClr val="000000"/>
                  </a:outerShdw>
                </a:effectLst>
              </a:rPr>
              <a:t>Становление </a:t>
            </a:r>
            <a:r>
              <a:rPr lang="ru-RU" sz="2600" b="1" dirty="0" err="1" smtClean="0">
                <a:ln w="17780" cmpd="sng">
                  <a:solidFill>
                    <a:srgbClr val="FFFFFF"/>
                  </a:solidFill>
                  <a:prstDash val="solid"/>
                  <a:miter lim="800000"/>
                </a:ln>
                <a:solidFill>
                  <a:srgbClr val="0070C0"/>
                </a:solidFill>
                <a:effectLst>
                  <a:outerShdw blurRad="50800" algn="tl" rotWithShape="0">
                    <a:srgbClr val="000000"/>
                  </a:outerShdw>
                </a:effectLst>
              </a:rPr>
              <a:t>Редже-парадигмы</a:t>
            </a:r>
            <a:r>
              <a:rPr lang="ru-RU" sz="2600" b="1" dirty="0" smtClean="0">
                <a:ln w="17780" cmpd="sng">
                  <a:solidFill>
                    <a:srgbClr val="FFFFFF"/>
                  </a:solidFill>
                  <a:prstDash val="solid"/>
                  <a:miter lim="800000"/>
                </a:ln>
                <a:solidFill>
                  <a:srgbClr val="0070C0"/>
                </a:solidFill>
                <a:effectLst>
                  <a:outerShdw blurRad="50800" algn="tl" rotWithShape="0">
                    <a:srgbClr val="000000"/>
                  </a:outerShdw>
                </a:effectLst>
              </a:rPr>
              <a:t> </a:t>
            </a:r>
          </a:p>
          <a:p>
            <a:pPr>
              <a:buNone/>
            </a:pPr>
            <a:r>
              <a:rPr lang="ru-RU"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pitchFamily="18" charset="0"/>
                <a:cs typeface="Aharoni" pitchFamily="2" charset="-79"/>
              </a:rPr>
              <a:t>    </a:t>
            </a:r>
            <a:r>
              <a:rPr lang="ru-RU" sz="2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entury" pitchFamily="18" charset="0"/>
                <a:cs typeface="Aharoni" pitchFamily="2" charset="-79"/>
              </a:rPr>
              <a:t>( </a:t>
            </a:r>
            <a:r>
              <a:rPr lang="ru-RU" sz="2600" b="1" dirty="0" err="1" smtClean="0">
                <a:ln w="10541" cmpd="sng">
                  <a:solidFill>
                    <a:srgbClr val="7D7D7D">
                      <a:tint val="100000"/>
                      <a:shade val="100000"/>
                      <a:satMod val="110000"/>
                    </a:srgbClr>
                  </a:solidFill>
                  <a:prstDash val="solid"/>
                </a:ln>
                <a:solidFill>
                  <a:schemeClr val="tx1"/>
                </a:solidFill>
                <a:latin typeface="Comic Sans MS" pitchFamily="66" charset="0"/>
                <a:cs typeface="Aharoni" pitchFamily="2" charset="-79"/>
              </a:rPr>
              <a:t>Померанчук</a:t>
            </a:r>
            <a:r>
              <a:rPr lang="ru-RU" sz="2600" b="1" dirty="0" smtClean="0">
                <a:ln w="10541" cmpd="sng">
                  <a:solidFill>
                    <a:srgbClr val="7D7D7D">
                      <a:tint val="100000"/>
                      <a:shade val="100000"/>
                      <a:satMod val="110000"/>
                    </a:srgbClr>
                  </a:solidFill>
                  <a:prstDash val="solid"/>
                </a:ln>
                <a:solidFill>
                  <a:schemeClr val="tx1"/>
                </a:solidFill>
                <a:latin typeface="Comic Sans MS" pitchFamily="66" charset="0"/>
                <a:cs typeface="Aharoni" pitchFamily="2" charset="-79"/>
              </a:rPr>
              <a:t>, Грибов, </a:t>
            </a:r>
            <a:r>
              <a:rPr lang="ru-RU" sz="2600" b="1" dirty="0" err="1" smtClean="0">
                <a:ln w="10541" cmpd="sng">
                  <a:solidFill>
                    <a:srgbClr val="7D7D7D">
                      <a:tint val="100000"/>
                      <a:shade val="100000"/>
                      <a:satMod val="110000"/>
                    </a:srgbClr>
                  </a:solidFill>
                  <a:prstDash val="solid"/>
                </a:ln>
                <a:solidFill>
                  <a:schemeClr val="tx1"/>
                </a:solidFill>
                <a:latin typeface="Comic Sans MS" pitchFamily="66" charset="0"/>
                <a:cs typeface="Aharoni" pitchFamily="2" charset="-79"/>
              </a:rPr>
              <a:t>Гелл-Манн</a:t>
            </a:r>
            <a:r>
              <a:rPr lang="ru-RU" sz="2600" b="1" dirty="0" smtClean="0">
                <a:ln w="10541" cmpd="sng">
                  <a:solidFill>
                    <a:srgbClr val="7D7D7D">
                      <a:tint val="100000"/>
                      <a:shade val="100000"/>
                      <a:satMod val="110000"/>
                    </a:srgbClr>
                  </a:solidFill>
                  <a:prstDash val="solid"/>
                </a:ln>
                <a:solidFill>
                  <a:schemeClr val="tx1"/>
                </a:solidFill>
                <a:latin typeface="Comic Sans MS" pitchFamily="66" charset="0"/>
                <a:cs typeface="Aharoni" pitchFamily="2" charset="-79"/>
              </a:rPr>
              <a:t>, </a:t>
            </a:r>
            <a:r>
              <a:rPr lang="ru-RU" sz="2600" b="1" dirty="0" err="1" smtClean="0">
                <a:ln w="10541" cmpd="sng">
                  <a:solidFill>
                    <a:srgbClr val="7D7D7D">
                      <a:tint val="100000"/>
                      <a:shade val="100000"/>
                      <a:satMod val="110000"/>
                    </a:srgbClr>
                  </a:solidFill>
                  <a:prstDash val="solid"/>
                </a:ln>
                <a:solidFill>
                  <a:schemeClr val="tx1"/>
                </a:solidFill>
                <a:latin typeface="Comic Sans MS" pitchFamily="66" charset="0"/>
                <a:cs typeface="Aharoni" pitchFamily="2" charset="-79"/>
              </a:rPr>
              <a:t>Лоу</a:t>
            </a:r>
            <a:r>
              <a:rPr lang="ru-RU" sz="2600" b="1" dirty="0" smtClean="0">
                <a:ln w="10541" cmpd="sng">
                  <a:solidFill>
                    <a:srgbClr val="7D7D7D">
                      <a:tint val="100000"/>
                      <a:shade val="100000"/>
                      <a:satMod val="110000"/>
                    </a:srgbClr>
                  </a:solidFill>
                  <a:prstDash val="solid"/>
                </a:ln>
                <a:solidFill>
                  <a:schemeClr val="tx1"/>
                </a:solidFill>
                <a:latin typeface="Comic Sans MS" pitchFamily="66" charset="0"/>
                <a:cs typeface="Aharoni" pitchFamily="2" charset="-79"/>
              </a:rPr>
              <a:t>, </a:t>
            </a:r>
            <a:r>
              <a:rPr lang="ru-RU" sz="2600" b="1" dirty="0" err="1" smtClean="0">
                <a:ln w="10541" cmpd="sng">
                  <a:solidFill>
                    <a:srgbClr val="7D7D7D">
                      <a:tint val="100000"/>
                      <a:shade val="100000"/>
                      <a:satMod val="110000"/>
                    </a:srgbClr>
                  </a:solidFill>
                  <a:prstDash val="solid"/>
                </a:ln>
                <a:solidFill>
                  <a:schemeClr val="tx1"/>
                </a:solidFill>
                <a:latin typeface="Comic Sans MS" pitchFamily="66" charset="0"/>
                <a:cs typeface="Aharoni" pitchFamily="2" charset="-79"/>
              </a:rPr>
              <a:t>Канчели-Мюллер</a:t>
            </a:r>
            <a:r>
              <a:rPr lang="ru-RU" sz="2600" b="1" dirty="0" smtClean="0">
                <a:ln w="10541" cmpd="sng">
                  <a:solidFill>
                    <a:srgbClr val="7D7D7D">
                      <a:tint val="100000"/>
                      <a:shade val="100000"/>
                      <a:satMod val="110000"/>
                    </a:srgbClr>
                  </a:solidFill>
                  <a:prstDash val="solid"/>
                </a:ln>
                <a:solidFill>
                  <a:schemeClr val="tx1"/>
                </a:solidFill>
                <a:latin typeface="Comic Sans MS" pitchFamily="66" charset="0"/>
                <a:cs typeface="Aharoni" pitchFamily="2" charset="-79"/>
              </a:rPr>
              <a:t>…</a:t>
            </a:r>
            <a:r>
              <a:rPr lang="ru-RU" sz="2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entury" pitchFamily="18" charset="0"/>
                <a:cs typeface="Aharoni" pitchFamily="2" charset="-79"/>
              </a:rPr>
              <a:t>.)</a:t>
            </a:r>
            <a:endParaRPr lang="ru-RU" sz="2600" dirty="0" smtClean="0">
              <a:ln w="17780" cmpd="sng">
                <a:solidFill>
                  <a:srgbClr val="FFFFFF"/>
                </a:solidFill>
                <a:prstDash val="solid"/>
                <a:miter lim="800000"/>
              </a:ln>
              <a:solidFill>
                <a:schemeClr val="tx1"/>
              </a:solidFill>
              <a:effectLst>
                <a:outerShdw blurRad="50800" algn="tl" rotWithShape="0">
                  <a:srgbClr val="000000"/>
                </a:outerShdw>
              </a:effectLst>
              <a:latin typeface="Century" pitchFamily="18" charset="0"/>
              <a:cs typeface="Aharoni" pitchFamily="2" charset="-79"/>
            </a:endParaRPr>
          </a:p>
          <a:p>
            <a:r>
              <a:rPr lang="ru-RU" sz="2600" b="1" spc="50" dirty="0" err="1"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Дуальность</a:t>
            </a:r>
            <a:r>
              <a:rPr lang="ru-RU"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Логунов</a:t>
            </a:r>
            <a:r>
              <a:rPr lang="ru-RU"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Соловьёв- </a:t>
            </a:r>
            <a:r>
              <a:rPr lang="ru-RU" sz="2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Тавхелидзе</a:t>
            </a:r>
            <a:r>
              <a:rPr lang="ru-RU"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Иги-Мацуда</a:t>
            </a:r>
            <a:r>
              <a:rPr lang="ru-RU"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Долен-Хорн-Шмидт</a:t>
            </a:r>
            <a:r>
              <a:rPr lang="ru-RU"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Венециано</a:t>
            </a:r>
            <a:r>
              <a:rPr lang="ru-RU"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Сузуки</a:t>
            </a:r>
            <a:r>
              <a:rPr lang="ru-RU"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Виразоро</a:t>
            </a:r>
            <a:r>
              <a:rPr lang="ru-RU"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Шварц, Чан- Патон…</a:t>
            </a:r>
            <a:r>
              <a:rPr lang="ru-RU"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r>
              <a:rPr lang="ru-RU" sz="2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Квантование калибровочных полей  </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Фаддеев-Попов</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buNone/>
            </a:pP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Славнов</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Хоофт</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Вельтман</a:t>
            </a:r>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Де Витт)</a:t>
            </a:r>
          </a:p>
          <a:p>
            <a:r>
              <a:rPr lang="ru-RU" sz="26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Партоны</a:t>
            </a:r>
            <a:r>
              <a:rPr lang="ru-RU" sz="2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и </a:t>
            </a:r>
            <a:r>
              <a:rPr lang="ru-RU" sz="26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скейлинг</a:t>
            </a:r>
            <a:r>
              <a:rPr lang="ru-RU" sz="2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в ГНР </a:t>
            </a:r>
            <a:r>
              <a:rPr lang="ru-RU"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Тейлор-Фридман-Кендалл</a:t>
            </a:r>
            <a:r>
              <a:rPr lang="ru-RU"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Бьёркен</a:t>
            </a:r>
            <a:r>
              <a:rPr lang="ru-RU"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Фейнман, Марков,…</a:t>
            </a:r>
            <a:r>
              <a:rPr lang="ru-RU"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r>
              <a:rPr lang="ru-RU" sz="2600" b="1" dirty="0" smtClean="0">
                <a:ln w="12700">
                  <a:solidFill>
                    <a:schemeClr val="tx2">
                      <a:satMod val="155000"/>
                    </a:schemeClr>
                  </a:solidFill>
                  <a:prstDash val="solid"/>
                </a:ln>
                <a:solidFill>
                  <a:srgbClr val="996600"/>
                </a:solidFill>
                <a:effectLst>
                  <a:outerShdw blurRad="41275" dist="20320" dir="1800000" algn="tl" rotWithShape="0">
                    <a:srgbClr val="000000">
                      <a:alpha val="40000"/>
                    </a:srgbClr>
                  </a:outerShdw>
                </a:effectLst>
              </a:rPr>
              <a:t>Масштабные законы в </a:t>
            </a:r>
            <a:r>
              <a:rPr lang="ru-RU" sz="2600" b="1" dirty="0" err="1" smtClean="0">
                <a:ln w="12700">
                  <a:solidFill>
                    <a:schemeClr val="tx2">
                      <a:satMod val="155000"/>
                    </a:schemeClr>
                  </a:solidFill>
                  <a:prstDash val="solid"/>
                </a:ln>
                <a:solidFill>
                  <a:srgbClr val="996600"/>
                </a:solidFill>
                <a:effectLst>
                  <a:outerShdw blurRad="41275" dist="20320" dir="1800000" algn="tl" rotWithShape="0">
                    <a:srgbClr val="000000">
                      <a:alpha val="40000"/>
                    </a:srgbClr>
                  </a:outerShdw>
                </a:effectLst>
              </a:rPr>
              <a:t>адронных</a:t>
            </a:r>
            <a:r>
              <a:rPr lang="ru-RU" sz="2600" b="1" dirty="0" smtClean="0">
                <a:ln w="12700">
                  <a:solidFill>
                    <a:schemeClr val="tx2">
                      <a:satMod val="155000"/>
                    </a:schemeClr>
                  </a:solidFill>
                  <a:prstDash val="solid"/>
                </a:ln>
                <a:solidFill>
                  <a:srgbClr val="996600"/>
                </a:solidFill>
                <a:effectLst>
                  <a:outerShdw blurRad="41275" dist="20320" dir="1800000" algn="tl" rotWithShape="0">
                    <a:srgbClr val="000000">
                      <a:alpha val="40000"/>
                    </a:srgbClr>
                  </a:outerShdw>
                </a:effectLst>
              </a:rPr>
              <a:t> процессах </a:t>
            </a:r>
            <a:r>
              <a:rPr lang="ru-RU"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Денисов- Прокошкин…,</a:t>
            </a:r>
            <a:r>
              <a:rPr lang="ru-RU" sz="2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Янг-Чжень</a:t>
            </a:r>
            <a:r>
              <a:rPr lang="ru-RU"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a:t>
            </a:r>
            <a:r>
              <a:rPr lang="ru-RU" sz="2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Нинь</a:t>
            </a:r>
            <a:r>
              <a:rPr lang="ru-RU"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и </a:t>
            </a:r>
            <a:r>
              <a:rPr lang="ru-RU" sz="2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др.,Фейнман</a:t>
            </a:r>
            <a:r>
              <a:rPr lang="ru-RU"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 </a:t>
            </a:r>
            <a:r>
              <a:rPr lang="ru-RU" sz="2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itchFamily="66" charset="0"/>
              </a:rPr>
              <a:t>Матвеев-Мурадян-Тавхелидзе,Бродски-Фаррар</a:t>
            </a:r>
            <a:r>
              <a:rPr lang="ru-RU"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pPr>
              <a:buNone/>
            </a:pPr>
            <a:endParaRPr lang="ru-RU" sz="2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ru-RU" sz="2600" b="1" dirty="0" smtClean="0">
                <a:ln w="1905"/>
                <a:solidFill>
                  <a:schemeClr val="tx1"/>
                </a:solidFill>
                <a:effectLst>
                  <a:innerShdw blurRad="69850" dist="43180" dir="5400000">
                    <a:srgbClr val="000000">
                      <a:alpha val="65000"/>
                    </a:srgbClr>
                  </a:innerShdw>
                </a:effectLst>
              </a:rPr>
              <a:t>Открытие роста полных </a:t>
            </a:r>
            <a:r>
              <a:rPr lang="ru-RU" sz="2600" b="1" dirty="0" err="1" smtClean="0">
                <a:ln w="1905"/>
                <a:solidFill>
                  <a:schemeClr val="tx1"/>
                </a:solidFill>
                <a:effectLst>
                  <a:innerShdw blurRad="69850" dist="43180" dir="5400000">
                    <a:srgbClr val="000000">
                      <a:alpha val="65000"/>
                    </a:srgbClr>
                  </a:innerShdw>
                </a:effectLst>
              </a:rPr>
              <a:t>К</a:t>
            </a:r>
            <a:r>
              <a:rPr lang="ru-RU" sz="2600" b="1" baseline="30000" dirty="0" err="1" smtClean="0">
                <a:ln w="1905"/>
                <a:solidFill>
                  <a:schemeClr val="tx1"/>
                </a:solidFill>
                <a:effectLst>
                  <a:innerShdw blurRad="69850" dist="43180" dir="5400000">
                    <a:srgbClr val="000000">
                      <a:alpha val="65000"/>
                    </a:srgbClr>
                  </a:innerShdw>
                </a:effectLst>
              </a:rPr>
              <a:t>+</a:t>
            </a:r>
            <a:r>
              <a:rPr lang="ru-RU" sz="2600" b="1" dirty="0" err="1" smtClean="0">
                <a:ln w="1905"/>
                <a:solidFill>
                  <a:schemeClr val="tx1"/>
                </a:solidFill>
                <a:effectLst>
                  <a:innerShdw blurRad="69850" dist="43180" dir="5400000">
                    <a:srgbClr val="000000">
                      <a:alpha val="65000"/>
                    </a:srgbClr>
                  </a:innerShdw>
                </a:effectLst>
              </a:rPr>
              <a:t>р</a:t>
            </a:r>
            <a:r>
              <a:rPr lang="ru-RU" sz="2600" b="1" dirty="0" smtClean="0">
                <a:ln w="1905"/>
                <a:solidFill>
                  <a:schemeClr val="tx1"/>
                </a:solidFill>
                <a:effectLst>
                  <a:innerShdw blurRad="69850" dist="43180" dir="5400000">
                    <a:srgbClr val="000000">
                      <a:alpha val="65000"/>
                    </a:srgbClr>
                  </a:innerShdw>
                </a:effectLst>
              </a:rPr>
              <a:t> сечений </a:t>
            </a:r>
            <a:r>
              <a:rPr lang="ru-RU" sz="2600"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ru-RU" sz="2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Прокошкин, Денисов,…</a:t>
            </a:r>
            <a:r>
              <a:rPr lang="ru-RU" sz="2600" b="1" dirty="0" smtClean="0">
                <a:ln w="17780" cmpd="sng">
                  <a:solidFill>
                    <a:srgbClr val="FFFFFF"/>
                  </a:solidFill>
                  <a:prstDash val="solid"/>
                  <a:miter lim="800000"/>
                </a:ln>
                <a:solidFill>
                  <a:srgbClr val="FF0000"/>
                </a:solidFill>
                <a:effectLst>
                  <a:outerShdw blurRad="50800" algn="tl" rotWithShape="0">
                    <a:srgbClr val="000000"/>
                  </a:outerShdw>
                </a:effectLst>
              </a:rPr>
              <a:t>.</a:t>
            </a:r>
            <a:r>
              <a:rPr lang="ru-RU" sz="2600"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a:t>
            </a:r>
            <a:endParaRPr lang="ru-RU" sz="2600" b="1" dirty="0" smtClean="0">
              <a:solidFill>
                <a:schemeClr val="tx1"/>
              </a:solidFill>
            </a:endParaRPr>
          </a:p>
          <a:p>
            <a:pPr>
              <a:buNone/>
            </a:pPr>
            <a:endParaRPr lang="ru-RU" dirty="0"/>
          </a:p>
        </p:txBody>
      </p:sp>
      <p:sp>
        <p:nvSpPr>
          <p:cNvPr id="5" name="Заголовок 4"/>
          <p:cNvSpPr>
            <a:spLocks noGrp="1"/>
          </p:cNvSpPr>
          <p:nvPr>
            <p:ph type="title"/>
          </p:nvPr>
        </p:nvSpPr>
        <p:spPr>
          <a:xfrm>
            <a:off x="2627784" y="116632"/>
            <a:ext cx="3312367" cy="76944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ru-RU" b="1" dirty="0" smtClean="0">
                <a:solidFill>
                  <a:srgbClr val="FF0000"/>
                </a:solidFill>
                <a:effectLst>
                  <a:outerShdw blurRad="38100" dist="38100" dir="2700000" algn="tl">
                    <a:srgbClr val="000000">
                      <a:alpha val="43137"/>
                    </a:srgbClr>
                  </a:outerShdw>
                </a:effectLst>
              </a:rPr>
              <a:t>1961-1973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229600" cy="4997152"/>
          </a:xfrm>
          <a:blipFill>
            <a:blip r:embed="rId3" cstate="print"/>
            <a:stretch>
              <a:fillRect/>
            </a:stretch>
          </a:blipFill>
        </p:spPr>
        <p:txBody>
          <a:bodyPr>
            <a:normAutofit fontScale="92500" lnSpcReduction="10000"/>
          </a:bodyPr>
          <a:lstStyle/>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Асимптотическая свобода </a:t>
            </a:r>
          </a:p>
          <a:p>
            <a:pPr algn="ctr">
              <a:buNone/>
            </a:pPr>
            <a:r>
              <a:rPr lang="ru-RU" sz="2200" b="1" dirty="0" smtClean="0">
                <a:latin typeface="Comic Sans MS" pitchFamily="66" charset="0"/>
              </a:rPr>
              <a:t>( В. С. Ваняшин- М. В.Терентьев (1965), </a:t>
            </a:r>
          </a:p>
          <a:p>
            <a:pPr algn="ctr">
              <a:buNone/>
            </a:pPr>
            <a:r>
              <a:rPr lang="ru-RU" sz="2200" b="1" dirty="0" smtClean="0">
                <a:latin typeface="Comic Sans MS" pitchFamily="66" charset="0"/>
              </a:rPr>
              <a:t>И. Б. </a:t>
            </a:r>
            <a:r>
              <a:rPr lang="ru-RU" sz="2200" b="1" dirty="0" err="1" smtClean="0">
                <a:latin typeface="Comic Sans MS" pitchFamily="66" charset="0"/>
              </a:rPr>
              <a:t>Хриплович</a:t>
            </a:r>
            <a:r>
              <a:rPr lang="ru-RU" sz="2200" b="1" dirty="0" smtClean="0">
                <a:latin typeface="Comic Sans MS" pitchFamily="66" charset="0"/>
              </a:rPr>
              <a:t> (1967), </a:t>
            </a:r>
            <a:r>
              <a:rPr lang="en-US" sz="2200" b="1" dirty="0" smtClean="0">
                <a:latin typeface="Comic Sans MS" pitchFamily="66" charset="0"/>
              </a:rPr>
              <a:t>‘</a:t>
            </a:r>
            <a:r>
              <a:rPr lang="ru-RU" sz="2200" b="1" dirty="0" smtClean="0">
                <a:latin typeface="Comic Sans MS" pitchFamily="66" charset="0"/>
              </a:rPr>
              <a:t>т </a:t>
            </a:r>
            <a:r>
              <a:rPr lang="ru-RU" sz="2200" b="1" dirty="0" err="1" smtClean="0">
                <a:latin typeface="Comic Sans MS" pitchFamily="66" charset="0"/>
              </a:rPr>
              <a:t>Хоофт</a:t>
            </a:r>
            <a:r>
              <a:rPr lang="ru-RU" sz="2200" b="1" dirty="0" smtClean="0">
                <a:latin typeface="Comic Sans MS" pitchFamily="66" charset="0"/>
              </a:rPr>
              <a:t> (1972), </a:t>
            </a:r>
          </a:p>
          <a:p>
            <a:pPr algn="ctr">
              <a:buNone/>
            </a:pPr>
            <a:r>
              <a:rPr lang="ru-RU" sz="2200" b="1" dirty="0" smtClean="0">
                <a:latin typeface="Comic Sans MS" pitchFamily="66" charset="0"/>
              </a:rPr>
              <a:t>Д.Гросс- </a:t>
            </a:r>
            <a:r>
              <a:rPr lang="ru-RU" sz="2200" b="1" dirty="0" err="1" smtClean="0">
                <a:latin typeface="Comic Sans MS" pitchFamily="66" charset="0"/>
              </a:rPr>
              <a:t>Ф.Вильчек</a:t>
            </a:r>
            <a:r>
              <a:rPr lang="ru-RU" sz="2200" b="1" dirty="0" smtClean="0">
                <a:latin typeface="Comic Sans MS" pitchFamily="66" charset="0"/>
              </a:rPr>
              <a:t>- </a:t>
            </a:r>
            <a:r>
              <a:rPr lang="ru-RU" sz="2200" b="1" dirty="0" err="1" smtClean="0">
                <a:latin typeface="Comic Sans MS" pitchFamily="66" charset="0"/>
              </a:rPr>
              <a:t>Д.Политцер</a:t>
            </a:r>
            <a:r>
              <a:rPr lang="ru-RU" sz="2200" b="1" dirty="0" smtClean="0">
                <a:latin typeface="Comic Sans MS" pitchFamily="66" charset="0"/>
              </a:rPr>
              <a:t> (1973))</a:t>
            </a:r>
          </a:p>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Открытие роста полных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рр-сечений</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buNone/>
            </a:pPr>
            <a:r>
              <a:rPr lang="ru-RU" dirty="0" smtClean="0">
                <a:solidFill>
                  <a:schemeClr val="bg1"/>
                </a:solidFill>
              </a:rPr>
              <a:t>    ( </a:t>
            </a:r>
            <a:r>
              <a:rPr lang="ru-RU" dirty="0" err="1" smtClean="0">
                <a:solidFill>
                  <a:srgbClr val="FFFF00"/>
                </a:solidFill>
              </a:rPr>
              <a:t>Маттиа</a:t>
            </a:r>
            <a:r>
              <a:rPr lang="ru-RU" dirty="0" smtClean="0">
                <a:solidFill>
                  <a:srgbClr val="FFFF00"/>
                </a:solidFill>
              </a:rPr>
              <a:t>, </a:t>
            </a:r>
            <a:r>
              <a:rPr lang="ru-RU" dirty="0" err="1" smtClean="0">
                <a:solidFill>
                  <a:srgbClr val="FFFF00"/>
                </a:solidFill>
              </a:rPr>
              <a:t>Беллетини</a:t>
            </a:r>
            <a:r>
              <a:rPr lang="ru-RU" dirty="0" smtClean="0">
                <a:solidFill>
                  <a:srgbClr val="FFFF00"/>
                </a:solidFill>
              </a:rPr>
              <a:t>, </a:t>
            </a:r>
            <a:r>
              <a:rPr lang="ru-RU" dirty="0" err="1" smtClean="0">
                <a:solidFill>
                  <a:srgbClr val="FFFF00"/>
                </a:solidFill>
              </a:rPr>
              <a:t>Джиакомелли</a:t>
            </a:r>
            <a:r>
              <a:rPr lang="ru-RU" dirty="0" smtClean="0">
                <a:solidFill>
                  <a:srgbClr val="FFFF00"/>
                </a:solidFill>
              </a:rPr>
              <a:t>, </a:t>
            </a:r>
            <a:r>
              <a:rPr lang="ru-RU" dirty="0" err="1" smtClean="0">
                <a:solidFill>
                  <a:srgbClr val="FFFF00"/>
                </a:solidFill>
              </a:rPr>
              <a:t>Амальди</a:t>
            </a:r>
            <a:r>
              <a:rPr lang="ru-RU" dirty="0" smtClean="0">
                <a:solidFill>
                  <a:srgbClr val="FFFF00"/>
                </a:solidFill>
              </a:rPr>
              <a:t>,…</a:t>
            </a:r>
            <a:r>
              <a:rPr lang="ru-RU" dirty="0" smtClean="0">
                <a:solidFill>
                  <a:schemeClr val="bg1"/>
                </a:solidFill>
              </a:rPr>
              <a:t>)</a:t>
            </a:r>
          </a:p>
          <a:p>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Множественность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Померонов</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в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перенормируемых</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теориях </a:t>
            </a:r>
            <a:r>
              <a:rPr lang="ru-RU" dirty="0" smtClean="0">
                <a:solidFill>
                  <a:schemeClr val="bg1"/>
                </a:solidFill>
              </a:rPr>
              <a:t>( </a:t>
            </a:r>
            <a:r>
              <a:rPr lang="ru-RU" dirty="0" smtClean="0">
                <a:solidFill>
                  <a:srgbClr val="00B0F0"/>
                </a:solidFill>
              </a:rPr>
              <a:t>Лавлейс, </a:t>
            </a:r>
            <a:r>
              <a:rPr lang="ru-RU" dirty="0" err="1" smtClean="0">
                <a:solidFill>
                  <a:srgbClr val="00B0F0"/>
                </a:solidFill>
              </a:rPr>
              <a:t>Кэрди</a:t>
            </a:r>
            <a:r>
              <a:rPr lang="ru-RU" dirty="0" smtClean="0">
                <a:solidFill>
                  <a:srgbClr val="00B0F0"/>
                </a:solidFill>
              </a:rPr>
              <a:t>, </a:t>
            </a:r>
            <a:r>
              <a:rPr lang="ru-RU" dirty="0" err="1" smtClean="0">
                <a:solidFill>
                  <a:srgbClr val="00B0F0"/>
                </a:solidFill>
              </a:rPr>
              <a:t>Гекаторн</a:t>
            </a:r>
            <a:r>
              <a:rPr lang="ru-RU" dirty="0" smtClean="0">
                <a:solidFill>
                  <a:srgbClr val="00B0F0"/>
                </a:solidFill>
              </a:rPr>
              <a:t>, Липатов)</a:t>
            </a:r>
          </a:p>
          <a:p>
            <a:pPr algn="ctr"/>
            <a:r>
              <a:rPr lang="en-US" b="1" dirty="0" smtClean="0">
                <a:ln w="17780" cmpd="sng">
                  <a:solidFill>
                    <a:srgbClr val="FFFFFF"/>
                  </a:solidFill>
                  <a:prstDash val="solid"/>
                  <a:miter lim="800000"/>
                </a:ln>
                <a:solidFill>
                  <a:srgbClr val="FF0000"/>
                </a:solidFill>
                <a:effectLst>
                  <a:outerShdw blurRad="50800" algn="tl" rotWithShape="0">
                    <a:srgbClr val="000000"/>
                  </a:outerShdw>
                </a:effectLst>
              </a:rPr>
              <a:t>LHC ?</a:t>
            </a:r>
            <a:endParaRPr lang="ru-RU" b="1" dirty="0" smtClean="0">
              <a:ln w="17780" cmpd="sng">
                <a:solidFill>
                  <a:srgbClr val="FFFFFF"/>
                </a:solidFill>
                <a:prstDash val="solid"/>
                <a:miter lim="800000"/>
              </a:ln>
              <a:solidFill>
                <a:srgbClr val="FF0000"/>
              </a:solidFill>
              <a:effectLst>
                <a:outerShdw blurRad="50800" algn="tl" rotWithShape="0">
                  <a:srgbClr val="000000"/>
                </a:outerShdw>
              </a:effectLst>
            </a:endParaRPr>
          </a:p>
          <a:p>
            <a:endParaRPr lang="ru-RU" dirty="0" smtClean="0">
              <a:solidFill>
                <a:schemeClr val="bg1"/>
              </a:solidFill>
            </a:endParaRPr>
          </a:p>
          <a:p>
            <a:endParaRPr lang="ru-RU" dirty="0" smtClean="0"/>
          </a:p>
          <a:p>
            <a:endParaRPr lang="ru-RU" dirty="0" smtClean="0"/>
          </a:p>
          <a:p>
            <a:endParaRPr lang="ru-RU" dirty="0" smtClean="0"/>
          </a:p>
          <a:p>
            <a:endParaRPr lang="ru-RU" dirty="0"/>
          </a:p>
        </p:txBody>
      </p:sp>
      <p:sp>
        <p:nvSpPr>
          <p:cNvPr id="4" name="Заголовок 3"/>
          <p:cNvSpPr>
            <a:spLocks noGrp="1"/>
          </p:cNvSpPr>
          <p:nvPr>
            <p:ph type="title"/>
          </p:nvPr>
        </p:nvSpPr>
        <p:spPr>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ru-RU" b="1" dirty="0" smtClean="0">
                <a:solidFill>
                  <a:srgbClr val="FF0000"/>
                </a:solidFill>
                <a:effectLst>
                  <a:outerShdw blurRad="38100" dist="38100" dir="2700000" algn="tl">
                    <a:srgbClr val="000000">
                      <a:alpha val="43137"/>
                    </a:srgbClr>
                  </a:outerShdw>
                </a:effectLst>
              </a:rPr>
              <a:t>1973-2017</a:t>
            </a:r>
            <a:endParaRPr lang="ru-RU"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51520" y="188640"/>
            <a:ext cx="6227258" cy="4525963"/>
          </a:xfrm>
          <a:prstGeom prst="rect">
            <a:avLst/>
          </a:prstGeom>
          <a:ln w="228600" cap="sq" cmpd="thickThin">
            <a:solidFill>
              <a:srgbClr val="000000"/>
            </a:solidFill>
            <a:prstDash val="solid"/>
            <a:miter lim="800000"/>
          </a:ln>
          <a:effectLst>
            <a:innerShdw blurRad="76200">
              <a:srgbClr val="000000"/>
            </a:innerShdw>
          </a:effectLst>
        </p:spPr>
      </p:pic>
      <p:pic>
        <p:nvPicPr>
          <p:cNvPr id="2051" name="Picture 3"/>
          <p:cNvPicPr>
            <a:picLocks noChangeAspect="1" noChangeArrowheads="1"/>
          </p:cNvPicPr>
          <p:nvPr/>
        </p:nvPicPr>
        <p:blipFill>
          <a:blip r:embed="rId3" cstate="print"/>
          <a:srcRect/>
          <a:stretch>
            <a:fillRect/>
          </a:stretch>
        </p:blipFill>
        <p:spPr bwMode="auto">
          <a:xfrm>
            <a:off x="6300192" y="3789040"/>
            <a:ext cx="2643179" cy="288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653801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1619672" y="980728"/>
            <a:ext cx="6099310"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048469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187624" y="1340768"/>
            <a:ext cx="6759782" cy="4525963"/>
          </a:xfrm>
          <a:prstGeom prst="rect">
            <a:avLst/>
          </a:prstGeom>
          <a:ln w="88900" cap="sq" cmpd="thickThin">
            <a:solidFill>
              <a:srgbClr val="000000"/>
            </a:solidFill>
            <a:prstDash val="solid"/>
            <a:miter lim="800000"/>
          </a:ln>
          <a:effectLst>
            <a:innerShdw blurRad="76200">
              <a:srgbClr val="000000"/>
            </a:innerShdw>
          </a:effectLst>
        </p:spPr>
      </p:pic>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5" name="Picture 3"/>
          <p:cNvPicPr>
            <a:picLocks noChangeAspect="1" noChangeArrowheads="1"/>
          </p:cNvPicPr>
          <p:nvPr/>
        </p:nvPicPr>
        <p:blipFill>
          <a:blip r:embed="rId3" cstate="print">
            <a:clrChange>
              <a:clrFrom>
                <a:srgbClr val="FFFFFF"/>
              </a:clrFrom>
              <a:clrTo>
                <a:srgbClr val="FFFFFF">
                  <a:alpha val="0"/>
                </a:srgbClr>
              </a:clrTo>
            </a:clrChange>
            <a:duotone>
              <a:prstClr val="black"/>
              <a:schemeClr val="tx1">
                <a:tint val="45000"/>
                <a:satMod val="400000"/>
              </a:schemeClr>
            </a:duotone>
          </a:blip>
          <a:srcRect/>
          <a:stretch>
            <a:fillRect/>
          </a:stretch>
        </p:blipFill>
        <p:spPr bwMode="auto">
          <a:xfrm>
            <a:off x="2915816" y="332656"/>
            <a:ext cx="2724150" cy="638175"/>
          </a:xfrm>
          <a:prstGeom prst="rect">
            <a:avLst/>
          </a:prstGeom>
          <a:noFill/>
        </p:spPr>
      </p:pic>
      <p:sp>
        <p:nvSpPr>
          <p:cNvPr id="3077" name="Rectangle 5"/>
          <p:cNvSpPr>
            <a:spLocks noChangeArrowheads="1"/>
          </p:cNvSpPr>
          <p:nvPr/>
        </p:nvSpPr>
        <p:spPr bwMode="auto">
          <a:xfrm>
            <a:off x="0" y="10953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0"/>
            <a:ext cx="8856984" cy="5890666"/>
          </a:xfrm>
          <a:prstGeom prst="horizont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r>
              <a:rPr lang="en-US" sz="4000" b="1" dirty="0" err="1" smtClean="0">
                <a:solidFill>
                  <a:schemeClr val="tx1"/>
                </a:solidFill>
                <a:effectLst>
                  <a:outerShdw blurRad="38100" dist="38100" dir="2700000" algn="tl">
                    <a:srgbClr val="000000">
                      <a:alpha val="43137"/>
                    </a:srgbClr>
                  </a:outerShdw>
                </a:effectLst>
                <a:latin typeface="Castellar" pitchFamily="18" charset="0"/>
              </a:rPr>
              <a:t>dicit</a:t>
            </a:r>
            <a:r>
              <a:rPr lang="en-US" sz="4000" b="1" dirty="0" smtClean="0">
                <a:solidFill>
                  <a:schemeClr val="tx1"/>
                </a:solidFill>
                <a:effectLst>
                  <a:outerShdw blurRad="38100" dist="38100" dir="2700000" algn="tl">
                    <a:srgbClr val="000000">
                      <a:alpha val="43137"/>
                    </a:srgbClr>
                  </a:outerShdw>
                </a:effectLst>
                <a:latin typeface="Castellar" pitchFamily="18" charset="0"/>
              </a:rPr>
              <a:t> </a:t>
            </a:r>
            <a:r>
              <a:rPr lang="en-US" sz="4000" b="1" dirty="0" err="1">
                <a:solidFill>
                  <a:schemeClr val="tx1"/>
                </a:solidFill>
                <a:effectLst>
                  <a:outerShdw blurRad="38100" dist="38100" dir="2700000" algn="tl">
                    <a:srgbClr val="000000">
                      <a:alpha val="43137"/>
                    </a:srgbClr>
                  </a:outerShdw>
                </a:effectLst>
                <a:latin typeface="Castellar" pitchFamily="18" charset="0"/>
              </a:rPr>
              <a:t>ei</a:t>
            </a:r>
            <a:r>
              <a:rPr lang="en-US" sz="4000" b="1" dirty="0">
                <a:solidFill>
                  <a:schemeClr val="tx1"/>
                </a:solidFill>
                <a:effectLst>
                  <a:outerShdw blurRad="38100" dist="38100" dir="2700000" algn="tl">
                    <a:srgbClr val="000000">
                      <a:alpha val="43137"/>
                    </a:srgbClr>
                  </a:outerShdw>
                </a:effectLst>
                <a:latin typeface="Castellar" pitchFamily="18" charset="0"/>
              </a:rPr>
              <a:t> </a:t>
            </a:r>
            <a:r>
              <a:rPr lang="en-US" sz="4000" b="1" dirty="0" err="1">
                <a:solidFill>
                  <a:schemeClr val="tx1"/>
                </a:solidFill>
                <a:effectLst>
                  <a:outerShdw blurRad="38100" dist="38100" dir="2700000" algn="tl">
                    <a:srgbClr val="000000">
                      <a:alpha val="43137"/>
                    </a:srgbClr>
                  </a:outerShdw>
                </a:effectLst>
                <a:latin typeface="Castellar" pitchFamily="18" charset="0"/>
              </a:rPr>
              <a:t>simon</a:t>
            </a:r>
            <a:r>
              <a:rPr lang="en-US" sz="4000" b="1" dirty="0">
                <a:solidFill>
                  <a:schemeClr val="tx1"/>
                </a:solidFill>
                <a:effectLst>
                  <a:outerShdw blurRad="38100" dist="38100" dir="2700000" algn="tl">
                    <a:srgbClr val="000000">
                      <a:alpha val="43137"/>
                    </a:srgbClr>
                  </a:outerShdw>
                </a:effectLst>
                <a:latin typeface="Castellar" pitchFamily="18" charset="0"/>
              </a:rPr>
              <a:t> </a:t>
            </a:r>
            <a:r>
              <a:rPr lang="en-US" sz="4000" b="1" dirty="0" err="1">
                <a:solidFill>
                  <a:schemeClr val="tx1"/>
                </a:solidFill>
                <a:effectLst>
                  <a:outerShdw blurRad="38100" dist="38100" dir="2700000" algn="tl">
                    <a:srgbClr val="000000">
                      <a:alpha val="43137"/>
                    </a:srgbClr>
                  </a:outerShdw>
                </a:effectLst>
                <a:latin typeface="Castellar" pitchFamily="18" charset="0"/>
              </a:rPr>
              <a:t>petrus</a:t>
            </a:r>
            <a:r>
              <a:rPr lang="en-US" sz="4000" b="1" dirty="0">
                <a:solidFill>
                  <a:schemeClr val="tx1"/>
                </a:solidFill>
                <a:effectLst>
                  <a:outerShdw blurRad="38100" dist="38100" dir="2700000" algn="tl">
                    <a:srgbClr val="000000">
                      <a:alpha val="43137"/>
                    </a:srgbClr>
                  </a:outerShdw>
                </a:effectLst>
                <a:latin typeface="Castellar" pitchFamily="18" charset="0"/>
              </a:rPr>
              <a:t>: </a:t>
            </a:r>
            <a:r>
              <a:rPr lang="en-US" sz="4000" b="1" dirty="0" smtClean="0">
                <a:solidFill>
                  <a:schemeClr val="tx1"/>
                </a:solidFill>
                <a:effectLst>
                  <a:outerShdw blurRad="38100" dist="38100" dir="2700000" algn="tl">
                    <a:srgbClr val="000000">
                      <a:alpha val="43137"/>
                    </a:srgbClr>
                  </a:outerShdw>
                </a:effectLst>
                <a:latin typeface="Castellar" pitchFamily="18" charset="0"/>
              </a:rPr>
              <a:t>“</a:t>
            </a:r>
            <a:r>
              <a:rPr lang="en-US" sz="4000" b="1" dirty="0" err="1" smtClean="0">
                <a:solidFill>
                  <a:schemeClr val="tx1"/>
                </a:solidFill>
                <a:effectLst>
                  <a:outerShdw blurRad="38100" dist="38100" dir="2700000" algn="tl">
                    <a:srgbClr val="000000">
                      <a:alpha val="43137"/>
                    </a:srgbClr>
                  </a:outerShdw>
                </a:effectLst>
                <a:latin typeface="Castellar" pitchFamily="18" charset="0"/>
              </a:rPr>
              <a:t>domine</a:t>
            </a:r>
            <a:r>
              <a:rPr lang="en-US" sz="4000" b="1" dirty="0">
                <a:solidFill>
                  <a:schemeClr val="tx1"/>
                </a:solidFill>
                <a:effectLst>
                  <a:outerShdw blurRad="38100" dist="38100" dir="2700000" algn="tl">
                    <a:srgbClr val="000000">
                      <a:alpha val="43137"/>
                    </a:srgbClr>
                  </a:outerShdw>
                </a:effectLst>
                <a:latin typeface="Castellar" pitchFamily="18" charset="0"/>
              </a:rPr>
              <a:t>,</a:t>
            </a:r>
            <a:r>
              <a:rPr lang="en-US" sz="4000" b="1" dirty="0">
                <a:solidFill>
                  <a:schemeClr val="bg1"/>
                </a:solidFill>
                <a:effectLst>
                  <a:outerShdw blurRad="38100" dist="38100" dir="2700000" algn="tl">
                    <a:srgbClr val="000000">
                      <a:alpha val="43137"/>
                    </a:srgbClr>
                  </a:outerShdw>
                </a:effectLst>
                <a:latin typeface="Castellar" pitchFamily="18" charset="0"/>
              </a:rPr>
              <a:t> </a:t>
            </a:r>
            <a:r>
              <a:rPr lang="en-US" sz="4000" b="1" dirty="0">
                <a:solidFill>
                  <a:srgbClr val="FF0000"/>
                </a:solidFill>
                <a:effectLst>
                  <a:outerShdw blurRad="38100" dist="38100" dir="2700000" algn="tl">
                    <a:srgbClr val="000000">
                      <a:alpha val="43137"/>
                    </a:srgbClr>
                  </a:outerShdw>
                </a:effectLst>
                <a:latin typeface="Castellar" pitchFamily="18" charset="0"/>
              </a:rPr>
              <a:t>quo </a:t>
            </a:r>
            <a:r>
              <a:rPr lang="en-US" sz="4000" b="1" dirty="0" err="1" smtClean="0">
                <a:solidFill>
                  <a:srgbClr val="FF0000"/>
                </a:solidFill>
                <a:effectLst>
                  <a:outerShdw blurRad="38100" dist="38100" dir="2700000" algn="tl">
                    <a:srgbClr val="000000">
                      <a:alpha val="43137"/>
                    </a:srgbClr>
                  </a:outerShdw>
                </a:effectLst>
                <a:latin typeface="Castellar" pitchFamily="18" charset="0"/>
              </a:rPr>
              <a:t>vadis</a:t>
            </a:r>
            <a:r>
              <a:rPr lang="ru-RU" sz="4000" b="1" dirty="0" smtClean="0">
                <a:solidFill>
                  <a:srgbClr val="FF0000"/>
                </a:solidFill>
                <a:effectLst>
                  <a:outerShdw blurRad="38100" dist="38100" dir="2700000" algn="tl">
                    <a:srgbClr val="000000">
                      <a:alpha val="43137"/>
                    </a:srgbClr>
                  </a:outerShdw>
                </a:effectLst>
                <a:latin typeface="Castellar" pitchFamily="18" charset="0"/>
              </a:rPr>
              <a:t> </a:t>
            </a:r>
            <a:r>
              <a:rPr lang="en-US" sz="4000" b="1" dirty="0" smtClean="0">
                <a:solidFill>
                  <a:srgbClr val="FF0000"/>
                </a:solidFill>
                <a:effectLst>
                  <a:outerShdw blurRad="38100" dist="38100" dir="2700000" algn="tl">
                    <a:srgbClr val="000000">
                      <a:alpha val="43137"/>
                    </a:srgbClr>
                  </a:outerShdw>
                </a:effectLst>
                <a:latin typeface="Castellar" pitchFamily="18" charset="0"/>
              </a:rPr>
              <a:t>?</a:t>
            </a:r>
            <a:r>
              <a:rPr lang="en-US" sz="4000" b="1" dirty="0" smtClean="0">
                <a:solidFill>
                  <a:schemeClr val="tx1"/>
                </a:solidFill>
                <a:effectLst>
                  <a:outerShdw blurRad="38100" dist="38100" dir="2700000" algn="tl">
                    <a:srgbClr val="000000">
                      <a:alpha val="43137"/>
                    </a:srgbClr>
                  </a:outerShdw>
                </a:effectLst>
                <a:latin typeface="Castellar" pitchFamily="18" charset="0"/>
              </a:rPr>
              <a:t>” </a:t>
            </a:r>
            <a:r>
              <a:rPr lang="ru-RU" sz="4000" b="1" dirty="0">
                <a:solidFill>
                  <a:schemeClr val="bg1"/>
                </a:solidFill>
                <a:effectLst>
                  <a:outerShdw blurRad="38100" dist="38100" dir="2700000" algn="tl">
                    <a:srgbClr val="000000">
                      <a:alpha val="43137"/>
                    </a:srgbClr>
                  </a:outerShdw>
                </a:effectLst>
                <a:latin typeface="Castellar" pitchFamily="18" charset="0"/>
              </a:rPr>
              <a:t/>
            </a:r>
            <a:br>
              <a:rPr lang="ru-RU" sz="4000" b="1" dirty="0">
                <a:solidFill>
                  <a:schemeClr val="bg1"/>
                </a:solidFill>
                <a:effectLst>
                  <a:outerShdw blurRad="38100" dist="38100" dir="2700000" algn="tl">
                    <a:srgbClr val="000000">
                      <a:alpha val="43137"/>
                    </a:srgbClr>
                  </a:outerShdw>
                </a:effectLst>
                <a:latin typeface="Castellar" pitchFamily="18" charset="0"/>
              </a:rPr>
            </a:br>
            <a:r>
              <a:rPr lang="en-US" sz="4000" b="1" dirty="0" err="1">
                <a:solidFill>
                  <a:schemeClr val="tx1"/>
                </a:solidFill>
                <a:effectLst>
                  <a:outerShdw blurRad="38100" dist="38100" dir="2700000" algn="tl">
                    <a:srgbClr val="000000">
                      <a:alpha val="43137"/>
                    </a:srgbClr>
                  </a:outerShdw>
                </a:effectLst>
                <a:latin typeface="Castellar" pitchFamily="18" charset="0"/>
              </a:rPr>
              <a:t>respondit</a:t>
            </a:r>
            <a:r>
              <a:rPr lang="en-US" sz="4000" b="1" dirty="0">
                <a:solidFill>
                  <a:schemeClr val="tx1"/>
                </a:solidFill>
                <a:effectLst>
                  <a:outerShdw blurRad="38100" dist="38100" dir="2700000" algn="tl">
                    <a:srgbClr val="000000">
                      <a:alpha val="43137"/>
                    </a:srgbClr>
                  </a:outerShdw>
                </a:effectLst>
                <a:latin typeface="Castellar" pitchFamily="18" charset="0"/>
              </a:rPr>
              <a:t> </a:t>
            </a:r>
            <a:r>
              <a:rPr lang="en-US" sz="4000" b="1" dirty="0" err="1">
                <a:solidFill>
                  <a:schemeClr val="tx1"/>
                </a:solidFill>
                <a:effectLst>
                  <a:outerShdw blurRad="38100" dist="38100" dir="2700000" algn="tl">
                    <a:srgbClr val="000000">
                      <a:alpha val="43137"/>
                    </a:srgbClr>
                  </a:outerShdw>
                </a:effectLst>
                <a:latin typeface="Castellar" pitchFamily="18" charset="0"/>
              </a:rPr>
              <a:t>jesus</a:t>
            </a:r>
            <a:r>
              <a:rPr lang="en-US" sz="4000" b="1" dirty="0">
                <a:solidFill>
                  <a:schemeClr val="tx1"/>
                </a:solidFill>
                <a:effectLst>
                  <a:outerShdw blurRad="38100" dist="38100" dir="2700000" algn="tl">
                    <a:srgbClr val="000000">
                      <a:alpha val="43137"/>
                    </a:srgbClr>
                  </a:outerShdw>
                </a:effectLst>
                <a:latin typeface="Castellar" pitchFamily="18" charset="0"/>
              </a:rPr>
              <a:t>: </a:t>
            </a:r>
            <a:r>
              <a:rPr lang="en-US" sz="4000" b="1" dirty="0" smtClean="0">
                <a:solidFill>
                  <a:schemeClr val="tx1"/>
                </a:solidFill>
                <a:effectLst>
                  <a:outerShdw blurRad="38100" dist="38100" dir="2700000" algn="tl">
                    <a:srgbClr val="000000">
                      <a:alpha val="43137"/>
                    </a:srgbClr>
                  </a:outerShdw>
                </a:effectLst>
                <a:latin typeface="Castellar" pitchFamily="18" charset="0"/>
              </a:rPr>
              <a:t>“quo </a:t>
            </a:r>
            <a:r>
              <a:rPr lang="en-US" sz="4000" b="1" dirty="0">
                <a:solidFill>
                  <a:schemeClr val="tx1"/>
                </a:solidFill>
                <a:effectLst>
                  <a:outerShdw blurRad="38100" dist="38100" dir="2700000" algn="tl">
                    <a:srgbClr val="000000">
                      <a:alpha val="43137"/>
                    </a:srgbClr>
                  </a:outerShdw>
                </a:effectLst>
                <a:latin typeface="Castellar" pitchFamily="18" charset="0"/>
              </a:rPr>
              <a:t>ego </a:t>
            </a:r>
            <a:r>
              <a:rPr lang="en-US" sz="4000" b="1" dirty="0" err="1">
                <a:solidFill>
                  <a:schemeClr val="tx1"/>
                </a:solidFill>
                <a:effectLst>
                  <a:outerShdw blurRad="38100" dist="38100" dir="2700000" algn="tl">
                    <a:srgbClr val="000000">
                      <a:alpha val="43137"/>
                    </a:srgbClr>
                  </a:outerShdw>
                </a:effectLst>
                <a:latin typeface="Castellar" pitchFamily="18" charset="0"/>
              </a:rPr>
              <a:t>vado</a:t>
            </a:r>
            <a:r>
              <a:rPr lang="en-US" sz="4000" b="1" dirty="0">
                <a:solidFill>
                  <a:schemeClr val="tx1"/>
                </a:solidFill>
                <a:effectLst>
                  <a:outerShdw blurRad="38100" dist="38100" dir="2700000" algn="tl">
                    <a:srgbClr val="000000">
                      <a:alpha val="43137"/>
                    </a:srgbClr>
                  </a:outerShdw>
                </a:effectLst>
                <a:latin typeface="Castellar" pitchFamily="18" charset="0"/>
              </a:rPr>
              <a:t>, non </a:t>
            </a:r>
            <a:r>
              <a:rPr lang="en-US" sz="4000" b="1" dirty="0" err="1">
                <a:solidFill>
                  <a:schemeClr val="tx1"/>
                </a:solidFill>
                <a:effectLst>
                  <a:outerShdw blurRad="38100" dist="38100" dir="2700000" algn="tl">
                    <a:srgbClr val="000000">
                      <a:alpha val="43137"/>
                    </a:srgbClr>
                  </a:outerShdw>
                </a:effectLst>
                <a:latin typeface="Castellar" pitchFamily="18" charset="0"/>
              </a:rPr>
              <a:t>potes</a:t>
            </a:r>
            <a:r>
              <a:rPr lang="en-US" sz="4000" b="1" dirty="0">
                <a:solidFill>
                  <a:schemeClr val="tx1"/>
                </a:solidFill>
                <a:effectLst>
                  <a:outerShdw blurRad="38100" dist="38100" dir="2700000" algn="tl">
                    <a:srgbClr val="000000">
                      <a:alpha val="43137"/>
                    </a:srgbClr>
                  </a:outerShdw>
                </a:effectLst>
                <a:latin typeface="Castellar" pitchFamily="18" charset="0"/>
              </a:rPr>
              <a:t> me </a:t>
            </a:r>
            <a:r>
              <a:rPr lang="en-US" sz="4000" b="1" dirty="0" err="1">
                <a:solidFill>
                  <a:schemeClr val="tx1"/>
                </a:solidFill>
                <a:effectLst>
                  <a:outerShdw blurRad="38100" dist="38100" dir="2700000" algn="tl">
                    <a:srgbClr val="000000">
                      <a:alpha val="43137"/>
                    </a:srgbClr>
                  </a:outerShdw>
                </a:effectLst>
                <a:latin typeface="Castellar" pitchFamily="18" charset="0"/>
              </a:rPr>
              <a:t>modo</a:t>
            </a:r>
            <a:r>
              <a:rPr lang="en-US" sz="4000" b="1" dirty="0">
                <a:solidFill>
                  <a:schemeClr val="tx1"/>
                </a:solidFill>
                <a:effectLst>
                  <a:outerShdw blurRad="38100" dist="38100" dir="2700000" algn="tl">
                    <a:srgbClr val="000000">
                      <a:alpha val="43137"/>
                    </a:srgbClr>
                  </a:outerShdw>
                </a:effectLst>
                <a:latin typeface="Castellar" pitchFamily="18" charset="0"/>
              </a:rPr>
              <a:t> </a:t>
            </a:r>
            <a:r>
              <a:rPr lang="en-US" sz="4000" b="1" dirty="0" err="1" smtClean="0">
                <a:solidFill>
                  <a:schemeClr val="tx1"/>
                </a:solidFill>
                <a:effectLst>
                  <a:outerShdw blurRad="38100" dist="38100" dir="2700000" algn="tl">
                    <a:srgbClr val="000000">
                      <a:alpha val="43137"/>
                    </a:srgbClr>
                  </a:outerShdw>
                </a:effectLst>
                <a:latin typeface="Castellar" pitchFamily="18" charset="0"/>
              </a:rPr>
              <a:t>sequi</a:t>
            </a:r>
            <a:r>
              <a:rPr lang="en-US" sz="4000" b="1" dirty="0" smtClean="0">
                <a:solidFill>
                  <a:schemeClr val="tx1"/>
                </a:solidFill>
                <a:effectLst>
                  <a:outerShdw blurRad="38100" dist="38100" dir="2700000" algn="tl">
                    <a:srgbClr val="000000">
                      <a:alpha val="43137"/>
                    </a:srgbClr>
                  </a:outerShdw>
                </a:effectLst>
                <a:latin typeface="Castellar" pitchFamily="18" charset="0"/>
              </a:rPr>
              <a:t>; </a:t>
            </a:r>
            <a:r>
              <a:rPr lang="en-US" sz="4000" b="1" dirty="0" err="1" smtClean="0">
                <a:solidFill>
                  <a:schemeClr val="tx1"/>
                </a:solidFill>
                <a:effectLst>
                  <a:outerShdw blurRad="38100" dist="38100" dir="2700000" algn="tl">
                    <a:srgbClr val="000000">
                      <a:alpha val="43137"/>
                    </a:srgbClr>
                  </a:outerShdw>
                </a:effectLst>
                <a:latin typeface="Castellar" pitchFamily="18" charset="0"/>
              </a:rPr>
              <a:t>sequeris</a:t>
            </a:r>
            <a:r>
              <a:rPr lang="en-US" sz="4000" b="1" dirty="0">
                <a:solidFill>
                  <a:schemeClr val="tx1"/>
                </a:solidFill>
                <a:effectLst>
                  <a:outerShdw blurRad="38100" dist="38100" dir="2700000" algn="tl">
                    <a:srgbClr val="000000">
                      <a:alpha val="43137"/>
                    </a:srgbClr>
                  </a:outerShdw>
                </a:effectLst>
                <a:latin typeface="Castellar" pitchFamily="18" charset="0"/>
              </a:rPr>
              <a:t>, </a:t>
            </a:r>
            <a:r>
              <a:rPr lang="en-US" sz="4000" b="1" dirty="0" err="1" smtClean="0">
                <a:solidFill>
                  <a:schemeClr val="tx1"/>
                </a:solidFill>
                <a:effectLst>
                  <a:outerShdw blurRad="38100" dist="38100" dir="2700000" algn="tl">
                    <a:srgbClr val="000000">
                      <a:alpha val="43137"/>
                    </a:srgbClr>
                  </a:outerShdw>
                </a:effectLst>
                <a:latin typeface="Castellar" pitchFamily="18" charset="0"/>
              </a:rPr>
              <a:t>autem</a:t>
            </a:r>
            <a:r>
              <a:rPr lang="en-US" sz="4000" b="1" dirty="0" smtClean="0">
                <a:solidFill>
                  <a:schemeClr val="tx1"/>
                </a:solidFill>
                <a:effectLst>
                  <a:outerShdw blurRad="38100" dist="38100" dir="2700000" algn="tl">
                    <a:srgbClr val="000000">
                      <a:alpha val="43137"/>
                    </a:srgbClr>
                  </a:outerShdw>
                </a:effectLst>
                <a:latin typeface="Castellar" pitchFamily="18" charset="0"/>
              </a:rPr>
              <a:t> </a:t>
            </a:r>
            <a:r>
              <a:rPr lang="en-US" sz="4000" b="1" dirty="0" err="1" smtClean="0">
                <a:solidFill>
                  <a:schemeClr val="tx1"/>
                </a:solidFill>
                <a:effectLst>
                  <a:outerShdw blurRad="38100" dist="38100" dir="2700000" algn="tl">
                    <a:srgbClr val="000000">
                      <a:alpha val="43137"/>
                    </a:srgbClr>
                  </a:outerShdw>
                </a:effectLst>
                <a:latin typeface="Castellar" pitchFamily="18" charset="0"/>
              </a:rPr>
              <a:t>postea</a:t>
            </a:r>
            <a:r>
              <a:rPr lang="en-US" sz="4000" b="1" dirty="0" smtClean="0">
                <a:solidFill>
                  <a:schemeClr val="tx1"/>
                </a:solidFill>
                <a:effectLst>
                  <a:outerShdw blurRad="38100" dist="38100" dir="2700000" algn="tl">
                    <a:srgbClr val="000000">
                      <a:alpha val="43137"/>
                    </a:srgbClr>
                  </a:outerShdw>
                </a:effectLst>
                <a:latin typeface="Castellar" pitchFamily="18" charset="0"/>
              </a:rPr>
              <a:t>.”</a:t>
            </a:r>
            <a:endParaRPr lang="ru-RU" sz="4000" dirty="0">
              <a:solidFill>
                <a:schemeClr val="tx1"/>
              </a:solidFill>
              <a:effectLst>
                <a:outerShdw blurRad="38100" dist="38100" dir="2700000" algn="tl">
                  <a:srgbClr val="000000">
                    <a:alpha val="43137"/>
                  </a:srgbClr>
                </a:outerShdw>
              </a:effectLst>
            </a:endParaRPr>
          </a:p>
        </p:txBody>
      </p:sp>
      <p:sp>
        <p:nvSpPr>
          <p:cNvPr id="6" name="Прямоугольник 5"/>
          <p:cNvSpPr>
            <a:spLocks noChangeAspect="1"/>
          </p:cNvSpPr>
          <p:nvPr/>
        </p:nvSpPr>
        <p:spPr>
          <a:xfrm>
            <a:off x="179512" y="6021288"/>
            <a:ext cx="8960210" cy="523220"/>
          </a:xfrm>
          <a:prstGeom prst="rect">
            <a:avLst/>
          </a:prstGeom>
          <a:blipFill>
            <a:blip r:embed="rId3" cstate="print"/>
            <a:tile tx="0" ty="0" sx="100000" sy="100000" flip="none" algn="tl"/>
          </a:blipFill>
        </p:spPr>
        <p:txBody>
          <a:bodyPr wrap="none">
            <a:spAutoFit/>
          </a:bodyPr>
          <a:lstStyle/>
          <a:p>
            <a:r>
              <a:rPr lang="la-Latn" sz="2800" dirty="0" smtClean="0">
                <a:solidFill>
                  <a:srgbClr val="C00000"/>
                </a:solidFill>
                <a:effectLst>
                  <a:outerShdw blurRad="38100" dist="38100" dir="2700000" algn="tl">
                    <a:srgbClr val="000000">
                      <a:alpha val="43137"/>
                    </a:srgbClr>
                  </a:outerShdw>
                </a:effectLst>
                <a:latin typeface="Castellar" pitchFamily="18" charset="0"/>
              </a:rPr>
              <a:t>Evangelium Secundum Johannem</a:t>
            </a:r>
            <a:r>
              <a:rPr lang="en-US" sz="2800" dirty="0" smtClean="0">
                <a:solidFill>
                  <a:srgbClr val="C00000"/>
                </a:solidFill>
                <a:effectLst>
                  <a:outerShdw blurRad="38100" dist="38100" dir="2700000" algn="tl">
                    <a:srgbClr val="000000">
                      <a:alpha val="43137"/>
                    </a:srgbClr>
                  </a:outerShdw>
                </a:effectLst>
                <a:latin typeface="Castellar" pitchFamily="18" charset="0"/>
              </a:rPr>
              <a:t>,</a:t>
            </a:r>
            <a:r>
              <a:rPr lang="la-Latn" sz="2800" dirty="0" smtClean="0">
                <a:solidFill>
                  <a:srgbClr val="C00000"/>
                </a:solidFill>
                <a:effectLst>
                  <a:outerShdw blurRad="38100" dist="38100" dir="2700000" algn="tl">
                    <a:srgbClr val="000000">
                      <a:alpha val="43137"/>
                    </a:srgbClr>
                  </a:outerShdw>
                </a:effectLst>
                <a:latin typeface="Castellar" pitchFamily="18" charset="0"/>
              </a:rPr>
              <a:t> 13</a:t>
            </a:r>
            <a:r>
              <a:rPr lang="en-US" sz="2800" dirty="0" smtClean="0">
                <a:solidFill>
                  <a:srgbClr val="C00000"/>
                </a:solidFill>
                <a:effectLst>
                  <a:outerShdw blurRad="38100" dist="38100" dir="2700000" algn="tl">
                    <a:srgbClr val="000000">
                      <a:alpha val="43137"/>
                    </a:srgbClr>
                  </a:outerShdw>
                </a:effectLst>
                <a:latin typeface="Castellar" pitchFamily="18" charset="0"/>
              </a:rPr>
              <a:t>:</a:t>
            </a:r>
            <a:r>
              <a:rPr lang="la-Latn" sz="2800" dirty="0" smtClean="0">
                <a:solidFill>
                  <a:srgbClr val="C00000"/>
                </a:solidFill>
                <a:effectLst>
                  <a:outerShdw blurRad="38100" dist="38100" dir="2700000" algn="tl">
                    <a:srgbClr val="000000">
                      <a:alpha val="43137"/>
                    </a:srgbClr>
                  </a:outerShdw>
                </a:effectLst>
                <a:latin typeface="Castellar" pitchFamily="18" charset="0"/>
              </a:rPr>
              <a:t>36</a:t>
            </a:r>
            <a:endParaRPr lang="ru-RU" sz="2800" dirty="0">
              <a:solidFill>
                <a:srgbClr val="C0000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Область взаимодействия</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3" name="Содержимое 2"/>
          <p:cNvSpPr>
            <a:spLocks noGrp="1"/>
          </p:cNvSpPr>
          <p:nvPr>
            <p:ph idx="1"/>
          </p:nvPr>
        </p:nvSpPr>
        <p:spPr>
          <a:blipFill>
            <a:blip r:embed="rId2" cstate="print"/>
            <a:tile tx="0" ty="0" sx="100000" sy="100000" flip="none" algn="tl"/>
          </a:blipFill>
          <a:ln w="76200">
            <a:solidFill>
              <a:srgbClr val="FFFF00"/>
            </a:solidFill>
          </a:ln>
        </p:spPr>
        <p:txBody>
          <a:bodyPr/>
          <a:lstStyle/>
          <a:p>
            <a:endParaRPr lang="ru-RU" dirty="0"/>
          </a:p>
        </p:txBody>
      </p:sp>
      <p:sp>
        <p:nvSpPr>
          <p:cNvPr id="4" name="Овал 3"/>
          <p:cNvSpPr/>
          <p:nvPr/>
        </p:nvSpPr>
        <p:spPr>
          <a:xfrm>
            <a:off x="1259632" y="2996952"/>
            <a:ext cx="6552728" cy="1368152"/>
          </a:xfrm>
          <a:prstGeom prst="ellipse">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 стрелкой 5"/>
          <p:cNvCxnSpPr/>
          <p:nvPr/>
        </p:nvCxnSpPr>
        <p:spPr>
          <a:xfrm flipV="1">
            <a:off x="1259632" y="2276872"/>
            <a:ext cx="0" cy="13681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4" idx="2"/>
          </p:cNvCxnSpPr>
          <p:nvPr/>
        </p:nvCxnSpPr>
        <p:spPr>
          <a:xfrm flipH="1">
            <a:off x="683568" y="3681028"/>
            <a:ext cx="576064" cy="10441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4" idx="2"/>
          </p:cNvCxnSpPr>
          <p:nvPr/>
        </p:nvCxnSpPr>
        <p:spPr>
          <a:xfrm flipV="1">
            <a:off x="1259632" y="3645024"/>
            <a:ext cx="7416824" cy="3600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Стрелка вверх 11"/>
          <p:cNvSpPr>
            <a:spLocks noChangeAspect="1"/>
          </p:cNvSpPr>
          <p:nvPr/>
        </p:nvSpPr>
        <p:spPr>
          <a:xfrm>
            <a:off x="4355976" y="2564904"/>
            <a:ext cx="178315" cy="360000"/>
          </a:xfrm>
          <a:prstGeom prst="upArrow">
            <a:avLst/>
          </a:prstGeom>
          <a:solidFill>
            <a:srgbClr val="FF0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a:spLocks noChangeAspect="1"/>
          </p:cNvSpPr>
          <p:nvPr/>
        </p:nvSpPr>
        <p:spPr>
          <a:xfrm>
            <a:off x="4355976" y="4509120"/>
            <a:ext cx="196147" cy="396000"/>
          </a:xfrm>
          <a:prstGeom prst="downArrow">
            <a:avLst/>
          </a:prstGeom>
          <a:solidFill>
            <a:srgbClr val="FF0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7956376" y="3212976"/>
            <a:ext cx="978408" cy="252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лево 14"/>
          <p:cNvSpPr/>
          <p:nvPr/>
        </p:nvSpPr>
        <p:spPr>
          <a:xfrm>
            <a:off x="107504" y="3212976"/>
            <a:ext cx="978408" cy="2520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755576" y="2060848"/>
            <a:ext cx="444352" cy="769441"/>
          </a:xfrm>
          <a:prstGeom prst="rect">
            <a:avLst/>
          </a:prstGeom>
          <a:noFill/>
        </p:spPr>
        <p:txBody>
          <a:bodyPr wrap="none" rtlCol="0">
            <a:spAutoFit/>
          </a:bodyPr>
          <a:lstStyle/>
          <a:p>
            <a:r>
              <a:rPr lang="en-US" sz="4400" b="1" dirty="0" smtClean="0">
                <a:solidFill>
                  <a:schemeClr val="bg1"/>
                </a:solidFill>
              </a:rPr>
              <a:t>x</a:t>
            </a:r>
            <a:endParaRPr lang="ru-RU" sz="4400" b="1" dirty="0">
              <a:solidFill>
                <a:schemeClr val="bg1"/>
              </a:solidFill>
            </a:endParaRPr>
          </a:p>
        </p:txBody>
      </p:sp>
      <p:sp>
        <p:nvSpPr>
          <p:cNvPr id="19" name="TextBox 18"/>
          <p:cNvSpPr txBox="1"/>
          <p:nvPr/>
        </p:nvSpPr>
        <p:spPr>
          <a:xfrm>
            <a:off x="755576" y="4437112"/>
            <a:ext cx="452368" cy="769441"/>
          </a:xfrm>
          <a:prstGeom prst="rect">
            <a:avLst/>
          </a:prstGeom>
          <a:noFill/>
        </p:spPr>
        <p:txBody>
          <a:bodyPr wrap="none" rtlCol="0">
            <a:spAutoFit/>
          </a:bodyPr>
          <a:lstStyle/>
          <a:p>
            <a:r>
              <a:rPr lang="en-US" sz="4400" b="1" dirty="0" smtClean="0">
                <a:solidFill>
                  <a:schemeClr val="bg1"/>
                </a:solidFill>
              </a:rPr>
              <a:t>y</a:t>
            </a:r>
            <a:endParaRPr lang="ru-RU" sz="4400" b="1" dirty="0">
              <a:solidFill>
                <a:schemeClr val="bg1"/>
              </a:solidFill>
            </a:endParaRPr>
          </a:p>
        </p:txBody>
      </p:sp>
      <p:sp>
        <p:nvSpPr>
          <p:cNvPr id="21" name="TextBox 20"/>
          <p:cNvSpPr txBox="1"/>
          <p:nvPr/>
        </p:nvSpPr>
        <p:spPr>
          <a:xfrm>
            <a:off x="7812360" y="3789040"/>
            <a:ext cx="742254" cy="769441"/>
          </a:xfrm>
          <a:prstGeom prst="rect">
            <a:avLst/>
          </a:prstGeom>
          <a:noFill/>
        </p:spPr>
        <p:txBody>
          <a:bodyPr wrap="none" rtlCol="0">
            <a:spAutoFit/>
          </a:bodyPr>
          <a:lstStyle/>
          <a:p>
            <a:r>
              <a:rPr lang="en-US" sz="4400" b="1" dirty="0" err="1" smtClean="0">
                <a:solidFill>
                  <a:schemeClr val="bg1"/>
                </a:solidFill>
              </a:rPr>
              <a:t>z,t</a:t>
            </a:r>
            <a:endParaRPr lang="ru-RU" sz="4400" b="1" dirty="0">
              <a:solidFill>
                <a:schemeClr val="bg1"/>
              </a:solidFill>
            </a:endParaRPr>
          </a:p>
        </p:txBody>
      </p:sp>
      <p:sp>
        <p:nvSpPr>
          <p:cNvPr id="22" name="Овал 21"/>
          <p:cNvSpPr/>
          <p:nvPr/>
        </p:nvSpPr>
        <p:spPr>
          <a:xfrm>
            <a:off x="1331640" y="3212976"/>
            <a:ext cx="6552728" cy="914400"/>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67544" y="1484784"/>
            <a:ext cx="8229600" cy="4785320"/>
          </a:xfrm>
        </p:spPr>
        <p:style>
          <a:lnRef idx="3">
            <a:schemeClr val="lt1"/>
          </a:lnRef>
          <a:fillRef idx="1">
            <a:schemeClr val="dk1"/>
          </a:fillRef>
          <a:effectRef idx="1">
            <a:schemeClr val="dk1"/>
          </a:effectRef>
          <a:fontRef idx="minor">
            <a:schemeClr val="lt1"/>
          </a:fontRef>
        </p:style>
        <p:txBody>
          <a:bodyPr>
            <a:normAutofit fontScale="85000" lnSpcReduction="20000"/>
          </a:bodyPr>
          <a:lstStyle/>
          <a:p>
            <a:endParaRPr lang="ru-RU" dirty="0" smtClean="0"/>
          </a:p>
          <a:p>
            <a:r>
              <a:rPr lang="ru-RU" dirty="0" smtClean="0"/>
              <a:t>Оценка </a:t>
            </a:r>
            <a:r>
              <a:rPr lang="ru-RU" dirty="0" err="1" smtClean="0"/>
              <a:t>интерсепта</a:t>
            </a:r>
            <a:r>
              <a:rPr lang="ru-RU" dirty="0" smtClean="0"/>
              <a:t>( </a:t>
            </a:r>
            <a:r>
              <a:rPr lang="ru-RU" dirty="0" err="1" smtClean="0"/>
              <a:t>интерсептов</a:t>
            </a:r>
            <a:r>
              <a:rPr lang="ru-RU" dirty="0" smtClean="0"/>
              <a:t>)  и наклона</a:t>
            </a:r>
          </a:p>
          <a:p>
            <a:pPr>
              <a:buNone/>
            </a:pPr>
            <a:r>
              <a:rPr lang="ru-RU" dirty="0" smtClean="0"/>
              <a:t>    ( наклонов) </a:t>
            </a:r>
            <a:r>
              <a:rPr lang="ru-RU" dirty="0" err="1" smtClean="0"/>
              <a:t>Померона</a:t>
            </a:r>
            <a:r>
              <a:rPr lang="ru-RU" dirty="0" smtClean="0"/>
              <a:t>( </a:t>
            </a:r>
            <a:r>
              <a:rPr lang="ru-RU" dirty="0" err="1" smtClean="0"/>
              <a:t>Померонов</a:t>
            </a:r>
            <a:r>
              <a:rPr lang="ru-RU" dirty="0" smtClean="0"/>
              <a:t>) в КХД  </a:t>
            </a:r>
          </a:p>
          <a:p>
            <a:r>
              <a:rPr lang="ru-RU" dirty="0" smtClean="0"/>
              <a:t>Проблема </a:t>
            </a:r>
            <a:r>
              <a:rPr lang="ru-RU" dirty="0" err="1" smtClean="0"/>
              <a:t>Оддерона</a:t>
            </a:r>
            <a:r>
              <a:rPr lang="ru-RU" dirty="0" smtClean="0"/>
              <a:t>( </a:t>
            </a:r>
            <a:r>
              <a:rPr lang="ru-RU" dirty="0" err="1" smtClean="0"/>
              <a:t>Оддеронов</a:t>
            </a:r>
            <a:r>
              <a:rPr lang="ru-RU" dirty="0" smtClean="0"/>
              <a:t>) </a:t>
            </a:r>
          </a:p>
          <a:p>
            <a:r>
              <a:rPr lang="ru-RU" dirty="0" smtClean="0"/>
              <a:t>Построение физически мотивированной модели дифракционного рассеяния  </a:t>
            </a:r>
          </a:p>
          <a:p>
            <a:r>
              <a:rPr lang="ru-RU" dirty="0" smtClean="0"/>
              <a:t>Извлечение фазы амплитуды рассеяния </a:t>
            </a:r>
          </a:p>
          <a:p>
            <a:r>
              <a:rPr lang="ru-RU" dirty="0" smtClean="0"/>
              <a:t>Возможность квантово-полевого квазиклассического описания процессов </a:t>
            </a:r>
            <a:r>
              <a:rPr lang="ru-RU" dirty="0" err="1" smtClean="0"/>
              <a:t>дифракционнного</a:t>
            </a:r>
            <a:r>
              <a:rPr lang="ru-RU" dirty="0" smtClean="0"/>
              <a:t> рассеяния и множественного рождения </a:t>
            </a:r>
            <a:endParaRPr lang="en-US" dirty="0" smtClean="0"/>
          </a:p>
          <a:p>
            <a:r>
              <a:rPr lang="ru-RU" dirty="0" smtClean="0"/>
              <a:t>Форма и размер области взаимодействия как функция энергии</a:t>
            </a:r>
            <a:endParaRPr lang="en-US" dirty="0" smtClean="0"/>
          </a:p>
          <a:p>
            <a:r>
              <a:rPr lang="ru-RU" dirty="0" smtClean="0"/>
              <a:t>Что находится и что происходит внутри области взаимодействия?</a:t>
            </a:r>
            <a:endParaRPr lang="en-US" dirty="0" smtClean="0"/>
          </a:p>
          <a:p>
            <a:endParaRPr lang="en-US" dirty="0" smtClean="0"/>
          </a:p>
          <a:p>
            <a:endParaRPr lang="en-US" dirty="0" smtClean="0"/>
          </a:p>
          <a:p>
            <a:endParaRPr lang="en-US" dirty="0" smtClean="0"/>
          </a:p>
          <a:p>
            <a:endParaRPr lang="en-US" dirty="0" smtClean="0"/>
          </a:p>
          <a:p>
            <a:endParaRPr lang="ru-RU" dirty="0"/>
          </a:p>
        </p:txBody>
      </p:sp>
      <p:sp>
        <p:nvSpPr>
          <p:cNvPr id="5" name="Горизонтальный свиток 4"/>
          <p:cNvSpPr/>
          <p:nvPr/>
        </p:nvSpPr>
        <p:spPr>
          <a:xfrm>
            <a:off x="539552" y="332656"/>
            <a:ext cx="8136904" cy="103327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ln/>
                <a:solidFill>
                  <a:schemeClr val="tx2">
                    <a:lumMod val="75000"/>
                  </a:schemeClr>
                </a:solidFill>
                <a:effectLst>
                  <a:outerShdw blurRad="38100" dist="38100" dir="2700000" algn="tl">
                    <a:srgbClr val="000000">
                      <a:alpha val="43137"/>
                    </a:srgbClr>
                  </a:outerShdw>
                </a:effectLst>
                <a:latin typeface="Constantia" pitchFamily="18" charset="0"/>
              </a:rPr>
              <a:t>ПРОБЛЕМЫ</a:t>
            </a:r>
            <a:endParaRPr lang="ru-RU" sz="4400"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Содержимое 2"/>
          <p:cNvSpPr>
            <a:spLocks noGrp="1"/>
          </p:cNvSpPr>
          <p:nvPr>
            <p:ph idx="1"/>
          </p:nvPr>
        </p:nvSpPr>
        <p:spPr>
          <a:blipFill>
            <a:blip r:embed="rId2" cstate="print"/>
            <a:tile tx="0" ty="0" sx="100000" sy="100000" flip="none" algn="tl"/>
          </a:blipFill>
        </p:spPr>
        <p:txBody>
          <a:bodyPr/>
          <a:lstStyle/>
          <a:p>
            <a:endParaRPr lang="ru-RU" dirty="0" smtClean="0"/>
          </a:p>
          <a:p>
            <a:pPr>
              <a:buNone/>
            </a:pPr>
            <a:r>
              <a:rPr lang="ru-RU"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Tου λέει ο Σίμων Πέτρος: “</a:t>
            </a:r>
            <a:r>
              <a:rPr lang="el-GR"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Kύριε, πού πηγαίνεις;</a:t>
            </a:r>
            <a:r>
              <a:rPr lang="el-GR" sz="4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O Iησούς του απάντησε: “Eκεί που πηγαίνω εγώ, δεν μπορείς να με ακολουθήσεις τώρα. Aργότερα όμως θα με ακολουθήσεις”.</a:t>
            </a:r>
            <a:endParaRPr lang="ru-RU" sz="4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Лента лицом вверх 3"/>
          <p:cNvSpPr>
            <a:spLocks noChangeAspect="1"/>
          </p:cNvSpPr>
          <p:nvPr/>
        </p:nvSpPr>
        <p:spPr>
          <a:xfrm>
            <a:off x="395536" y="332656"/>
            <a:ext cx="7510529" cy="900000"/>
          </a:xfrm>
          <a:prstGeom prst="ribbon2">
            <a:avLst/>
          </a:prstGeom>
          <a:blipFill>
            <a:blip r:embed="rId3" cstate="print"/>
            <a:tile tx="0" ty="0" sx="100000" sy="100000" flip="none" algn="tl"/>
          </a:blipFill>
        </p:spPr>
        <p:style>
          <a:lnRef idx="3">
            <a:schemeClr val="lt1"/>
          </a:lnRef>
          <a:fillRef idx="1">
            <a:schemeClr val="dk1"/>
          </a:fillRef>
          <a:effectRef idx="1">
            <a:schemeClr val="dk1"/>
          </a:effectRef>
          <a:fontRef idx="minor">
            <a:schemeClr val="lt1"/>
          </a:fontRef>
        </p:style>
        <p:txBody>
          <a:bodyPr rtlCol="0" anchor="ctr"/>
          <a:lstStyle/>
          <a:p>
            <a:pPr algn="ctr"/>
            <a:r>
              <a:rPr lang="el-GR"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Το Ευαγγέλιο του Ιωάννη </a:t>
            </a:r>
            <a:r>
              <a:rPr lang="ru-RU"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l-GR"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Κεφάλαιο 13</a:t>
            </a:r>
            <a:r>
              <a:rPr lang="ru-RU"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:36</a:t>
            </a:r>
            <a:endParaRPr lang="ru-RU"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805264"/>
            <a:ext cx="8229600" cy="864096"/>
          </a:xfrm>
          <a:blipFill>
            <a:blip r:embed="rId2" cstate="print"/>
            <a:tile tx="0" ty="0" sx="100000" sy="100000" flip="none" algn="tl"/>
          </a:blipFill>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lavanskay" pitchFamily="2" charset="0"/>
              </a:rPr>
              <a:t>Евангелие от Иоанна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13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lavanskay" pitchFamily="2" charset="0"/>
              </a:rPr>
              <a:t>стих</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36</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Горизонтальный свиток 3"/>
          <p:cNvSpPr/>
          <p:nvPr/>
        </p:nvSpPr>
        <p:spPr>
          <a:xfrm>
            <a:off x="323528" y="260648"/>
            <a:ext cx="8389440" cy="5472608"/>
          </a:xfrm>
          <a:prstGeom prst="horizontalScroll">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chemeClr val="tx1"/>
                </a:solidFill>
                <a:latin typeface="Slavanskay" pitchFamily="2" charset="0"/>
              </a:rPr>
              <a:t>   </a:t>
            </a:r>
            <a:r>
              <a:rPr lang="ru-RU" sz="4400" b="1" dirty="0" err="1" smtClean="0">
                <a:solidFill>
                  <a:schemeClr val="tx1"/>
                </a:solidFill>
                <a:effectLst>
                  <a:outerShdw blurRad="38100" dist="38100" dir="2700000" algn="tl">
                    <a:srgbClr val="000000">
                      <a:alpha val="43137"/>
                    </a:srgbClr>
                  </a:outerShdw>
                </a:effectLst>
                <a:latin typeface="Slavanskay" pitchFamily="2" charset="0"/>
              </a:rPr>
              <a:t>Симон</a:t>
            </a:r>
            <a:r>
              <a:rPr lang="ru-RU" sz="4400" b="1" dirty="0" smtClean="0">
                <a:solidFill>
                  <a:schemeClr val="tx1"/>
                </a:solidFill>
                <a:effectLst>
                  <a:outerShdw blurRad="38100" dist="38100" dir="2700000" algn="tl">
                    <a:srgbClr val="000000">
                      <a:alpha val="43137"/>
                    </a:srgbClr>
                  </a:outerShdw>
                </a:effectLst>
                <a:latin typeface="Slavanskay" pitchFamily="2" charset="0"/>
              </a:rPr>
              <a:t> </a:t>
            </a:r>
            <a:r>
              <a:rPr lang="en-US" sz="4400" b="1" dirty="0" smtClean="0">
                <a:solidFill>
                  <a:schemeClr val="tx1"/>
                </a:solidFill>
                <a:effectLst>
                  <a:outerShdw blurRad="38100" dist="38100" dir="2700000" algn="tl">
                    <a:srgbClr val="000000">
                      <a:alpha val="43137"/>
                    </a:srgbClr>
                  </a:outerShdw>
                </a:effectLst>
                <a:latin typeface="Slavanskay" pitchFamily="2" charset="0"/>
              </a:rPr>
              <a:t> </a:t>
            </a:r>
            <a:r>
              <a:rPr lang="ru-RU" sz="4400" b="1" dirty="0" smtClean="0">
                <a:solidFill>
                  <a:schemeClr val="tx1"/>
                </a:solidFill>
                <a:effectLst>
                  <a:outerShdw blurRad="38100" dist="38100" dir="2700000" algn="tl">
                    <a:srgbClr val="000000">
                      <a:alpha val="43137"/>
                    </a:srgbClr>
                  </a:outerShdw>
                </a:effectLst>
                <a:latin typeface="Slavanskay" pitchFamily="2" charset="0"/>
              </a:rPr>
              <a:t>Петр </a:t>
            </a:r>
            <a:r>
              <a:rPr lang="en-US" sz="4400" b="1" dirty="0" smtClean="0">
                <a:solidFill>
                  <a:schemeClr val="tx1"/>
                </a:solidFill>
                <a:effectLst>
                  <a:outerShdw blurRad="38100" dist="38100" dir="2700000" algn="tl">
                    <a:srgbClr val="000000">
                      <a:alpha val="43137"/>
                    </a:srgbClr>
                  </a:outerShdw>
                </a:effectLst>
                <a:latin typeface="Slavanskay" pitchFamily="2" charset="0"/>
              </a:rPr>
              <a:t> </a:t>
            </a:r>
            <a:r>
              <a:rPr lang="ru-RU" sz="4400" b="1" dirty="0" smtClean="0">
                <a:solidFill>
                  <a:schemeClr val="tx1"/>
                </a:solidFill>
                <a:effectLst>
                  <a:outerShdw blurRad="38100" dist="38100" dir="2700000" algn="tl">
                    <a:srgbClr val="000000">
                      <a:alpha val="43137"/>
                    </a:srgbClr>
                  </a:outerShdw>
                </a:effectLst>
                <a:latin typeface="Slavanskay" pitchFamily="2" charset="0"/>
              </a:rPr>
              <a:t>сказал Ему</a:t>
            </a:r>
            <a:r>
              <a:rPr lang="ru-RU" sz="4400" b="1" dirty="0" smtClean="0">
                <a:solidFill>
                  <a:schemeClr val="tx1"/>
                </a:solidFill>
                <a:effectLst>
                  <a:outerShdw blurRad="38100" dist="38100" dir="2700000" algn="tl">
                    <a:srgbClr val="000000">
                      <a:alpha val="43137"/>
                    </a:srgbClr>
                  </a:outerShdw>
                </a:effectLst>
              </a:rPr>
              <a:t>: </a:t>
            </a:r>
            <a:endParaRPr lang="en-US" sz="4400" b="1" dirty="0" smtClean="0">
              <a:solidFill>
                <a:schemeClr val="tx1"/>
              </a:solidFill>
              <a:effectLst>
                <a:outerShdw blurRad="38100" dist="38100" dir="2700000" algn="tl">
                  <a:srgbClr val="000000">
                    <a:alpha val="43137"/>
                  </a:srgbClr>
                </a:outerShdw>
              </a:effectLst>
            </a:endParaRPr>
          </a:p>
          <a:p>
            <a:r>
              <a:rPr lang="en-US" sz="4400" b="1" dirty="0" smtClean="0">
                <a:solidFill>
                  <a:schemeClr val="tx1"/>
                </a:solidFill>
                <a:effectLst>
                  <a:outerShdw blurRad="38100" dist="38100" dir="2700000" algn="tl">
                    <a:srgbClr val="000000">
                      <a:alpha val="43137"/>
                    </a:srgbClr>
                  </a:outerShdw>
                </a:effectLst>
              </a:rPr>
              <a:t>“ </a:t>
            </a:r>
            <a:r>
              <a:rPr lang="ru-RU" sz="4400" b="1" dirty="0" smtClean="0">
                <a:solidFill>
                  <a:schemeClr val="tx1"/>
                </a:solidFill>
                <a:effectLst>
                  <a:outerShdw blurRad="38100" dist="38100" dir="2700000" algn="tl">
                    <a:srgbClr val="000000">
                      <a:alpha val="43137"/>
                    </a:srgbClr>
                  </a:outerShdw>
                </a:effectLst>
                <a:latin typeface="Slavanskay" pitchFamily="2" charset="0"/>
              </a:rPr>
              <a:t>Господи</a:t>
            </a:r>
            <a:r>
              <a:rPr lang="ru-RU" sz="4400" b="1" dirty="0" smtClean="0">
                <a:solidFill>
                  <a:schemeClr val="tx1"/>
                </a:solidFill>
                <a:effectLst>
                  <a:outerShdw blurRad="38100" dist="38100" dir="2700000" algn="tl">
                    <a:srgbClr val="000000">
                      <a:alpha val="43137"/>
                    </a:srgbClr>
                  </a:outerShdw>
                </a:effectLst>
              </a:rPr>
              <a:t>! </a:t>
            </a:r>
            <a:r>
              <a:rPr lang="ru-RU" sz="4400" b="1" dirty="0" smtClean="0">
                <a:ln w="18000">
                  <a:solidFill>
                    <a:schemeClr val="accent2">
                      <a:satMod val="140000"/>
                    </a:schemeClr>
                  </a:solidFill>
                  <a:prstDash val="solid"/>
                  <a:miter lim="800000"/>
                </a:ln>
                <a:solidFill>
                  <a:schemeClr val="tx1"/>
                </a:solidFill>
                <a:effectLst>
                  <a:outerShdw blurRad="38100" dist="38100" dir="2700000" algn="tl">
                    <a:srgbClr val="000000">
                      <a:alpha val="43137"/>
                    </a:srgbClr>
                  </a:outerShdw>
                </a:effectLst>
                <a:latin typeface="Slavanskay" pitchFamily="2" charset="0"/>
              </a:rPr>
              <a:t>Куда</a:t>
            </a:r>
            <a:r>
              <a:rPr lang="en-US" sz="4400" b="1" dirty="0" smtClean="0">
                <a:ln w="18000">
                  <a:solidFill>
                    <a:schemeClr val="accent2">
                      <a:satMod val="140000"/>
                    </a:schemeClr>
                  </a:solidFill>
                  <a:prstDash val="solid"/>
                  <a:miter lim="800000"/>
                </a:ln>
                <a:solidFill>
                  <a:schemeClr val="tx1"/>
                </a:solidFill>
                <a:effectLst>
                  <a:outerShdw blurRad="38100" dist="38100" dir="2700000" algn="tl">
                    <a:srgbClr val="000000">
                      <a:alpha val="43137"/>
                    </a:srgbClr>
                  </a:outerShdw>
                </a:effectLst>
                <a:latin typeface="Slavanskay" pitchFamily="2" charset="0"/>
              </a:rPr>
              <a:t> </a:t>
            </a:r>
            <a:r>
              <a:rPr lang="ru-RU" sz="4400" b="1" dirty="0" smtClean="0">
                <a:ln w="18000">
                  <a:solidFill>
                    <a:schemeClr val="accent2">
                      <a:satMod val="140000"/>
                    </a:schemeClr>
                  </a:solidFill>
                  <a:prstDash val="solid"/>
                  <a:miter lim="800000"/>
                </a:ln>
                <a:solidFill>
                  <a:schemeClr val="tx1"/>
                </a:solidFill>
                <a:effectLst>
                  <a:outerShdw blurRad="38100" dist="38100" dir="2700000" algn="tl">
                    <a:srgbClr val="000000">
                      <a:alpha val="43137"/>
                    </a:srgbClr>
                  </a:outerShdw>
                </a:effectLst>
                <a:latin typeface="Slavanskay" pitchFamily="2" charset="0"/>
              </a:rPr>
              <a:t> идешь Ты</a:t>
            </a:r>
            <a:r>
              <a:rPr lang="ru-RU" sz="44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a:t>
            </a:r>
            <a:r>
              <a:rPr lang="en-US" sz="4400" b="1" dirty="0" smtClean="0">
                <a:solidFill>
                  <a:schemeClr val="tx1"/>
                </a:solidFill>
                <a:effectLst>
                  <a:outerShdw blurRad="38100" dist="38100" dir="2700000" algn="tl">
                    <a:srgbClr val="000000">
                      <a:alpha val="43137"/>
                    </a:srgbClr>
                  </a:outerShdw>
                </a:effectLst>
              </a:rPr>
              <a:t>”</a:t>
            </a:r>
            <a:r>
              <a:rPr lang="ru-RU" sz="4400" b="1" dirty="0" smtClean="0">
                <a:solidFill>
                  <a:schemeClr val="tx1"/>
                </a:solidFill>
                <a:effectLst>
                  <a:outerShdw blurRad="38100" dist="38100" dir="2700000" algn="tl">
                    <a:srgbClr val="000000">
                      <a:alpha val="43137"/>
                    </a:srgbClr>
                  </a:outerShdw>
                </a:effectLst>
              </a:rPr>
              <a:t> </a:t>
            </a:r>
            <a:endParaRPr lang="en-US" sz="4400" b="1" dirty="0" smtClean="0">
              <a:solidFill>
                <a:schemeClr val="tx1"/>
              </a:solidFill>
              <a:effectLst>
                <a:outerShdw blurRad="38100" dist="38100" dir="2700000" algn="tl">
                  <a:srgbClr val="000000">
                    <a:alpha val="43137"/>
                  </a:srgbClr>
                </a:outerShdw>
              </a:effectLst>
            </a:endParaRPr>
          </a:p>
          <a:p>
            <a:pPr algn="ctr"/>
            <a:r>
              <a:rPr lang="ru-RU" sz="4400" b="1" dirty="0" smtClean="0">
                <a:solidFill>
                  <a:schemeClr val="tx1"/>
                </a:solidFill>
                <a:effectLst>
                  <a:outerShdw blurRad="38100" dist="38100" dir="2700000" algn="tl">
                    <a:srgbClr val="000000">
                      <a:alpha val="43137"/>
                    </a:srgbClr>
                  </a:outerShdw>
                </a:effectLst>
                <a:latin typeface="Slavanskay" pitchFamily="2" charset="0"/>
              </a:rPr>
              <a:t>Иисус </a:t>
            </a:r>
            <a:r>
              <a:rPr lang="en-US" sz="4400" b="1" dirty="0" smtClean="0">
                <a:solidFill>
                  <a:schemeClr val="tx1"/>
                </a:solidFill>
                <a:effectLst>
                  <a:outerShdw blurRad="38100" dist="38100" dir="2700000" algn="tl">
                    <a:srgbClr val="000000">
                      <a:alpha val="43137"/>
                    </a:srgbClr>
                  </a:outerShdw>
                </a:effectLst>
                <a:latin typeface="Slavanskay" pitchFamily="2" charset="0"/>
              </a:rPr>
              <a:t> </a:t>
            </a:r>
            <a:r>
              <a:rPr lang="ru-RU" sz="4400" b="1" dirty="0" smtClean="0">
                <a:solidFill>
                  <a:schemeClr val="tx1"/>
                </a:solidFill>
                <a:effectLst>
                  <a:outerShdw blurRad="38100" dist="38100" dir="2700000" algn="tl">
                    <a:srgbClr val="000000">
                      <a:alpha val="43137"/>
                    </a:srgbClr>
                  </a:outerShdw>
                </a:effectLst>
                <a:latin typeface="Slavanskay" pitchFamily="2" charset="0"/>
              </a:rPr>
              <a:t>отвечал ему</a:t>
            </a:r>
            <a:r>
              <a:rPr lang="ru-RU" sz="4400" b="1" dirty="0" smtClean="0">
                <a:solidFill>
                  <a:schemeClr val="tx1"/>
                </a:solidFill>
                <a:effectLst>
                  <a:outerShdw blurRad="38100" dist="38100" dir="2700000" algn="tl">
                    <a:srgbClr val="000000">
                      <a:alpha val="43137"/>
                    </a:srgbClr>
                  </a:outerShdw>
                </a:effectLst>
              </a:rPr>
              <a:t>: </a:t>
            </a:r>
            <a:r>
              <a:rPr lang="en-US" sz="4400" b="1" dirty="0" smtClean="0">
                <a:solidFill>
                  <a:schemeClr val="tx1"/>
                </a:solidFill>
                <a:effectLst>
                  <a:outerShdw blurRad="38100" dist="38100" dir="2700000" algn="tl">
                    <a:srgbClr val="000000">
                      <a:alpha val="43137"/>
                    </a:srgbClr>
                  </a:outerShdw>
                </a:effectLst>
              </a:rPr>
              <a:t>“</a:t>
            </a:r>
            <a:r>
              <a:rPr lang="ru-RU" sz="4400" b="1" dirty="0" smtClean="0">
                <a:solidFill>
                  <a:schemeClr val="tx1"/>
                </a:solidFill>
                <a:effectLst>
                  <a:outerShdw blurRad="38100" dist="38100" dir="2700000" algn="tl">
                    <a:srgbClr val="000000">
                      <a:alpha val="43137"/>
                    </a:srgbClr>
                  </a:outerShdw>
                </a:effectLst>
                <a:latin typeface="Slavanskay" pitchFamily="2" charset="0"/>
              </a:rPr>
              <a:t>куда Я иду</a:t>
            </a:r>
            <a:r>
              <a:rPr lang="ru-RU" sz="4400" b="1" dirty="0" smtClean="0">
                <a:solidFill>
                  <a:schemeClr val="tx1"/>
                </a:solidFill>
                <a:effectLst>
                  <a:outerShdw blurRad="38100" dist="38100" dir="2700000" algn="tl">
                    <a:srgbClr val="000000">
                      <a:alpha val="43137"/>
                    </a:srgbClr>
                  </a:outerShdw>
                </a:effectLst>
              </a:rPr>
              <a:t>, </a:t>
            </a:r>
            <a:r>
              <a:rPr lang="ru-RU" sz="4400" b="1" dirty="0" smtClean="0">
                <a:solidFill>
                  <a:schemeClr val="tx1"/>
                </a:solidFill>
                <a:effectLst>
                  <a:outerShdw blurRad="38100" dist="38100" dir="2700000" algn="tl">
                    <a:srgbClr val="000000">
                      <a:alpha val="43137"/>
                    </a:srgbClr>
                  </a:outerShdw>
                </a:effectLst>
                <a:latin typeface="Slavanskay" pitchFamily="2" charset="0"/>
              </a:rPr>
              <a:t>ты не можешь </a:t>
            </a:r>
            <a:r>
              <a:rPr lang="en-US" sz="4400" b="1" dirty="0" smtClean="0">
                <a:solidFill>
                  <a:schemeClr val="tx1"/>
                </a:solidFill>
                <a:effectLst>
                  <a:outerShdw blurRad="38100" dist="38100" dir="2700000" algn="tl">
                    <a:srgbClr val="000000">
                      <a:alpha val="43137"/>
                    </a:srgbClr>
                  </a:outerShdw>
                </a:effectLst>
                <a:latin typeface="Slavanskay" pitchFamily="2" charset="0"/>
              </a:rPr>
              <a:t> </a:t>
            </a:r>
            <a:r>
              <a:rPr lang="ru-RU" sz="4400" b="1" dirty="0" smtClean="0">
                <a:solidFill>
                  <a:schemeClr val="tx1"/>
                </a:solidFill>
                <a:effectLst>
                  <a:outerShdw blurRad="38100" dist="38100" dir="2700000" algn="tl">
                    <a:srgbClr val="000000">
                      <a:alpha val="43137"/>
                    </a:srgbClr>
                  </a:outerShdw>
                </a:effectLst>
                <a:latin typeface="Slavanskay" pitchFamily="2" charset="0"/>
              </a:rPr>
              <a:t>теперь </a:t>
            </a:r>
            <a:r>
              <a:rPr lang="en-US" sz="4400" b="1" dirty="0" smtClean="0">
                <a:solidFill>
                  <a:schemeClr val="tx1"/>
                </a:solidFill>
                <a:effectLst>
                  <a:outerShdw blurRad="38100" dist="38100" dir="2700000" algn="tl">
                    <a:srgbClr val="000000">
                      <a:alpha val="43137"/>
                    </a:srgbClr>
                  </a:outerShdw>
                </a:effectLst>
                <a:latin typeface="Slavanskay" pitchFamily="2" charset="0"/>
              </a:rPr>
              <a:t> </a:t>
            </a:r>
            <a:r>
              <a:rPr lang="ru-RU" sz="4400" b="1" dirty="0" smtClean="0">
                <a:solidFill>
                  <a:schemeClr val="tx1"/>
                </a:solidFill>
                <a:effectLst>
                  <a:outerShdw blurRad="38100" dist="38100" dir="2700000" algn="tl">
                    <a:srgbClr val="000000">
                      <a:alpha val="43137"/>
                    </a:srgbClr>
                  </a:outerShdw>
                </a:effectLst>
                <a:latin typeface="Slavanskay" pitchFamily="2" charset="0"/>
              </a:rPr>
              <a:t>за </a:t>
            </a:r>
            <a:r>
              <a:rPr lang="en-US" sz="4400" b="1" dirty="0" smtClean="0">
                <a:solidFill>
                  <a:schemeClr val="tx1"/>
                </a:solidFill>
                <a:effectLst>
                  <a:outerShdw blurRad="38100" dist="38100" dir="2700000" algn="tl">
                    <a:srgbClr val="000000">
                      <a:alpha val="43137"/>
                    </a:srgbClr>
                  </a:outerShdw>
                </a:effectLst>
                <a:latin typeface="Slavanskay" pitchFamily="2" charset="0"/>
              </a:rPr>
              <a:t> </a:t>
            </a:r>
            <a:r>
              <a:rPr lang="ru-RU" sz="4400" b="1" dirty="0" smtClean="0">
                <a:solidFill>
                  <a:schemeClr val="tx1"/>
                </a:solidFill>
                <a:effectLst>
                  <a:outerShdw blurRad="38100" dist="38100" dir="2700000" algn="tl">
                    <a:srgbClr val="000000">
                      <a:alpha val="43137"/>
                    </a:srgbClr>
                  </a:outerShdw>
                </a:effectLst>
                <a:latin typeface="Slavanskay" pitchFamily="2" charset="0"/>
              </a:rPr>
              <a:t>Мною идти</a:t>
            </a:r>
            <a:r>
              <a:rPr lang="ru-RU" sz="4400" b="1" dirty="0" smtClean="0">
                <a:solidFill>
                  <a:schemeClr val="tx1"/>
                </a:solidFill>
                <a:effectLst>
                  <a:outerShdw blurRad="38100" dist="38100" dir="2700000" algn="tl">
                    <a:srgbClr val="000000">
                      <a:alpha val="43137"/>
                    </a:srgbClr>
                  </a:outerShdw>
                </a:effectLst>
              </a:rPr>
              <a:t>, </a:t>
            </a:r>
            <a:r>
              <a:rPr lang="en-US" sz="4400" b="1" dirty="0" smtClean="0">
                <a:solidFill>
                  <a:schemeClr val="tx1"/>
                </a:solidFill>
                <a:effectLst>
                  <a:outerShdw blurRad="38100" dist="38100" dir="2700000" algn="tl">
                    <a:srgbClr val="000000">
                      <a:alpha val="43137"/>
                    </a:srgbClr>
                  </a:outerShdw>
                </a:effectLst>
              </a:rPr>
              <a:t> </a:t>
            </a:r>
            <a:r>
              <a:rPr lang="ru-RU" sz="4400" b="1" dirty="0" smtClean="0">
                <a:solidFill>
                  <a:schemeClr val="tx1"/>
                </a:solidFill>
                <a:effectLst>
                  <a:outerShdw blurRad="38100" dist="38100" dir="2700000" algn="tl">
                    <a:srgbClr val="000000">
                      <a:alpha val="43137"/>
                    </a:srgbClr>
                  </a:outerShdw>
                </a:effectLst>
                <a:latin typeface="Slavanskay" pitchFamily="2" charset="0"/>
              </a:rPr>
              <a:t>а после пойдешь </a:t>
            </a:r>
            <a:r>
              <a:rPr lang="en-US" sz="4400" b="1" dirty="0" smtClean="0">
                <a:solidFill>
                  <a:schemeClr val="tx1"/>
                </a:solidFill>
                <a:effectLst>
                  <a:outerShdw blurRad="38100" dist="38100" dir="2700000" algn="tl">
                    <a:srgbClr val="000000">
                      <a:alpha val="43137"/>
                    </a:srgbClr>
                  </a:outerShdw>
                </a:effectLst>
                <a:latin typeface="Slavanskay" pitchFamily="2" charset="0"/>
              </a:rPr>
              <a:t> </a:t>
            </a:r>
            <a:r>
              <a:rPr lang="ru-RU" sz="4400" b="1" dirty="0" smtClean="0">
                <a:solidFill>
                  <a:schemeClr val="tx1"/>
                </a:solidFill>
                <a:effectLst>
                  <a:outerShdw blurRad="38100" dist="38100" dir="2700000" algn="tl">
                    <a:srgbClr val="000000">
                      <a:alpha val="43137"/>
                    </a:srgbClr>
                  </a:outerShdw>
                </a:effectLst>
                <a:latin typeface="Slavanskay" pitchFamily="2" charset="0"/>
              </a:rPr>
              <a:t>за</a:t>
            </a:r>
            <a:r>
              <a:rPr lang="en-US" sz="4400" b="1" dirty="0" smtClean="0">
                <a:solidFill>
                  <a:schemeClr val="tx1"/>
                </a:solidFill>
                <a:effectLst>
                  <a:outerShdw blurRad="38100" dist="38100" dir="2700000" algn="tl">
                    <a:srgbClr val="000000">
                      <a:alpha val="43137"/>
                    </a:srgbClr>
                  </a:outerShdw>
                </a:effectLst>
                <a:latin typeface="Slavanskay" pitchFamily="2" charset="0"/>
              </a:rPr>
              <a:t> </a:t>
            </a:r>
            <a:r>
              <a:rPr lang="ru-RU" sz="4400" b="1" dirty="0" smtClean="0">
                <a:solidFill>
                  <a:schemeClr val="tx1"/>
                </a:solidFill>
                <a:effectLst>
                  <a:outerShdw blurRad="38100" dist="38100" dir="2700000" algn="tl">
                    <a:srgbClr val="000000">
                      <a:alpha val="43137"/>
                    </a:srgbClr>
                  </a:outerShdw>
                </a:effectLst>
                <a:latin typeface="Slavanskay" pitchFamily="2" charset="0"/>
              </a:rPr>
              <a:t> Мною</a:t>
            </a:r>
            <a:r>
              <a:rPr lang="ru-RU" sz="4400" b="1" dirty="0" smtClean="0">
                <a:solidFill>
                  <a:schemeClr val="tx1"/>
                </a:solidFill>
                <a:effectLst>
                  <a:outerShdw blurRad="38100" dist="38100" dir="2700000" algn="tl">
                    <a:srgbClr val="000000">
                      <a:alpha val="43137"/>
                    </a:srgbClr>
                  </a:outerShdw>
                </a:effectLst>
              </a:rPr>
              <a:t>. </a:t>
            </a:r>
            <a:r>
              <a:rPr lang="en-US" sz="4400" b="1" dirty="0" smtClean="0">
                <a:solidFill>
                  <a:schemeClr val="tx1"/>
                </a:solidFill>
                <a:effectLst>
                  <a:outerShdw blurRad="38100" dist="38100" dir="2700000" algn="tl">
                    <a:srgbClr val="000000">
                      <a:alpha val="43137"/>
                    </a:srgbClr>
                  </a:outerShdw>
                </a:effectLst>
              </a:rPr>
              <a:t>“</a:t>
            </a:r>
            <a:endParaRPr lang="ru-RU" sz="4400" dirty="0">
              <a:solidFill>
                <a:schemeClr val="tx1"/>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323528" y="5013176"/>
            <a:ext cx="8352000" cy="140257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419872" y="4149080"/>
            <a:ext cx="1895475" cy="600075"/>
          </a:xfrm>
          <a:prstGeom prst="rect">
            <a:avLst/>
          </a:prstGeom>
          <a:ln w="88900" cap="sq" cmpd="thickThin">
            <a:solidFill>
              <a:srgbClr val="000000"/>
            </a:solidFill>
            <a:prstDash val="solid"/>
            <a:miter lim="800000"/>
          </a:ln>
          <a:effectLst>
            <a:innerShdw blurRad="76200">
              <a:srgbClr val="000000"/>
            </a:innerShdw>
          </a:effectLst>
        </p:spPr>
      </p:pic>
      <p:pic>
        <p:nvPicPr>
          <p:cNvPr id="1028" name="Picture 4"/>
          <p:cNvPicPr>
            <a:picLocks noChangeAspect="1" noChangeArrowheads="1"/>
          </p:cNvPicPr>
          <p:nvPr/>
        </p:nvPicPr>
        <p:blipFill>
          <a:blip r:embed="rId5" cstate="print"/>
          <a:srcRect/>
          <a:stretch>
            <a:fillRect/>
          </a:stretch>
        </p:blipFill>
        <p:spPr bwMode="auto">
          <a:xfrm>
            <a:off x="2483768" y="332656"/>
            <a:ext cx="3524747" cy="3564000"/>
          </a:xfrm>
          <a:prstGeom prst="rect">
            <a:avLst/>
          </a:prstGeom>
          <a:ln w="88900" cap="sq" cmpd="thickThin">
            <a:solidFill>
              <a:srgbClr val="000000"/>
            </a:solidFill>
            <a:prstDash val="solid"/>
            <a:miter lim="800000"/>
          </a:ln>
          <a:effectLst>
            <a:innerShdw blurRad="76200">
              <a:srgbClr val="000000"/>
            </a:innerShdw>
          </a:effectLst>
        </p:spPr>
      </p:pic>
      <p:sp>
        <p:nvSpPr>
          <p:cNvPr id="9" name="Прямоугольник 8"/>
          <p:cNvSpPr/>
          <p:nvPr/>
        </p:nvSpPr>
        <p:spPr>
          <a:xfrm>
            <a:off x="5148064" y="5157192"/>
            <a:ext cx="1800200" cy="396000"/>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en-US" sz="2700" b="1" dirty="0" smtClean="0">
                <a:solidFill>
                  <a:srgbClr val="FFFF00"/>
                </a:solidFill>
              </a:rPr>
              <a:t/>
            </a:r>
            <a:br>
              <a:rPr lang="en-US" sz="2700" b="1" dirty="0" smtClean="0">
                <a:solidFill>
                  <a:srgbClr val="FFFF00"/>
                </a:solidFill>
              </a:rPr>
            </a:br>
            <a:r>
              <a:rPr lang="en-US" sz="2700" b="1" dirty="0">
                <a:solidFill>
                  <a:srgbClr val="FFFF00"/>
                </a:solidFill>
              </a:rPr>
              <a:t/>
            </a:r>
            <a:br>
              <a:rPr lang="en-US" sz="2700" b="1" dirty="0">
                <a:solidFill>
                  <a:srgbClr val="FFFF00"/>
                </a:solidFill>
              </a:rPr>
            </a:br>
            <a:r>
              <a:rPr lang="en-US" sz="2700" b="1" dirty="0" smtClean="0">
                <a:solidFill>
                  <a:srgbClr val="FFFF00"/>
                </a:solidFill>
              </a:rPr>
              <a:t>WHERE IS PARTICLE PHYSICS GOING?</a:t>
            </a:r>
            <a:r>
              <a:rPr lang="en-US" sz="2700" dirty="0" smtClean="0"/>
              <a:t/>
            </a:r>
            <a:br>
              <a:rPr lang="en-US" sz="2700" dirty="0" smtClean="0"/>
            </a:br>
            <a:r>
              <a:rPr lang="en-US" sz="2700" dirty="0" smtClean="0"/>
              <a:t>(from the CERN guru J. Ellis)</a:t>
            </a:r>
            <a:r>
              <a:rPr lang="en-US" dirty="0" smtClean="0"/>
              <a:t> </a:t>
            </a:r>
            <a:br>
              <a:rPr lang="en-US" dirty="0" smtClean="0"/>
            </a:br>
            <a:endParaRPr lang="ru-RU" dirty="0"/>
          </a:p>
        </p:txBody>
      </p:sp>
      <p:sp>
        <p:nvSpPr>
          <p:cNvPr id="6" name="Содержимое 5"/>
          <p:cNvSpPr>
            <a:spLocks noGrp="1"/>
          </p:cNvSpPr>
          <p:nvPr>
            <p:ph idx="1"/>
          </p:nvPr>
        </p:nvSpPr>
        <p:spPr>
          <a:xfrm>
            <a:off x="467544" y="3861048"/>
            <a:ext cx="8229600" cy="2780928"/>
          </a:xfrm>
        </p:spPr>
        <p:style>
          <a:lnRef idx="2">
            <a:schemeClr val="accent1"/>
          </a:lnRef>
          <a:fillRef idx="1">
            <a:schemeClr val="lt1"/>
          </a:fillRef>
          <a:effectRef idx="0">
            <a:schemeClr val="accent1"/>
          </a:effectRef>
          <a:fontRef idx="minor">
            <a:schemeClr val="dk1"/>
          </a:fontRef>
        </p:style>
        <p:txBody>
          <a:bodyPr>
            <a:normAutofit/>
          </a:bodyPr>
          <a:lstStyle/>
          <a:p>
            <a:pPr>
              <a:buNone/>
            </a:pPr>
            <a:endParaRPr lang="en-US" sz="2000" dirty="0" smtClean="0"/>
          </a:p>
          <a:p>
            <a:pPr>
              <a:buNone/>
            </a:pPr>
            <a:r>
              <a:rPr lang="en-US" sz="2000" dirty="0" smtClean="0"/>
              <a:t>      Despite the impressive progress already made, many things are still to be learnt about the Higgs boson, including its expected dominant        decay modes, rare decays into lighter particles and the triple-Higgs coupling. The best tool for interpreting Higgs and other electroweak measurements is the SMEFT, and possible future</a:t>
            </a:r>
            <a:r>
              <a:rPr lang="ru-RU" sz="2000" dirty="0" smtClean="0"/>
              <a:t> </a:t>
            </a:r>
            <a:r>
              <a:rPr lang="en-US" sz="2000" dirty="0" err="1" smtClean="0"/>
              <a:t>e</a:t>
            </a:r>
            <a:r>
              <a:rPr lang="en-US" sz="2000" baseline="30000" dirty="0" err="1" smtClean="0"/>
              <a:t>+</a:t>
            </a:r>
            <a:r>
              <a:rPr lang="en-US" sz="2000" dirty="0" err="1" smtClean="0"/>
              <a:t>e</a:t>
            </a:r>
            <a:r>
              <a:rPr lang="en-US" sz="2000" baseline="30000" dirty="0" smtClean="0"/>
              <a:t>-</a:t>
            </a:r>
            <a:r>
              <a:rPr lang="en-US" sz="2000" dirty="0" smtClean="0"/>
              <a:t> colliders offer good prospects for higher-precision measurements beyond the sensitivities of the LHC.</a:t>
            </a:r>
            <a:endParaRPr lang="ru-RU" sz="2000" dirty="0"/>
          </a:p>
        </p:txBody>
      </p:sp>
      <p:sp>
        <p:nvSpPr>
          <p:cNvPr id="4" name="TextBox 3"/>
          <p:cNvSpPr txBox="1">
            <a:spLocks noChangeAspect="1"/>
          </p:cNvSpPr>
          <p:nvPr/>
        </p:nvSpPr>
        <p:spPr>
          <a:xfrm>
            <a:off x="3995936" y="2564904"/>
            <a:ext cx="2130711"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4000" b="1" dirty="0" smtClean="0"/>
              <a:t>The SM ?</a:t>
            </a:r>
            <a:endParaRPr lang="ru-RU" sz="4000" b="1" dirty="0"/>
          </a:p>
        </p:txBody>
      </p:sp>
      <p:pic>
        <p:nvPicPr>
          <p:cNvPr id="14338" name="Picture 2" descr="http://disinfo.com/wp-content/uploads/2014/11/iai-academy.jpg"/>
          <p:cNvPicPr>
            <a:picLocks noChangeAspect="1" noChangeArrowheads="1"/>
          </p:cNvPicPr>
          <p:nvPr/>
        </p:nvPicPr>
        <p:blipFill>
          <a:blip r:embed="rId2" cstate="print"/>
          <a:srcRect/>
          <a:stretch>
            <a:fillRect/>
          </a:stretch>
        </p:blipFill>
        <p:spPr bwMode="auto">
          <a:xfrm>
            <a:off x="827584" y="1556792"/>
            <a:ext cx="2698590" cy="216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340" name="Picture 4" descr="http://cliparts.co/cliparts/6ip/o64/6ipo648BT.jpg"/>
          <p:cNvPicPr>
            <a:picLocks noChangeAspect="1" noChangeArrowheads="1"/>
          </p:cNvPicPr>
          <p:nvPr/>
        </p:nvPicPr>
        <p:blipFill>
          <a:blip r:embed="rId3" cstate="print"/>
          <a:srcRect/>
          <a:stretch>
            <a:fillRect/>
          </a:stretch>
        </p:blipFill>
        <p:spPr bwMode="auto">
          <a:xfrm>
            <a:off x="6372200" y="1484784"/>
            <a:ext cx="2592000" cy="2160240"/>
          </a:xfrm>
          <a:prstGeom prst="rect">
            <a:avLst/>
          </a:prstGeom>
          <a:noFill/>
        </p:spPr>
      </p:pic>
      <p:sp>
        <p:nvSpPr>
          <p:cNvPr id="143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434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380312" y="4581128"/>
            <a:ext cx="279184" cy="360000"/>
          </a:xfrm>
          <a:prstGeom prst="rect">
            <a:avLst/>
          </a:prstGeom>
          <a:noFill/>
        </p:spPr>
      </p:pic>
      <p:sp>
        <p:nvSpPr>
          <p:cNvPr id="14343" name="Rectangle 7"/>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6" y="4653136"/>
            <a:ext cx="8229600" cy="1143000"/>
          </a:xfrm>
        </p:spPr>
        <p:txBody>
          <a:bodyPr>
            <a:normAutofit/>
          </a:bodyPr>
          <a:lstStyle/>
          <a:p>
            <a:r>
              <a:rPr lang="en-US" sz="2200" dirty="0" smtClean="0"/>
              <a:t/>
            </a:r>
            <a:br>
              <a:rPr lang="en-US" sz="2200" dirty="0" smtClean="0"/>
            </a:br>
            <a:endParaRPr lang="ru-RU" sz="2200" dirty="0"/>
          </a:p>
        </p:txBody>
      </p:sp>
      <p:sp>
        <p:nvSpPr>
          <p:cNvPr id="2" name="Содержимое 1"/>
          <p:cNvSpPr>
            <a:spLocks noGrp="1"/>
          </p:cNvSpPr>
          <p:nvPr>
            <p:ph idx="1"/>
          </p:nvPr>
        </p:nvSpPr>
        <p:spPr>
          <a:xfrm>
            <a:off x="0" y="2420888"/>
            <a:ext cx="9144000" cy="4221088"/>
          </a:xfrm>
        </p:spPr>
        <p:style>
          <a:lnRef idx="3">
            <a:schemeClr val="lt1"/>
          </a:lnRef>
          <a:fillRef idx="1">
            <a:schemeClr val="accent2"/>
          </a:fillRef>
          <a:effectRef idx="1">
            <a:schemeClr val="accent2"/>
          </a:effectRef>
          <a:fontRef idx="minor">
            <a:schemeClr val="lt1"/>
          </a:fontRef>
        </p:style>
        <p:txBody>
          <a:bodyPr>
            <a:normAutofit fontScale="92500" lnSpcReduction="20000"/>
          </a:bodyPr>
          <a:lstStyle/>
          <a:p>
            <a:pPr>
              <a:buNone/>
            </a:pPr>
            <a:endParaRPr lang="en-US" dirty="0" smtClean="0"/>
          </a:p>
          <a:p>
            <a:pPr algn="just">
              <a:buNone/>
            </a:pPr>
            <a:r>
              <a:rPr lang="en-US" sz="2800" dirty="0" smtClean="0"/>
              <a:t>1) The prospective instability of the electroweak vacuum. </a:t>
            </a:r>
          </a:p>
          <a:p>
            <a:pPr algn="just">
              <a:buNone/>
            </a:pPr>
            <a:r>
              <a:rPr lang="en-US" sz="2800" dirty="0" smtClean="0"/>
              <a:t>2) The astrophysical and cosmological necessity for dark matter. </a:t>
            </a:r>
          </a:p>
          <a:p>
            <a:pPr algn="just">
              <a:buNone/>
            </a:pPr>
            <a:r>
              <a:rPr lang="en-US" sz="2800" dirty="0" smtClean="0"/>
              <a:t>3) The origin of matter itself, i.e., the cosmological baryon asymmetry.</a:t>
            </a:r>
          </a:p>
          <a:p>
            <a:pPr algn="just">
              <a:buNone/>
            </a:pPr>
            <a:r>
              <a:rPr lang="en-US" sz="2800" dirty="0" smtClean="0"/>
              <a:t>4) The masses of neutrinos. </a:t>
            </a:r>
          </a:p>
          <a:p>
            <a:pPr algn="just">
              <a:buNone/>
            </a:pPr>
            <a:r>
              <a:rPr lang="en-US" sz="2800" dirty="0" smtClean="0"/>
              <a:t>5) The naturalness of the hierarchy of mass scales in physics. </a:t>
            </a:r>
          </a:p>
          <a:p>
            <a:pPr algn="just">
              <a:buNone/>
            </a:pPr>
            <a:r>
              <a:rPr lang="en-US" sz="2800" dirty="0" smtClean="0"/>
              <a:t>6) A mechanism (or replacement) for cosmological inflation to explain the great size and age of the Universe. </a:t>
            </a:r>
          </a:p>
          <a:p>
            <a:pPr algn="just">
              <a:buNone/>
            </a:pPr>
            <a:r>
              <a:rPr lang="en-US" sz="2800" dirty="0" smtClean="0"/>
              <a:t>7) A quantum theory of gravity.</a:t>
            </a:r>
            <a:endParaRPr lang="ru-RU" sz="2800" dirty="0"/>
          </a:p>
        </p:txBody>
      </p:sp>
      <p:sp>
        <p:nvSpPr>
          <p:cNvPr id="7" name="Горизонтальный свиток 6"/>
          <p:cNvSpPr/>
          <p:nvPr/>
        </p:nvSpPr>
        <p:spPr>
          <a:xfrm>
            <a:off x="251520" y="0"/>
            <a:ext cx="8640960" cy="2160000"/>
          </a:xfrm>
          <a:prstGeom prst="horizontalScroll">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solidFill>
                  <a:srgbClr val="C00000"/>
                </a:solidFill>
              </a:rPr>
              <a:t>George Harrison</a:t>
            </a:r>
            <a:r>
              <a:rPr lang="ru-RU" dirty="0" smtClean="0">
                <a:solidFill>
                  <a:srgbClr val="C00000"/>
                </a:solidFill>
              </a:rPr>
              <a:t>:</a:t>
            </a:r>
            <a:r>
              <a:rPr lang="en-US" dirty="0" smtClean="0"/>
              <a:t/>
            </a:r>
            <a:br>
              <a:rPr lang="en-US" dirty="0" smtClean="0"/>
            </a:br>
            <a:r>
              <a:rPr lang="en-US" dirty="0" smtClean="0"/>
              <a:t>                                     </a:t>
            </a:r>
            <a:r>
              <a:rPr lang="en-US" dirty="0" smtClean="0">
                <a:solidFill>
                  <a:srgbClr val="7030A0"/>
                </a:solidFill>
              </a:rPr>
              <a:t>“ If you don't yet know where you're going, any road may take you there…”</a:t>
            </a:r>
            <a:r>
              <a:rPr lang="en-US" dirty="0" smtClean="0"/>
              <a:t/>
            </a:r>
            <a:br>
              <a:rPr lang="en-US" dirty="0" smtClean="0"/>
            </a:br>
            <a:r>
              <a:rPr lang="en-US" dirty="0" smtClean="0"/>
              <a:t> There are many reasons to anticipate the existence of physics </a:t>
            </a:r>
            <a:r>
              <a:rPr lang="en-US" b="1" dirty="0" smtClean="0">
                <a:solidFill>
                  <a:srgbClr val="FFFF00"/>
                </a:solidFill>
              </a:rPr>
              <a:t>beyond the SM</a:t>
            </a:r>
            <a:r>
              <a:rPr lang="en-US" b="1" dirty="0" smtClean="0"/>
              <a:t>,</a:t>
            </a:r>
            <a:r>
              <a:rPr lang="en-US" dirty="0" smtClean="0"/>
              <a:t> of which I (JE) list just 7 here. </a:t>
            </a:r>
            <a:endParaRPr lang="ru-RU" dirty="0"/>
          </a:p>
        </p:txBody>
      </p:sp>
      <p:pic>
        <p:nvPicPr>
          <p:cNvPr id="13314" name="Picture 2" descr="http://assets.rollingstone.com/assets/1974/article/lumbering-in-the-material-world-19741219/183137/large_rect/1422213212/1401x788-127498670-%281%29.jpg"/>
          <p:cNvPicPr>
            <a:picLocks noChangeAspect="1" noChangeArrowheads="1"/>
          </p:cNvPicPr>
          <p:nvPr/>
        </p:nvPicPr>
        <p:blipFill>
          <a:blip r:embed="rId2" cstate="print"/>
          <a:srcRect/>
          <a:stretch>
            <a:fillRect/>
          </a:stretch>
        </p:blipFill>
        <p:spPr bwMode="auto">
          <a:xfrm>
            <a:off x="755576" y="404664"/>
            <a:ext cx="1792154" cy="1008000"/>
          </a:xfrm>
          <a:prstGeom prst="ellipse">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cstate="print"/>
          <a:srcRect/>
          <a:stretch>
            <a:fillRect/>
          </a:stretch>
        </p:blipFill>
        <p:spPr bwMode="auto">
          <a:xfrm>
            <a:off x="2555776" y="908720"/>
            <a:ext cx="3426142" cy="5112000"/>
          </a:xfrm>
          <a:prstGeom prst="rect">
            <a:avLst/>
          </a:prstGeom>
          <a:noFill/>
          <a:ln w="9525">
            <a:noFill/>
            <a:miter lim="800000"/>
            <a:headEnd/>
            <a:tailEnd/>
          </a:ln>
        </p:spPr>
      </p:pic>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2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39752" y="6093296"/>
            <a:ext cx="4152900" cy="514350"/>
          </a:xfrm>
          <a:prstGeom prst="rect">
            <a:avLst/>
          </a:prstGeom>
          <a:noFill/>
        </p:spPr>
      </p:pic>
      <p:sp>
        <p:nvSpPr>
          <p:cNvPr id="3072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0726"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07704" y="260648"/>
            <a:ext cx="4762500" cy="523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728" name="Rectangle 8"/>
          <p:cNvSpPr>
            <a:spLocks noChangeArrowheads="1"/>
          </p:cNvSpPr>
          <p:nvPr/>
        </p:nvSpPr>
        <p:spPr bwMode="auto">
          <a:xfrm>
            <a:off x="0" y="9810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wipe(down)">
                                      <p:cBhvr>
                                        <p:cTn id="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roman-temple-with-columns-6993-download-royalty-free-vector-clipart-cXhXi9-clipart.jpg"/>
          <p:cNvPicPr>
            <a:picLocks noChangeAspect="1"/>
          </p:cNvPicPr>
          <p:nvPr/>
        </p:nvPicPr>
        <p:blipFill>
          <a:blip r:embed="rId2" cstate="print">
            <a:duotone>
              <a:prstClr val="black"/>
              <a:schemeClr val="accent6">
                <a:tint val="45000"/>
                <a:satMod val="400000"/>
              </a:schemeClr>
            </a:duotone>
          </a:blip>
          <a:stretch>
            <a:fillRect/>
          </a:stretch>
        </p:blipFill>
        <p:spPr>
          <a:xfrm>
            <a:off x="4824000" y="2204864"/>
            <a:ext cx="4320000" cy="4320000"/>
          </a:xfrm>
          <a:prstGeom prst="ellipse">
            <a:avLst/>
          </a:prstGeom>
          <a:ln>
            <a:noFill/>
          </a:ln>
          <a:effectLst>
            <a:softEdge rad="112500"/>
          </a:effectLst>
        </p:spPr>
      </p:pic>
      <p:sp>
        <p:nvSpPr>
          <p:cNvPr id="6" name="Прямоугольник 5"/>
          <p:cNvSpPr/>
          <p:nvPr/>
        </p:nvSpPr>
        <p:spPr>
          <a:xfrm>
            <a:off x="6300192" y="5013176"/>
            <a:ext cx="1280479" cy="369332"/>
          </a:xfrm>
          <a:prstGeom prst="rect">
            <a:avLst/>
          </a:prstGeom>
        </p:spPr>
        <p:txBody>
          <a:bodyPr wrap="none">
            <a:spAutoFit/>
          </a:bodyPr>
          <a:lstStyle/>
          <a:p>
            <a:r>
              <a:rPr lang="ru-RU" b="1" dirty="0" smtClean="0">
                <a:solidFill>
                  <a:srgbClr val="FF0000"/>
                </a:solidFill>
                <a:effectLst>
                  <a:outerShdw blurRad="38100" dist="38100" dir="2700000" algn="tl">
                    <a:srgbClr val="000000">
                      <a:alpha val="43137"/>
                    </a:srgbClr>
                  </a:outerShdw>
                </a:effectLst>
              </a:rPr>
              <a:t>   1935-1943</a:t>
            </a:r>
          </a:p>
        </p:txBody>
      </p:sp>
      <p:sp>
        <p:nvSpPr>
          <p:cNvPr id="7" name="Прямоугольник 6"/>
          <p:cNvSpPr/>
          <p:nvPr/>
        </p:nvSpPr>
        <p:spPr>
          <a:xfrm>
            <a:off x="6444208" y="4437112"/>
            <a:ext cx="1139543" cy="369332"/>
          </a:xfrm>
          <a:prstGeom prst="rect">
            <a:avLst/>
          </a:prstGeom>
        </p:spPr>
        <p:txBody>
          <a:bodyPr wrap="none">
            <a:spAutoFit/>
          </a:bodyPr>
          <a:lstStyle/>
          <a:p>
            <a:r>
              <a:rPr lang="ru-RU" b="1" dirty="0" smtClean="0">
                <a:solidFill>
                  <a:srgbClr val="FF0000"/>
                </a:solidFill>
                <a:effectLst>
                  <a:outerShdw blurRad="38100" dist="38100" dir="2700000" algn="tl">
                    <a:srgbClr val="000000">
                      <a:alpha val="43137"/>
                    </a:srgbClr>
                  </a:outerShdw>
                </a:effectLst>
              </a:rPr>
              <a:t>1949-1953</a:t>
            </a:r>
          </a:p>
        </p:txBody>
      </p:sp>
      <p:sp>
        <p:nvSpPr>
          <p:cNvPr id="8" name="Прямоугольник 7"/>
          <p:cNvSpPr/>
          <p:nvPr/>
        </p:nvSpPr>
        <p:spPr>
          <a:xfrm>
            <a:off x="6444208" y="4077072"/>
            <a:ext cx="1124923" cy="369332"/>
          </a:xfrm>
          <a:prstGeom prst="rect">
            <a:avLst/>
          </a:prstGeom>
        </p:spPr>
        <p:txBody>
          <a:bodyPr wrap="none">
            <a:spAutoFit/>
          </a:bodyPr>
          <a:lstStyle/>
          <a:p>
            <a:r>
              <a:rPr lang="ru-RU" b="1" dirty="0" smtClean="0">
                <a:solidFill>
                  <a:srgbClr val="FF0000"/>
                </a:solidFill>
                <a:effectLst>
                  <a:outerShdw blurRad="38100" dist="38100" dir="2700000" algn="tl">
                    <a:srgbClr val="000000">
                      <a:alpha val="43137"/>
                    </a:srgbClr>
                  </a:outerShdw>
                </a:effectLst>
              </a:rPr>
              <a:t>1954-1961</a:t>
            </a:r>
          </a:p>
        </p:txBody>
      </p:sp>
      <p:sp>
        <p:nvSpPr>
          <p:cNvPr id="9" name="Прямоугольник 8"/>
          <p:cNvSpPr/>
          <p:nvPr/>
        </p:nvSpPr>
        <p:spPr>
          <a:xfrm>
            <a:off x="6444208" y="3789040"/>
            <a:ext cx="1113253" cy="369332"/>
          </a:xfrm>
          <a:prstGeom prst="rect">
            <a:avLst/>
          </a:prstGeom>
        </p:spPr>
        <p:txBody>
          <a:bodyPr wrap="none">
            <a:spAutoFit/>
          </a:bodyPr>
          <a:lstStyle/>
          <a:p>
            <a:r>
              <a:rPr lang="ru-RU" b="1" dirty="0" smtClean="0">
                <a:solidFill>
                  <a:srgbClr val="FF0000"/>
                </a:solidFill>
                <a:effectLst>
                  <a:outerShdw blurRad="38100" dist="38100" dir="2700000" algn="tl">
                    <a:srgbClr val="000000">
                      <a:alpha val="43137"/>
                    </a:srgbClr>
                  </a:outerShdw>
                </a:effectLst>
              </a:rPr>
              <a:t>1961-1973</a:t>
            </a:r>
          </a:p>
        </p:txBody>
      </p:sp>
      <p:sp>
        <p:nvSpPr>
          <p:cNvPr id="10" name="Прямоугольник 9"/>
          <p:cNvSpPr/>
          <p:nvPr/>
        </p:nvSpPr>
        <p:spPr>
          <a:xfrm>
            <a:off x="6444208" y="3429000"/>
            <a:ext cx="1126975" cy="369332"/>
          </a:xfrm>
          <a:prstGeom prst="rect">
            <a:avLst/>
          </a:prstGeom>
        </p:spPr>
        <p:txBody>
          <a:bodyPr wrap="square">
            <a:spAutoFit/>
          </a:bodyPr>
          <a:lstStyle/>
          <a:p>
            <a:r>
              <a:rPr lang="ru-RU" b="1" dirty="0" smtClean="0">
                <a:solidFill>
                  <a:srgbClr val="FF0000"/>
                </a:solidFill>
                <a:effectLst>
                  <a:outerShdw blurRad="38100" dist="38100" dir="2700000" algn="tl">
                    <a:srgbClr val="000000">
                      <a:alpha val="43137"/>
                    </a:srgbClr>
                  </a:outerShdw>
                </a:effectLst>
              </a:rPr>
              <a:t>1973-2017</a:t>
            </a:r>
            <a:endParaRPr lang="ru-RU" b="1" dirty="0">
              <a:solidFill>
                <a:srgbClr val="FF0000"/>
              </a:solidFill>
              <a:effectLst>
                <a:outerShdw blurRad="38100" dist="38100" dir="2700000" algn="tl">
                  <a:srgbClr val="000000">
                    <a:alpha val="43137"/>
                  </a:srgbClr>
                </a:outerShdw>
              </a:effectLst>
            </a:endParaRPr>
          </a:p>
        </p:txBody>
      </p:sp>
      <p:pic>
        <p:nvPicPr>
          <p:cNvPr id="15362" name="Picture 2" descr="Related image"/>
          <p:cNvPicPr>
            <a:picLocks noChangeAspect="1" noChangeArrowheads="1"/>
          </p:cNvPicPr>
          <p:nvPr/>
        </p:nvPicPr>
        <p:blipFill>
          <a:blip r:embed="rId3" cstate="print"/>
          <a:srcRect/>
          <a:stretch>
            <a:fillRect/>
          </a:stretch>
        </p:blipFill>
        <p:spPr bwMode="auto">
          <a:xfrm>
            <a:off x="1115616" y="188640"/>
            <a:ext cx="3203848" cy="18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a:spLocks/>
          </p:cNvSpPr>
          <p:nvPr/>
        </p:nvSpPr>
        <p:spPr>
          <a:xfrm>
            <a:off x="395536" y="2132856"/>
            <a:ext cx="4248472" cy="4320000"/>
          </a:xfrm>
          <a:prstGeom prst="rect">
            <a:avLst/>
          </a:prstGeom>
        </p:spPr>
        <p:style>
          <a:lnRef idx="2">
            <a:schemeClr val="dk1"/>
          </a:lnRef>
          <a:fillRef idx="1001">
            <a:schemeClr val="lt2"/>
          </a:fillRef>
          <a:effectRef idx="0">
            <a:schemeClr val="dk1"/>
          </a:effectRef>
          <a:fontRef idx="minor">
            <a:schemeClr val="dk1"/>
          </a:fontRef>
        </p:style>
        <p:txBody>
          <a:bodyPr wrap="square" rtlCol="0">
            <a:spAutoFit/>
          </a:bodyPr>
          <a:lstStyle/>
          <a:p>
            <a:endParaRPr lang="ru-RU" dirty="0" smtClean="0"/>
          </a:p>
          <a:p>
            <a:r>
              <a:rPr lang="ru-RU" dirty="0" smtClean="0"/>
              <a:t>«</a:t>
            </a:r>
            <a:r>
              <a:rPr lang="ru-RU" b="1" i="1" dirty="0" smtClean="0"/>
              <a:t>В будущей теории важнейшую роль будут играть, вероятно, такие величины, </a:t>
            </a:r>
          </a:p>
          <a:p>
            <a:r>
              <a:rPr lang="ru-RU" b="1" i="1" dirty="0" smtClean="0"/>
              <a:t>как полные эффективные сечения в предельном случае высоких энергий… Если же поля дальнодействующих сил существуют, то эффективное сечение может увеличиваться с возрастанием энергии…эффективное сечение будет расти логарифмически.»</a:t>
            </a:r>
          </a:p>
          <a:p>
            <a:endParaRPr lang="ru-RU" dirty="0" smtClean="0"/>
          </a:p>
          <a:p>
            <a:r>
              <a:rPr lang="en-US" dirty="0" smtClean="0"/>
              <a:t>W. Heisenberg. Zs. Phys., 113(</a:t>
            </a:r>
            <a:r>
              <a:rPr lang="en-US" b="1" dirty="0" smtClean="0"/>
              <a:t>1939</a:t>
            </a:r>
            <a:r>
              <a:rPr lang="en-US" dirty="0" smtClean="0"/>
              <a:t>)61.</a:t>
            </a:r>
            <a:endParaRPr lang="ru-RU" dirty="0" smtClean="0"/>
          </a:p>
          <a:p>
            <a:endParaRPr lang="ru-RU" dirty="0" smtClean="0"/>
          </a:p>
          <a:p>
            <a:endParaRPr lang="ru-RU" dirty="0"/>
          </a:p>
        </p:txBody>
      </p:sp>
      <p:pic>
        <p:nvPicPr>
          <p:cNvPr id="15364" name="Picture 4" descr="https://upload.wikimedia.org/wikipedia/commons/thumb/f/fb/Flag_of_the_German_Reich_%281933%E2%80%931935%29.svg/220px-Flag_of_the_German_Reich_%281933%E2%80%931935%29.svg.png"/>
          <p:cNvPicPr>
            <a:picLocks noChangeAspect="1" noChangeArrowheads="1"/>
          </p:cNvPicPr>
          <p:nvPr/>
        </p:nvPicPr>
        <p:blipFill>
          <a:blip r:embed="rId4" cstate="print"/>
          <a:srcRect/>
          <a:stretch>
            <a:fillRect/>
          </a:stretch>
        </p:blipFill>
        <p:spPr bwMode="auto">
          <a:xfrm>
            <a:off x="5940152" y="548680"/>
            <a:ext cx="2095500" cy="1257301"/>
          </a:xfrm>
          <a:prstGeom prst="rect">
            <a:avLst/>
          </a:prstGeom>
          <a:noFill/>
        </p:spPr>
      </p:pic>
      <p:sp>
        <p:nvSpPr>
          <p:cNvPr id="2" name="TextBox 1"/>
          <p:cNvSpPr txBox="1"/>
          <p:nvPr/>
        </p:nvSpPr>
        <p:spPr>
          <a:xfrm>
            <a:off x="6383614" y="2604346"/>
            <a:ext cx="1260730" cy="46166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l-GR" sz="2400" b="1" dirty="0">
                <a:ln/>
                <a:solidFill>
                  <a:schemeClr val="accent3"/>
                </a:solidFill>
              </a:rPr>
              <a:t>ιστορία</a:t>
            </a:r>
            <a:endParaRPr lang="ru-RU" sz="2400" b="1" dirty="0">
              <a:ln/>
              <a:solidFill>
                <a:schemeClr val="accent3"/>
              </a:solidFill>
            </a:endParaRPr>
          </a:p>
        </p:txBody>
      </p:sp>
      <p:sp>
        <p:nvSpPr>
          <p:cNvPr id="12" name="Прямоугольник 11"/>
          <p:cNvSpPr/>
          <p:nvPr/>
        </p:nvSpPr>
        <p:spPr>
          <a:xfrm>
            <a:off x="6444208" y="5373216"/>
            <a:ext cx="1126399" cy="369332"/>
          </a:xfrm>
          <a:prstGeom prst="rect">
            <a:avLst/>
          </a:prstGeom>
        </p:spPr>
        <p:txBody>
          <a:bodyPr wrap="none">
            <a:spAutoFit/>
          </a:bodyPr>
          <a:lstStyle/>
          <a:p>
            <a:r>
              <a:rPr lang="ru-RU" b="1" dirty="0" smtClean="0">
                <a:solidFill>
                  <a:srgbClr val="FF0000"/>
                </a:solidFill>
                <a:effectLst>
                  <a:outerShdw blurRad="38100" dist="38100" dir="2700000" algn="tl">
                    <a:srgbClr val="000000">
                      <a:alpha val="43137"/>
                    </a:srgbClr>
                  </a:outerShdw>
                </a:effectLst>
              </a:rPr>
              <a:t>1932-1934</a:t>
            </a:r>
          </a:p>
        </p:txBody>
      </p:sp>
      <p:sp>
        <p:nvSpPr>
          <p:cNvPr id="13" name="TextBox 12"/>
          <p:cNvSpPr txBox="1"/>
          <p:nvPr/>
        </p:nvSpPr>
        <p:spPr>
          <a:xfrm>
            <a:off x="6444208" y="4725144"/>
            <a:ext cx="1174360" cy="369332"/>
          </a:xfrm>
          <a:prstGeom prst="rect">
            <a:avLst/>
          </a:prstGeom>
          <a:noFill/>
        </p:spPr>
        <p:txBody>
          <a:bodyPr wrap="square" rtlCol="0">
            <a:spAutoFit/>
          </a:bodyPr>
          <a:lstStyle/>
          <a:p>
            <a:r>
              <a:rPr lang="ru-RU" b="1" dirty="0" smtClean="0">
                <a:solidFill>
                  <a:srgbClr val="FF0000"/>
                </a:solidFill>
                <a:effectLst>
                  <a:outerShdw blurRad="38100" dist="38100" dir="2700000" algn="tl">
                    <a:srgbClr val="000000">
                      <a:alpha val="43137"/>
                    </a:srgbClr>
                  </a:outerShdw>
                </a:effectLst>
              </a:rPr>
              <a:t>1946-1949</a:t>
            </a:r>
            <a:endParaRPr lang="ru-RU"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2" grpId="0"/>
      <p:bldP spid="12" grpId="0"/>
      <p:bldP spid="1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3013</TotalTime>
  <Words>1048</Words>
  <Application>Microsoft Office PowerPoint</Application>
  <PresentationFormat>Экран (4:3)</PresentationFormat>
  <Paragraphs>147</Paragraphs>
  <Slides>21</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21</vt:i4>
      </vt:variant>
    </vt:vector>
  </HeadingPairs>
  <TitlesOfParts>
    <vt:vector size="24" baseType="lpstr">
      <vt:lpstr>Бумажная</vt:lpstr>
      <vt:lpstr>Тема Office</vt:lpstr>
      <vt:lpstr>1_Бумажная</vt:lpstr>
      <vt:lpstr>Слайд 1</vt:lpstr>
      <vt:lpstr>dicit ei simon petrus: “domine, quo vadis ?”  respondit jesus: “quo ego vado, non potes me modo sequi; sequeris, autem postea.”</vt:lpstr>
      <vt:lpstr>Слайд 3</vt:lpstr>
      <vt:lpstr>Евангелие от Иоанна 13 стих 36</vt:lpstr>
      <vt:lpstr>Слайд 5</vt:lpstr>
      <vt:lpstr>  WHERE IS PARTICLE PHYSICS GOING? (from the CERN guru J. Ellis)  </vt:lpstr>
      <vt:lpstr> </vt:lpstr>
      <vt:lpstr>Слайд 8</vt:lpstr>
      <vt:lpstr>Слайд 9</vt:lpstr>
      <vt:lpstr>1932-1934</vt:lpstr>
      <vt:lpstr>1935-1943</vt:lpstr>
      <vt:lpstr>1946-1949</vt:lpstr>
      <vt:lpstr>1949-1953</vt:lpstr>
      <vt:lpstr>1953-1960</vt:lpstr>
      <vt:lpstr>1961-1973</vt:lpstr>
      <vt:lpstr>1973-2017</vt:lpstr>
      <vt:lpstr>Слайд 17</vt:lpstr>
      <vt:lpstr>Слайд 18</vt:lpstr>
      <vt:lpstr>Слайд 19</vt:lpstr>
      <vt:lpstr>Область взаимодействия</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Petrov</dc:creator>
  <cp:lastModifiedBy>Petrov</cp:lastModifiedBy>
  <cp:revision>175</cp:revision>
  <dcterms:created xsi:type="dcterms:W3CDTF">2017-04-12T09:43:01Z</dcterms:created>
  <dcterms:modified xsi:type="dcterms:W3CDTF">2017-05-03T09:03:35Z</dcterms:modified>
</cp:coreProperties>
</file>